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7" r:id="rId5"/>
    <p:sldId id="301" r:id="rId6"/>
    <p:sldId id="288" r:id="rId7"/>
    <p:sldId id="289" r:id="rId8"/>
    <p:sldId id="303" r:id="rId9"/>
    <p:sldId id="291" r:id="rId10"/>
    <p:sldId id="304" r:id="rId11"/>
    <p:sldId id="297" r:id="rId12"/>
    <p:sldId id="292" r:id="rId13"/>
    <p:sldId id="295" r:id="rId14"/>
    <p:sldId id="298" r:id="rId15"/>
    <p:sldId id="305" r:id="rId16"/>
    <p:sldId id="306" r:id="rId17"/>
    <p:sldId id="307" r:id="rId18"/>
    <p:sldId id="308" r:id="rId19"/>
    <p:sldId id="299" r:id="rId20"/>
    <p:sldId id="309" r:id="rId21"/>
    <p:sldId id="287" r:id="rId22"/>
    <p:sldId id="31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BOTA,TETSUO (Agilent JPN)" initials="K(J" lastIdx="3" clrIdx="0">
    <p:extLst>
      <p:ext uri="{19B8F6BF-5375-455C-9EA6-DF929625EA0E}">
        <p15:presenceInfo xmlns:p15="http://schemas.microsoft.com/office/powerpoint/2012/main" userId="S::tetsuo.kubota@agilent.com::d2aca550-b2a3-4c0f-8f39-27ac240a76a8" providerId="AD"/>
      </p:ext>
    </p:extLst>
  </p:cmAuthor>
  <p:cmAuthor id="2" name="Karen Morton" initials="KM" lastIdx="3" clrIdx="1">
    <p:extLst>
      <p:ext uri="{19B8F6BF-5375-455C-9EA6-DF929625EA0E}">
        <p15:presenceInfo xmlns:p15="http://schemas.microsoft.com/office/powerpoint/2012/main" userId="59549eb6d686f58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C3FF4-C010-4DDB-9D0A-232F704B3AF4}" v="1" dt="2021-05-18T12:12:02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2" autoAdjust="0"/>
    <p:restoredTop sz="85979" autoAdjust="0"/>
  </p:normalViewPr>
  <p:slideViewPr>
    <p:cSldViewPr snapToGrid="0">
      <p:cViewPr varScale="1">
        <p:scale>
          <a:sx n="110" d="100"/>
          <a:sy n="110" d="100"/>
        </p:scale>
        <p:origin x="7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kubot\Desktop\exported%20data\soil%20app%20data%20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140412533179127E-2"/>
          <c:y val="9.2594777813427578E-2"/>
          <c:w val="0.87362404210874289"/>
          <c:h val="0.58555923752774142"/>
        </c:manualLayout>
      </c:layout>
      <c:lineChart>
        <c:grouping val="standard"/>
        <c:varyColors val="0"/>
        <c:ser>
          <c:idx val="0"/>
          <c:order val="0"/>
          <c:tx>
            <c:strRef>
              <c:f>CCV!$AS$7</c:f>
              <c:strCache>
                <c:ptCount val="1"/>
                <c:pt idx="0">
                  <c:v>9  Be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CCV!$AT$7:$BD$7</c:f>
              <c:numCache>
                <c:formatCode>0</c:formatCode>
                <c:ptCount val="11"/>
                <c:pt idx="0">
                  <c:v>102.1153677551842</c:v>
                </c:pt>
                <c:pt idx="1">
                  <c:v>100.79498307381721</c:v>
                </c:pt>
                <c:pt idx="2">
                  <c:v>97.5742452476088</c:v>
                </c:pt>
                <c:pt idx="3">
                  <c:v>100.7027686304332</c:v>
                </c:pt>
                <c:pt idx="4">
                  <c:v>100.4003945606528</c:v>
                </c:pt>
                <c:pt idx="5">
                  <c:v>100.1640694970088</c:v>
                </c:pt>
                <c:pt idx="6">
                  <c:v>99.665325506057997</c:v>
                </c:pt>
                <c:pt idx="7">
                  <c:v>98.176005568449796</c:v>
                </c:pt>
                <c:pt idx="8">
                  <c:v>98.721429847175798</c:v>
                </c:pt>
                <c:pt idx="9">
                  <c:v>98.950646974919394</c:v>
                </c:pt>
                <c:pt idx="10">
                  <c:v>97.901756882995002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8-4E9F-A350-774A2EF26B15}"/>
            </c:ext>
          </c:extLst>
        </c:ser>
        <c:ser>
          <c:idx val="1"/>
          <c:order val="1"/>
          <c:tx>
            <c:strRef>
              <c:f>CCV!$AS$8</c:f>
              <c:strCache>
                <c:ptCount val="1"/>
                <c:pt idx="0">
                  <c:v>23  Na   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CCV!$AT$8:$BD$8</c:f>
              <c:numCache>
                <c:formatCode>0</c:formatCode>
                <c:ptCount val="11"/>
                <c:pt idx="0">
                  <c:v>103.8560307867658</c:v>
                </c:pt>
                <c:pt idx="1">
                  <c:v>101.4382505742998</c:v>
                </c:pt>
                <c:pt idx="2">
                  <c:v>97.176329808793199</c:v>
                </c:pt>
                <c:pt idx="3">
                  <c:v>97.047156201463807</c:v>
                </c:pt>
                <c:pt idx="4">
                  <c:v>97.123716087383201</c:v>
                </c:pt>
                <c:pt idx="5">
                  <c:v>99.293265327946997</c:v>
                </c:pt>
                <c:pt idx="6">
                  <c:v>101.52718658123861</c:v>
                </c:pt>
                <c:pt idx="7">
                  <c:v>103.23428732981561</c:v>
                </c:pt>
                <c:pt idx="8">
                  <c:v>103.23824085877659</c:v>
                </c:pt>
                <c:pt idx="9">
                  <c:v>104.7485557222724</c:v>
                </c:pt>
                <c:pt idx="10">
                  <c:v>105.47090691236161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98-4E9F-A350-774A2EF26B15}"/>
            </c:ext>
          </c:extLst>
        </c:ser>
        <c:ser>
          <c:idx val="2"/>
          <c:order val="2"/>
          <c:tx>
            <c:strRef>
              <c:f>CCV!$AS$9</c:f>
              <c:strCache>
                <c:ptCount val="1"/>
                <c:pt idx="0">
                  <c:v>24  Mg   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CCV!$AT$9:$BD$9</c:f>
              <c:numCache>
                <c:formatCode>0</c:formatCode>
                <c:ptCount val="11"/>
                <c:pt idx="0">
                  <c:v>104.38288092524259</c:v>
                </c:pt>
                <c:pt idx="1">
                  <c:v>105.95751470940939</c:v>
                </c:pt>
                <c:pt idx="2">
                  <c:v>101.19762682514499</c:v>
                </c:pt>
                <c:pt idx="3">
                  <c:v>100.3034351687472</c:v>
                </c:pt>
                <c:pt idx="4">
                  <c:v>100.42139653070139</c:v>
                </c:pt>
                <c:pt idx="5">
                  <c:v>103.85982538624438</c:v>
                </c:pt>
                <c:pt idx="6">
                  <c:v>103.9604028225372</c:v>
                </c:pt>
                <c:pt idx="7">
                  <c:v>106.86805174545739</c:v>
                </c:pt>
                <c:pt idx="8">
                  <c:v>105.45995938324259</c:v>
                </c:pt>
                <c:pt idx="9">
                  <c:v>107.4909258562484</c:v>
                </c:pt>
                <c:pt idx="10">
                  <c:v>108.47855491966141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98-4E9F-A350-774A2EF26B15}"/>
            </c:ext>
          </c:extLst>
        </c:ser>
        <c:ser>
          <c:idx val="3"/>
          <c:order val="3"/>
          <c:tx>
            <c:strRef>
              <c:f>CCV!$AS$10</c:f>
              <c:strCache>
                <c:ptCount val="1"/>
                <c:pt idx="0">
                  <c:v>27  Al  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CCV!$AT$10:$BD$10</c:f>
              <c:numCache>
                <c:formatCode>0</c:formatCode>
                <c:ptCount val="11"/>
                <c:pt idx="0">
                  <c:v>101.39300660135579</c:v>
                </c:pt>
                <c:pt idx="1">
                  <c:v>106.2615836211084</c:v>
                </c:pt>
                <c:pt idx="2">
                  <c:v>101.36939559877021</c:v>
                </c:pt>
                <c:pt idx="3">
                  <c:v>99.827261327399</c:v>
                </c:pt>
                <c:pt idx="4">
                  <c:v>99.716058350818997</c:v>
                </c:pt>
                <c:pt idx="5">
                  <c:v>101.5991200720816</c:v>
                </c:pt>
                <c:pt idx="6">
                  <c:v>103.7217781102286</c:v>
                </c:pt>
                <c:pt idx="7">
                  <c:v>103.96974968236741</c:v>
                </c:pt>
                <c:pt idx="8">
                  <c:v>103.5368235839518</c:v>
                </c:pt>
                <c:pt idx="9">
                  <c:v>106.61011612216559</c:v>
                </c:pt>
                <c:pt idx="10">
                  <c:v>107.93885803538741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98-4E9F-A350-774A2EF26B15}"/>
            </c:ext>
          </c:extLst>
        </c:ser>
        <c:ser>
          <c:idx val="4"/>
          <c:order val="4"/>
          <c:tx>
            <c:strRef>
              <c:f>CCV!$AS$11</c:f>
              <c:strCache>
                <c:ptCount val="1"/>
                <c:pt idx="0">
                  <c:v>31  P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5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CCV!$AT$11:$BD$11</c:f>
              <c:numCache>
                <c:formatCode>0</c:formatCode>
                <c:ptCount val="11"/>
                <c:pt idx="0">
                  <c:v>100.19017085641761</c:v>
                </c:pt>
                <c:pt idx="1">
                  <c:v>104.53226777829738</c:v>
                </c:pt>
                <c:pt idx="2">
                  <c:v>97.916883744848008</c:v>
                </c:pt>
                <c:pt idx="3">
                  <c:v>99.667196703815407</c:v>
                </c:pt>
                <c:pt idx="4">
                  <c:v>100.42129096925881</c:v>
                </c:pt>
                <c:pt idx="5">
                  <c:v>98.359564658146198</c:v>
                </c:pt>
                <c:pt idx="6">
                  <c:v>101.4385962417788</c:v>
                </c:pt>
                <c:pt idx="7">
                  <c:v>105.59811667740719</c:v>
                </c:pt>
                <c:pt idx="8">
                  <c:v>102.30640635043899</c:v>
                </c:pt>
                <c:pt idx="9">
                  <c:v>98.8523450055946</c:v>
                </c:pt>
                <c:pt idx="10">
                  <c:v>100.96034769092579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98-4E9F-A350-774A2EF26B15}"/>
            </c:ext>
          </c:extLst>
        </c:ser>
        <c:ser>
          <c:idx val="5"/>
          <c:order val="5"/>
          <c:tx>
            <c:strRef>
              <c:f>CCV!$AS$12</c:f>
              <c:strCache>
                <c:ptCount val="1"/>
                <c:pt idx="0">
                  <c:v>39  K   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CCV!$AT$12:$BD$12</c:f>
              <c:numCache>
                <c:formatCode>0</c:formatCode>
                <c:ptCount val="11"/>
                <c:pt idx="0">
                  <c:v>102.34594498324981</c:v>
                </c:pt>
                <c:pt idx="1">
                  <c:v>102.73796782935641</c:v>
                </c:pt>
                <c:pt idx="2">
                  <c:v>103.54056978654739</c:v>
                </c:pt>
                <c:pt idx="3">
                  <c:v>104.84933186533981</c:v>
                </c:pt>
                <c:pt idx="4">
                  <c:v>104.687618579305</c:v>
                </c:pt>
                <c:pt idx="5">
                  <c:v>101.03980518886519</c:v>
                </c:pt>
                <c:pt idx="6">
                  <c:v>100.12583219167179</c:v>
                </c:pt>
                <c:pt idx="7">
                  <c:v>108.39393908996699</c:v>
                </c:pt>
                <c:pt idx="8">
                  <c:v>107.0867819397546</c:v>
                </c:pt>
                <c:pt idx="9">
                  <c:v>106.82427579457941</c:v>
                </c:pt>
                <c:pt idx="10">
                  <c:v>108.5581353389196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98-4E9F-A350-774A2EF26B15}"/>
            </c:ext>
          </c:extLst>
        </c:ser>
        <c:ser>
          <c:idx val="6"/>
          <c:order val="6"/>
          <c:tx>
            <c:strRef>
              <c:f>CCV!$AS$13</c:f>
              <c:strCache>
                <c:ptCount val="1"/>
                <c:pt idx="0">
                  <c:v>44  Ca   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CCV!$AT$13:$BD$13</c:f>
              <c:numCache>
                <c:formatCode>0</c:formatCode>
                <c:ptCount val="11"/>
                <c:pt idx="0">
                  <c:v>108.5475649890528</c:v>
                </c:pt>
                <c:pt idx="1">
                  <c:v>105.67576416120261</c:v>
                </c:pt>
                <c:pt idx="2">
                  <c:v>102.9163278785018</c:v>
                </c:pt>
                <c:pt idx="3">
                  <c:v>103.7195810334226</c:v>
                </c:pt>
                <c:pt idx="4">
                  <c:v>103.30160372605401</c:v>
                </c:pt>
                <c:pt idx="5">
                  <c:v>106.39687290217378</c:v>
                </c:pt>
                <c:pt idx="6">
                  <c:v>106.92575890781319</c:v>
                </c:pt>
                <c:pt idx="7">
                  <c:v>104.07958709094881</c:v>
                </c:pt>
                <c:pt idx="8">
                  <c:v>103.943776794656</c:v>
                </c:pt>
                <c:pt idx="9">
                  <c:v>107.4718149346846</c:v>
                </c:pt>
                <c:pt idx="10">
                  <c:v>106.75955359859621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898-4E9F-A350-774A2EF26B15}"/>
            </c:ext>
          </c:extLst>
        </c:ser>
        <c:ser>
          <c:idx val="7"/>
          <c:order val="7"/>
          <c:tx>
            <c:strRef>
              <c:f>CCV!$AS$14</c:f>
              <c:strCache>
                <c:ptCount val="1"/>
                <c:pt idx="0">
                  <c:v>51  V   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dot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CCV!$AT$14:$BD$14</c:f>
              <c:numCache>
                <c:formatCode>0</c:formatCode>
                <c:ptCount val="11"/>
                <c:pt idx="0">
                  <c:v>99.706427934566804</c:v>
                </c:pt>
                <c:pt idx="1">
                  <c:v>101.67935927004359</c:v>
                </c:pt>
                <c:pt idx="2">
                  <c:v>102.695578809026</c:v>
                </c:pt>
                <c:pt idx="3">
                  <c:v>103.6276672954918</c:v>
                </c:pt>
                <c:pt idx="4">
                  <c:v>103.89433604179281</c:v>
                </c:pt>
                <c:pt idx="5">
                  <c:v>100.6867188464784</c:v>
                </c:pt>
                <c:pt idx="6">
                  <c:v>99.171147136519593</c:v>
                </c:pt>
                <c:pt idx="7">
                  <c:v>105.93444881796418</c:v>
                </c:pt>
                <c:pt idx="8">
                  <c:v>104.3349034217504</c:v>
                </c:pt>
                <c:pt idx="9">
                  <c:v>104.0866699899976</c:v>
                </c:pt>
                <c:pt idx="10">
                  <c:v>103.8997174925014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898-4E9F-A350-774A2EF26B15}"/>
            </c:ext>
          </c:extLst>
        </c:ser>
        <c:ser>
          <c:idx val="8"/>
          <c:order val="8"/>
          <c:tx>
            <c:strRef>
              <c:f>CCV!$AS$15</c:f>
              <c:strCache>
                <c:ptCount val="1"/>
                <c:pt idx="0">
                  <c:v>52  Cr   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ash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CCV!$AT$15:$BD$15</c:f>
              <c:numCache>
                <c:formatCode>0</c:formatCode>
                <c:ptCount val="11"/>
                <c:pt idx="0">
                  <c:v>103.79244012323099</c:v>
                </c:pt>
                <c:pt idx="1">
                  <c:v>101.3023763598658</c:v>
                </c:pt>
                <c:pt idx="2">
                  <c:v>101.706332689229</c:v>
                </c:pt>
                <c:pt idx="3">
                  <c:v>102.19894554067319</c:v>
                </c:pt>
                <c:pt idx="4">
                  <c:v>101.6985197037144</c:v>
                </c:pt>
                <c:pt idx="5">
                  <c:v>99.940408155049994</c:v>
                </c:pt>
                <c:pt idx="6">
                  <c:v>97.813214708271801</c:v>
                </c:pt>
                <c:pt idx="7">
                  <c:v>105.82722364847</c:v>
                </c:pt>
                <c:pt idx="8">
                  <c:v>102.2065209155444</c:v>
                </c:pt>
                <c:pt idx="9">
                  <c:v>102.5025780164156</c:v>
                </c:pt>
                <c:pt idx="10">
                  <c:v>101.7916563929076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898-4E9F-A350-774A2EF26B15}"/>
            </c:ext>
          </c:extLst>
        </c:ser>
        <c:ser>
          <c:idx val="9"/>
          <c:order val="9"/>
          <c:tx>
            <c:strRef>
              <c:f>CCV!$AS$16</c:f>
              <c:strCache>
                <c:ptCount val="1"/>
                <c:pt idx="0">
                  <c:v>55  Mn   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CCV!$AT$16:$BD$16</c:f>
              <c:numCache>
                <c:formatCode>0</c:formatCode>
                <c:ptCount val="11"/>
                <c:pt idx="0">
                  <c:v>100.642330442277</c:v>
                </c:pt>
                <c:pt idx="1">
                  <c:v>100.82201909103239</c:v>
                </c:pt>
                <c:pt idx="2">
                  <c:v>101.38474722450779</c:v>
                </c:pt>
                <c:pt idx="3">
                  <c:v>102.4534634407414</c:v>
                </c:pt>
                <c:pt idx="4">
                  <c:v>101.53893027880181</c:v>
                </c:pt>
                <c:pt idx="5">
                  <c:v>98.66948574064439</c:v>
                </c:pt>
                <c:pt idx="6">
                  <c:v>96.614901772572395</c:v>
                </c:pt>
                <c:pt idx="7">
                  <c:v>103.95563272374079</c:v>
                </c:pt>
                <c:pt idx="8">
                  <c:v>101.92456823540019</c:v>
                </c:pt>
                <c:pt idx="9">
                  <c:v>101.90295631409141</c:v>
                </c:pt>
                <c:pt idx="10">
                  <c:v>101.9156148243276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898-4E9F-A350-774A2EF26B15}"/>
            </c:ext>
          </c:extLst>
        </c:ser>
        <c:ser>
          <c:idx val="10"/>
          <c:order val="10"/>
          <c:tx>
            <c:strRef>
              <c:f>CCV!$AS$17</c:f>
              <c:strCache>
                <c:ptCount val="1"/>
                <c:pt idx="0">
                  <c:v>56  Fe   </c:v>
                </c:pt>
              </c:strCache>
            </c:strRef>
          </c:tx>
          <c:spPr>
            <a:ln w="2222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CCV!$AT$17:$BD$17</c:f>
              <c:numCache>
                <c:formatCode>0</c:formatCode>
                <c:ptCount val="11"/>
                <c:pt idx="0">
                  <c:v>105.99938508519659</c:v>
                </c:pt>
                <c:pt idx="1">
                  <c:v>105.01913653204021</c:v>
                </c:pt>
                <c:pt idx="2">
                  <c:v>105.0164462609584</c:v>
                </c:pt>
                <c:pt idx="3">
                  <c:v>106.05075576272999</c:v>
                </c:pt>
                <c:pt idx="4">
                  <c:v>105.4953616683284</c:v>
                </c:pt>
                <c:pt idx="5">
                  <c:v>102.9293180381118</c:v>
                </c:pt>
                <c:pt idx="6">
                  <c:v>100.39138246977259</c:v>
                </c:pt>
                <c:pt idx="7">
                  <c:v>108.1266297929488</c:v>
                </c:pt>
                <c:pt idx="8">
                  <c:v>105.93685010851961</c:v>
                </c:pt>
                <c:pt idx="9">
                  <c:v>105.0799942210846</c:v>
                </c:pt>
                <c:pt idx="10">
                  <c:v>105.50332755537239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898-4E9F-A350-774A2EF26B15}"/>
            </c:ext>
          </c:extLst>
        </c:ser>
        <c:ser>
          <c:idx val="11"/>
          <c:order val="11"/>
          <c:tx>
            <c:strRef>
              <c:f>CCV!$AS$18</c:f>
              <c:strCache>
                <c:ptCount val="1"/>
                <c:pt idx="0">
                  <c:v>59  Co   </c:v>
                </c:pt>
              </c:strCache>
            </c:strRef>
          </c:tx>
          <c:spPr>
            <a:ln w="2222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CCV!$AT$18:$BD$18</c:f>
              <c:numCache>
                <c:formatCode>0</c:formatCode>
                <c:ptCount val="11"/>
                <c:pt idx="0">
                  <c:v>101.72418094285941</c:v>
                </c:pt>
                <c:pt idx="1">
                  <c:v>100.96571754381959</c:v>
                </c:pt>
                <c:pt idx="2">
                  <c:v>96.524420041764998</c:v>
                </c:pt>
                <c:pt idx="3">
                  <c:v>95.909116198083396</c:v>
                </c:pt>
                <c:pt idx="4">
                  <c:v>95.696868348115188</c:v>
                </c:pt>
                <c:pt idx="5">
                  <c:v>99.064561266058405</c:v>
                </c:pt>
                <c:pt idx="6">
                  <c:v>98.27322880913681</c:v>
                </c:pt>
                <c:pt idx="7">
                  <c:v>98.140274202943601</c:v>
                </c:pt>
                <c:pt idx="8">
                  <c:v>97.7111601905616</c:v>
                </c:pt>
                <c:pt idx="9">
                  <c:v>97.953931569642393</c:v>
                </c:pt>
                <c:pt idx="10">
                  <c:v>96.298260746465402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898-4E9F-A350-774A2EF26B15}"/>
            </c:ext>
          </c:extLst>
        </c:ser>
        <c:ser>
          <c:idx val="12"/>
          <c:order val="12"/>
          <c:tx>
            <c:strRef>
              <c:f>CCV!$AS$19</c:f>
              <c:strCache>
                <c:ptCount val="1"/>
                <c:pt idx="0">
                  <c:v>60  Ni   </c:v>
                </c:pt>
              </c:strCache>
            </c:strRef>
          </c:tx>
          <c:spPr>
            <a:ln w="2222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CCV!$AT$19:$BD$19</c:f>
              <c:numCache>
                <c:formatCode>0</c:formatCode>
                <c:ptCount val="11"/>
                <c:pt idx="0">
                  <c:v>105.21777182857342</c:v>
                </c:pt>
                <c:pt idx="1">
                  <c:v>102.42794016908361</c:v>
                </c:pt>
                <c:pt idx="2">
                  <c:v>102.76213296057699</c:v>
                </c:pt>
                <c:pt idx="3">
                  <c:v>104.21728416800579</c:v>
                </c:pt>
                <c:pt idx="4">
                  <c:v>104.24505534498239</c:v>
                </c:pt>
                <c:pt idx="5">
                  <c:v>101.46856973829121</c:v>
                </c:pt>
                <c:pt idx="6">
                  <c:v>98.757555419656001</c:v>
                </c:pt>
                <c:pt idx="7">
                  <c:v>107.07329303976501</c:v>
                </c:pt>
                <c:pt idx="8">
                  <c:v>104.200045982674</c:v>
                </c:pt>
                <c:pt idx="9">
                  <c:v>102.75650999550419</c:v>
                </c:pt>
                <c:pt idx="10">
                  <c:v>101.6136384175842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898-4E9F-A350-774A2EF26B15}"/>
            </c:ext>
          </c:extLst>
        </c:ser>
        <c:ser>
          <c:idx val="13"/>
          <c:order val="13"/>
          <c:tx>
            <c:strRef>
              <c:f>CCV!$AS$20</c:f>
              <c:strCache>
                <c:ptCount val="1"/>
                <c:pt idx="0">
                  <c:v>63  Cu   </c:v>
                </c:pt>
              </c:strCache>
            </c:strRef>
          </c:tx>
          <c:spPr>
            <a:ln w="2222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CCV!$AT$20:$BD$20</c:f>
              <c:numCache>
                <c:formatCode>0</c:formatCode>
                <c:ptCount val="11"/>
                <c:pt idx="0">
                  <c:v>106.02902118626621</c:v>
                </c:pt>
                <c:pt idx="1">
                  <c:v>103.16384202005919</c:v>
                </c:pt>
                <c:pt idx="2">
                  <c:v>103.52356990086081</c:v>
                </c:pt>
                <c:pt idx="3">
                  <c:v>104.40249720618139</c:v>
                </c:pt>
                <c:pt idx="4">
                  <c:v>105.078505753047</c:v>
                </c:pt>
                <c:pt idx="5">
                  <c:v>102.05438076359358</c:v>
                </c:pt>
                <c:pt idx="6">
                  <c:v>99.317271981377004</c:v>
                </c:pt>
                <c:pt idx="7">
                  <c:v>107.1695992557018</c:v>
                </c:pt>
                <c:pt idx="8">
                  <c:v>104.94584511471841</c:v>
                </c:pt>
                <c:pt idx="9">
                  <c:v>103.77890175703601</c:v>
                </c:pt>
                <c:pt idx="10">
                  <c:v>102.30769771320361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898-4E9F-A350-774A2EF26B15}"/>
            </c:ext>
          </c:extLst>
        </c:ser>
        <c:ser>
          <c:idx val="14"/>
          <c:order val="14"/>
          <c:tx>
            <c:strRef>
              <c:f>CCV!$AS$21</c:f>
              <c:strCache>
                <c:ptCount val="1"/>
                <c:pt idx="0">
                  <c:v>66  Zn   </c:v>
                </c:pt>
              </c:strCache>
            </c:strRef>
          </c:tx>
          <c:spPr>
            <a:ln w="2222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CCV!$AT$21:$BD$21</c:f>
              <c:numCache>
                <c:formatCode>0</c:formatCode>
                <c:ptCount val="11"/>
                <c:pt idx="0">
                  <c:v>97.686640238535801</c:v>
                </c:pt>
                <c:pt idx="1">
                  <c:v>97.865508672315002</c:v>
                </c:pt>
                <c:pt idx="2">
                  <c:v>97.772546763411597</c:v>
                </c:pt>
                <c:pt idx="3">
                  <c:v>99.025071060494994</c:v>
                </c:pt>
                <c:pt idx="4">
                  <c:v>98.533126767316801</c:v>
                </c:pt>
                <c:pt idx="5">
                  <c:v>95.062684874952197</c:v>
                </c:pt>
                <c:pt idx="6">
                  <c:v>93.010298793620009</c:v>
                </c:pt>
                <c:pt idx="7">
                  <c:v>99.521371908479196</c:v>
                </c:pt>
                <c:pt idx="8">
                  <c:v>97.412098653459793</c:v>
                </c:pt>
                <c:pt idx="9">
                  <c:v>96.617035224800404</c:v>
                </c:pt>
                <c:pt idx="10">
                  <c:v>95.858740068667785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898-4E9F-A350-774A2EF26B15}"/>
            </c:ext>
          </c:extLst>
        </c:ser>
        <c:ser>
          <c:idx val="15"/>
          <c:order val="15"/>
          <c:tx>
            <c:strRef>
              <c:f>CCV!$AS$22</c:f>
              <c:strCache>
                <c:ptCount val="1"/>
                <c:pt idx="0">
                  <c:v>75  As</c:v>
                </c:pt>
              </c:strCache>
            </c:strRef>
          </c:tx>
          <c:spPr>
            <a:ln w="2222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CCV!$AT$22:$BD$22</c:f>
              <c:numCache>
                <c:formatCode>0</c:formatCode>
                <c:ptCount val="11"/>
                <c:pt idx="0">
                  <c:v>101.94053318370619</c:v>
                </c:pt>
                <c:pt idx="1">
                  <c:v>100.6126396024036</c:v>
                </c:pt>
                <c:pt idx="2">
                  <c:v>99.785990039985194</c:v>
                </c:pt>
                <c:pt idx="3">
                  <c:v>98.966477048347997</c:v>
                </c:pt>
                <c:pt idx="4">
                  <c:v>100.4190433556612</c:v>
                </c:pt>
                <c:pt idx="5">
                  <c:v>97.325592270702202</c:v>
                </c:pt>
                <c:pt idx="6">
                  <c:v>99.745914941193206</c:v>
                </c:pt>
                <c:pt idx="7">
                  <c:v>99.377128040446209</c:v>
                </c:pt>
                <c:pt idx="8">
                  <c:v>98.380131699271004</c:v>
                </c:pt>
                <c:pt idx="9">
                  <c:v>99.329169242927392</c:v>
                </c:pt>
                <c:pt idx="10">
                  <c:v>97.961859816492208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898-4E9F-A350-774A2EF26B15}"/>
            </c:ext>
          </c:extLst>
        </c:ser>
        <c:ser>
          <c:idx val="16"/>
          <c:order val="16"/>
          <c:tx>
            <c:strRef>
              <c:f>CCV!$AS$23</c:f>
              <c:strCache>
                <c:ptCount val="1"/>
                <c:pt idx="0">
                  <c:v>78  Se</c:v>
                </c:pt>
              </c:strCache>
            </c:strRef>
          </c:tx>
          <c:spPr>
            <a:ln w="2222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dot"/>
            <c:size val="6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CCV!$AT$23:$BD$23</c:f>
              <c:numCache>
                <c:formatCode>0</c:formatCode>
                <c:ptCount val="11"/>
                <c:pt idx="0">
                  <c:v>102.13312234132381</c:v>
                </c:pt>
                <c:pt idx="1">
                  <c:v>100.7580554715868</c:v>
                </c:pt>
                <c:pt idx="2">
                  <c:v>100.7472836287492</c:v>
                </c:pt>
                <c:pt idx="3">
                  <c:v>102.42280087459159</c:v>
                </c:pt>
                <c:pt idx="4">
                  <c:v>101.8477767523774</c:v>
                </c:pt>
                <c:pt idx="5">
                  <c:v>102.7438250520746</c:v>
                </c:pt>
                <c:pt idx="6">
                  <c:v>99.978790442757202</c:v>
                </c:pt>
                <c:pt idx="7">
                  <c:v>103.07566873077761</c:v>
                </c:pt>
                <c:pt idx="8">
                  <c:v>101.7246640116436</c:v>
                </c:pt>
                <c:pt idx="9">
                  <c:v>100.8987662407996</c:v>
                </c:pt>
                <c:pt idx="10">
                  <c:v>98.362329030262202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898-4E9F-A350-774A2EF26B15}"/>
            </c:ext>
          </c:extLst>
        </c:ser>
        <c:ser>
          <c:idx val="17"/>
          <c:order val="17"/>
          <c:tx>
            <c:strRef>
              <c:f>CCV!$AS$24</c:f>
              <c:strCache>
                <c:ptCount val="1"/>
                <c:pt idx="0">
                  <c:v>95  Mo   </c:v>
                </c:pt>
              </c:strCache>
            </c:strRef>
          </c:tx>
          <c:spPr>
            <a:ln w="2222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dash"/>
            <c:size val="6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CCV!$AT$24:$BD$24</c:f>
              <c:numCache>
                <c:formatCode>0</c:formatCode>
                <c:ptCount val="11"/>
                <c:pt idx="0">
                  <c:v>102.90233077108419</c:v>
                </c:pt>
                <c:pt idx="1">
                  <c:v>103.7346910460126</c:v>
                </c:pt>
                <c:pt idx="2">
                  <c:v>100.73384916039359</c:v>
                </c:pt>
                <c:pt idx="3">
                  <c:v>99.514956188663191</c:v>
                </c:pt>
                <c:pt idx="4">
                  <c:v>99.946388745301988</c:v>
                </c:pt>
                <c:pt idx="5">
                  <c:v>103.50602783161979</c:v>
                </c:pt>
                <c:pt idx="6">
                  <c:v>102.29558436725901</c:v>
                </c:pt>
                <c:pt idx="7">
                  <c:v>101.516272331813</c:v>
                </c:pt>
                <c:pt idx="8">
                  <c:v>101.77052126144702</c:v>
                </c:pt>
                <c:pt idx="9">
                  <c:v>102.16497601482619</c:v>
                </c:pt>
                <c:pt idx="10">
                  <c:v>100.5086961442438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898-4E9F-A350-774A2EF26B15}"/>
            </c:ext>
          </c:extLst>
        </c:ser>
        <c:ser>
          <c:idx val="18"/>
          <c:order val="18"/>
          <c:tx>
            <c:strRef>
              <c:f>CCV!$AS$25</c:f>
              <c:strCache>
                <c:ptCount val="1"/>
                <c:pt idx="0">
                  <c:v>107  Ag   </c:v>
                </c:pt>
              </c:strCache>
            </c:strRef>
          </c:tx>
          <c:spPr>
            <a:ln w="2222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CCV!$AT$25:$BD$25</c:f>
              <c:numCache>
                <c:formatCode>0</c:formatCode>
                <c:ptCount val="11"/>
                <c:pt idx="0">
                  <c:v>102.02114591953</c:v>
                </c:pt>
                <c:pt idx="1">
                  <c:v>97.637242906442196</c:v>
                </c:pt>
                <c:pt idx="2">
                  <c:v>99.105210146256994</c:v>
                </c:pt>
                <c:pt idx="3">
                  <c:v>100.14885302893262</c:v>
                </c:pt>
                <c:pt idx="4">
                  <c:v>97.497289653997399</c:v>
                </c:pt>
                <c:pt idx="5">
                  <c:v>100.80969470718779</c:v>
                </c:pt>
                <c:pt idx="6">
                  <c:v>100.2996543457548</c:v>
                </c:pt>
                <c:pt idx="7">
                  <c:v>97.246995397649599</c:v>
                </c:pt>
                <c:pt idx="8">
                  <c:v>98.868854722388605</c:v>
                </c:pt>
                <c:pt idx="9">
                  <c:v>97.815231145030793</c:v>
                </c:pt>
                <c:pt idx="10">
                  <c:v>100.2008617493604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898-4E9F-A350-774A2EF26B15}"/>
            </c:ext>
          </c:extLst>
        </c:ser>
        <c:ser>
          <c:idx val="19"/>
          <c:order val="19"/>
          <c:tx>
            <c:strRef>
              <c:f>CCV!$AS$26</c:f>
              <c:strCache>
                <c:ptCount val="1"/>
                <c:pt idx="0">
                  <c:v>111  Cd   </c:v>
                </c:pt>
              </c:strCache>
            </c:strRef>
          </c:tx>
          <c:spPr>
            <a:ln w="2222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CCV!$AT$26:$BD$26</c:f>
              <c:numCache>
                <c:formatCode>0</c:formatCode>
                <c:ptCount val="11"/>
                <c:pt idx="0">
                  <c:v>106.0098450120728</c:v>
                </c:pt>
                <c:pt idx="1">
                  <c:v>99.98843667663121</c:v>
                </c:pt>
                <c:pt idx="2">
                  <c:v>103.03626494920179</c:v>
                </c:pt>
                <c:pt idx="3">
                  <c:v>101.3089683916196</c:v>
                </c:pt>
                <c:pt idx="4">
                  <c:v>101.51776839787338</c:v>
                </c:pt>
                <c:pt idx="5">
                  <c:v>103.64311250551981</c:v>
                </c:pt>
                <c:pt idx="6">
                  <c:v>99.953922337679003</c:v>
                </c:pt>
                <c:pt idx="7">
                  <c:v>102.39919144951861</c:v>
                </c:pt>
                <c:pt idx="8">
                  <c:v>101.4291624276152</c:v>
                </c:pt>
                <c:pt idx="9">
                  <c:v>102.37255848521021</c:v>
                </c:pt>
                <c:pt idx="10">
                  <c:v>103.0865896554116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898-4E9F-A350-774A2EF26B15}"/>
            </c:ext>
          </c:extLst>
        </c:ser>
        <c:ser>
          <c:idx val="20"/>
          <c:order val="20"/>
          <c:tx>
            <c:strRef>
              <c:f>CCV!$AS$27</c:f>
              <c:strCache>
                <c:ptCount val="1"/>
                <c:pt idx="0">
                  <c:v>121  Sb   </c:v>
                </c:pt>
              </c:strCache>
            </c:strRef>
          </c:tx>
          <c:spPr>
            <a:ln w="2222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CCV!$AT$27:$BD$27</c:f>
              <c:numCache>
                <c:formatCode>0</c:formatCode>
                <c:ptCount val="11"/>
                <c:pt idx="0">
                  <c:v>104.12470733026038</c:v>
                </c:pt>
                <c:pt idx="1">
                  <c:v>101.13139625442939</c:v>
                </c:pt>
                <c:pt idx="2">
                  <c:v>104.915547528012</c:v>
                </c:pt>
                <c:pt idx="3">
                  <c:v>103.44426212869639</c:v>
                </c:pt>
                <c:pt idx="4">
                  <c:v>103.2191173446856</c:v>
                </c:pt>
                <c:pt idx="5">
                  <c:v>105.3517891392078</c:v>
                </c:pt>
                <c:pt idx="6">
                  <c:v>102.01597605232919</c:v>
                </c:pt>
                <c:pt idx="7">
                  <c:v>104.88843714731399</c:v>
                </c:pt>
                <c:pt idx="8">
                  <c:v>103.41774133355079</c:v>
                </c:pt>
                <c:pt idx="9">
                  <c:v>105.16239519761341</c:v>
                </c:pt>
                <c:pt idx="10">
                  <c:v>106.4336700131898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4898-4E9F-A350-774A2EF26B15}"/>
            </c:ext>
          </c:extLst>
        </c:ser>
        <c:ser>
          <c:idx val="21"/>
          <c:order val="21"/>
          <c:tx>
            <c:strRef>
              <c:f>CCV!$AS$28</c:f>
              <c:strCache>
                <c:ptCount val="1"/>
                <c:pt idx="0">
                  <c:v>137  Ba   </c:v>
                </c:pt>
              </c:strCache>
            </c:strRef>
          </c:tx>
          <c:spPr>
            <a:ln w="2222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CCV!$AT$28:$BD$28</c:f>
              <c:numCache>
                <c:formatCode>0</c:formatCode>
                <c:ptCount val="11"/>
                <c:pt idx="0">
                  <c:v>104.69797650525361</c:v>
                </c:pt>
                <c:pt idx="1">
                  <c:v>103.25328737026621</c:v>
                </c:pt>
                <c:pt idx="2">
                  <c:v>105.3390994616318</c:v>
                </c:pt>
                <c:pt idx="3">
                  <c:v>103.4647309364092</c:v>
                </c:pt>
                <c:pt idx="4">
                  <c:v>104.84219505994878</c:v>
                </c:pt>
                <c:pt idx="5">
                  <c:v>107.84740155411781</c:v>
                </c:pt>
                <c:pt idx="6">
                  <c:v>105.1810417586458</c:v>
                </c:pt>
                <c:pt idx="7">
                  <c:v>108.69658115860501</c:v>
                </c:pt>
                <c:pt idx="8">
                  <c:v>106.59879238400498</c:v>
                </c:pt>
                <c:pt idx="9">
                  <c:v>109.18812082682221</c:v>
                </c:pt>
                <c:pt idx="10">
                  <c:v>109.236403541161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4898-4E9F-A350-774A2EF26B15}"/>
            </c:ext>
          </c:extLst>
        </c:ser>
        <c:ser>
          <c:idx val="23"/>
          <c:order val="22"/>
          <c:tx>
            <c:strRef>
              <c:f>CCV!$AS$30</c:f>
              <c:strCache>
                <c:ptCount val="1"/>
                <c:pt idx="0">
                  <c:v>205  Tl   </c:v>
                </c:pt>
              </c:strCache>
            </c:strRef>
          </c:tx>
          <c:spPr>
            <a:ln w="2222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CCV!$AT$30:$BD$30</c:f>
              <c:numCache>
                <c:formatCode>0</c:formatCode>
                <c:ptCount val="11"/>
                <c:pt idx="0">
                  <c:v>104.42613742427879</c:v>
                </c:pt>
                <c:pt idx="1">
                  <c:v>105.99691262166979</c:v>
                </c:pt>
                <c:pt idx="2">
                  <c:v>104.41302382648038</c:v>
                </c:pt>
                <c:pt idx="3">
                  <c:v>105.580756066649</c:v>
                </c:pt>
                <c:pt idx="4">
                  <c:v>106.215090843536</c:v>
                </c:pt>
                <c:pt idx="5">
                  <c:v>105.41600016613</c:v>
                </c:pt>
                <c:pt idx="6">
                  <c:v>104.1877086832542</c:v>
                </c:pt>
                <c:pt idx="7">
                  <c:v>103.67360337611882</c:v>
                </c:pt>
                <c:pt idx="8">
                  <c:v>102.93427083156521</c:v>
                </c:pt>
                <c:pt idx="9">
                  <c:v>104.79376292265219</c:v>
                </c:pt>
                <c:pt idx="10">
                  <c:v>103.16783285090159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4898-4E9F-A350-774A2EF26B15}"/>
            </c:ext>
          </c:extLst>
        </c:ser>
        <c:ser>
          <c:idx val="24"/>
          <c:order val="23"/>
          <c:tx>
            <c:strRef>
              <c:f>CCV!$AS$31</c:f>
              <c:strCache>
                <c:ptCount val="1"/>
                <c:pt idx="0">
                  <c:v>208  Pb   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CCV!$AT$31:$BD$31</c:f>
              <c:numCache>
                <c:formatCode>0</c:formatCode>
                <c:ptCount val="11"/>
                <c:pt idx="0">
                  <c:v>103.13577105801022</c:v>
                </c:pt>
                <c:pt idx="1">
                  <c:v>102.86398395049801</c:v>
                </c:pt>
                <c:pt idx="2">
                  <c:v>101.4534484339094</c:v>
                </c:pt>
                <c:pt idx="3">
                  <c:v>102.78638356092739</c:v>
                </c:pt>
                <c:pt idx="4">
                  <c:v>102.9447623568938</c:v>
                </c:pt>
                <c:pt idx="5">
                  <c:v>102.38554520073539</c:v>
                </c:pt>
                <c:pt idx="6">
                  <c:v>102.18142161973141</c:v>
                </c:pt>
                <c:pt idx="7">
                  <c:v>102.47113102687739</c:v>
                </c:pt>
                <c:pt idx="8">
                  <c:v>101.99561576576521</c:v>
                </c:pt>
                <c:pt idx="9">
                  <c:v>104.2654575770112</c:v>
                </c:pt>
                <c:pt idx="10">
                  <c:v>102.3490094540884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898-4E9F-A350-774A2EF26B15}"/>
            </c:ext>
          </c:extLst>
        </c:ser>
        <c:ser>
          <c:idx val="25"/>
          <c:order val="24"/>
          <c:tx>
            <c:strRef>
              <c:f>CCV!$AS$32</c:f>
              <c:strCache>
                <c:ptCount val="1"/>
                <c:pt idx="0">
                  <c:v>232  Th   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dot"/>
            <c:size val="6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CCV!$AT$32:$BD$32</c:f>
              <c:numCache>
                <c:formatCode>0</c:formatCode>
                <c:ptCount val="11"/>
                <c:pt idx="0">
                  <c:v>101.4373693592842</c:v>
                </c:pt>
                <c:pt idx="1">
                  <c:v>103.50381717216301</c:v>
                </c:pt>
                <c:pt idx="2">
                  <c:v>103.42132260592021</c:v>
                </c:pt>
                <c:pt idx="3">
                  <c:v>104.24280032990521</c:v>
                </c:pt>
                <c:pt idx="4">
                  <c:v>105.13863609023259</c:v>
                </c:pt>
                <c:pt idx="5">
                  <c:v>104.06729230568861</c:v>
                </c:pt>
                <c:pt idx="6">
                  <c:v>104.67370940079921</c:v>
                </c:pt>
                <c:pt idx="7">
                  <c:v>104.72631340274499</c:v>
                </c:pt>
                <c:pt idx="8">
                  <c:v>104.32299118102</c:v>
                </c:pt>
                <c:pt idx="9">
                  <c:v>105.4433070928344</c:v>
                </c:pt>
                <c:pt idx="10">
                  <c:v>104.51484955073799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898-4E9F-A350-774A2EF26B15}"/>
            </c:ext>
          </c:extLst>
        </c:ser>
        <c:ser>
          <c:idx val="26"/>
          <c:order val="25"/>
          <c:tx>
            <c:strRef>
              <c:f>CCV!$AS$33</c:f>
              <c:strCache>
                <c:ptCount val="1"/>
                <c:pt idx="0">
                  <c:v>238  U   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dash"/>
            <c:size val="6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</c:marker>
          <c:cat>
            <c:strRef>
              <c:f>CCV!$AT$6:$BD$6</c:f>
              <c:strCache>
                <c:ptCount val="11"/>
                <c:pt idx="0">
                  <c:v>ICV</c:v>
                </c:pt>
                <c:pt idx="1">
                  <c:v>CCV</c:v>
                </c:pt>
                <c:pt idx="2">
                  <c:v>CCV</c:v>
                </c:pt>
                <c:pt idx="3">
                  <c:v>CCV</c:v>
                </c:pt>
                <c:pt idx="4">
                  <c:v>CCV</c:v>
                </c:pt>
                <c:pt idx="5">
                  <c:v>CCV</c:v>
                </c:pt>
                <c:pt idx="6">
                  <c:v>CCV</c:v>
                </c:pt>
                <c:pt idx="7">
                  <c:v>CCV</c:v>
                </c:pt>
                <c:pt idx="8">
                  <c:v>CCV</c:v>
                </c:pt>
                <c:pt idx="9">
                  <c:v>CCV</c:v>
                </c:pt>
                <c:pt idx="10">
                  <c:v>CCV</c:v>
                </c:pt>
              </c:strCache>
            </c:strRef>
          </c:cat>
          <c:val>
            <c:numRef>
              <c:f>CCV!$AT$33:$BD$33</c:f>
              <c:numCache>
                <c:formatCode>0</c:formatCode>
                <c:ptCount val="11"/>
                <c:pt idx="0">
                  <c:v>101.42462969230759</c:v>
                </c:pt>
                <c:pt idx="1">
                  <c:v>104.66591757659481</c:v>
                </c:pt>
                <c:pt idx="2">
                  <c:v>102.57966231661739</c:v>
                </c:pt>
                <c:pt idx="3">
                  <c:v>104.2106145662306</c:v>
                </c:pt>
                <c:pt idx="4">
                  <c:v>103.9367526838998</c:v>
                </c:pt>
                <c:pt idx="5">
                  <c:v>103.67978262408319</c:v>
                </c:pt>
                <c:pt idx="6">
                  <c:v>103.87832826399119</c:v>
                </c:pt>
                <c:pt idx="7">
                  <c:v>103.99282947139321</c:v>
                </c:pt>
                <c:pt idx="8">
                  <c:v>103.7112339714508</c:v>
                </c:pt>
                <c:pt idx="9">
                  <c:v>105.6090862260686</c:v>
                </c:pt>
                <c:pt idx="10">
                  <c:v>104.43036753746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898-4E9F-A350-774A2EF26B15}"/>
            </c:ext>
          </c:extLst>
        </c:ser>
        <c:ser>
          <c:idx val="22"/>
          <c:order val="26"/>
          <c:tx>
            <c:strRef>
              <c:f>CCV!$AS$34</c:f>
              <c:strCache>
                <c:ptCount val="1"/>
              </c:strCache>
            </c:strRef>
          </c:tx>
          <c:spPr>
            <a:ln w="9525" cap="rnd">
              <a:solidFill>
                <a:srgbClr val="FF0000"/>
              </a:solidFill>
              <a:prstDash val="lgDash"/>
              <a:round/>
            </a:ln>
            <a:effectLst/>
          </c:spPr>
          <c:marker>
            <c:symbol val="star"/>
            <c:size val="6"/>
            <c:spPr>
              <a:noFill/>
              <a:ln w="9525">
                <a:noFill/>
                <a:prstDash val="lgDash"/>
                <a:round/>
              </a:ln>
              <a:effectLst/>
            </c:spPr>
          </c:marker>
          <c:val>
            <c:numRef>
              <c:f>CCV!$AT$34:$BD$34</c:f>
              <c:numCache>
                <c:formatCode>General</c:formatCode>
                <c:ptCount val="11"/>
                <c:pt idx="0">
                  <c:v>90</c:v>
                </c:pt>
                <c:pt idx="1">
                  <c:v>90</c:v>
                </c:pt>
                <c:pt idx="2">
                  <c:v>90</c:v>
                </c:pt>
                <c:pt idx="3">
                  <c:v>90</c:v>
                </c:pt>
                <c:pt idx="4">
                  <c:v>90</c:v>
                </c:pt>
                <c:pt idx="5">
                  <c:v>90</c:v>
                </c:pt>
                <c:pt idx="6">
                  <c:v>90</c:v>
                </c:pt>
                <c:pt idx="7">
                  <c:v>90</c:v>
                </c:pt>
                <c:pt idx="8">
                  <c:v>90</c:v>
                </c:pt>
                <c:pt idx="9">
                  <c:v>90</c:v>
                </c:pt>
                <c:pt idx="10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4898-4E9F-A350-774A2EF26B15}"/>
            </c:ext>
          </c:extLst>
        </c:ser>
        <c:ser>
          <c:idx val="27"/>
          <c:order val="27"/>
          <c:tx>
            <c:strRef>
              <c:f>CCV!$AS$35</c:f>
              <c:strCache>
                <c:ptCount val="1"/>
              </c:strCache>
            </c:strRef>
          </c:tx>
          <c:spPr>
            <a:ln w="9525" cap="rnd">
              <a:solidFill>
                <a:srgbClr val="FF0000"/>
              </a:solidFill>
              <a:prstDash val="lgDash"/>
              <a:round/>
            </a:ln>
            <a:effectLst/>
          </c:spPr>
          <c:marker>
            <c:symbol val="diamond"/>
            <c:size val="6"/>
            <c:spPr>
              <a:noFill/>
              <a:ln w="9525">
                <a:noFill/>
                <a:prstDash val="lgDash"/>
                <a:round/>
              </a:ln>
              <a:effectLst/>
            </c:spPr>
          </c:marker>
          <c:val>
            <c:numRef>
              <c:f>CCV!$AT$35:$BD$35</c:f>
              <c:numCache>
                <c:formatCode>General</c:formatCode>
                <c:ptCount val="11"/>
                <c:pt idx="0">
                  <c:v>110</c:v>
                </c:pt>
                <c:pt idx="1">
                  <c:v>110</c:v>
                </c:pt>
                <c:pt idx="2">
                  <c:v>110</c:v>
                </c:pt>
                <c:pt idx="3">
                  <c:v>110</c:v>
                </c:pt>
                <c:pt idx="4">
                  <c:v>110</c:v>
                </c:pt>
                <c:pt idx="5">
                  <c:v>110</c:v>
                </c:pt>
                <c:pt idx="6">
                  <c:v>110</c:v>
                </c:pt>
                <c:pt idx="7">
                  <c:v>110</c:v>
                </c:pt>
                <c:pt idx="8">
                  <c:v>110</c:v>
                </c:pt>
                <c:pt idx="9">
                  <c:v>110</c:v>
                </c:pt>
                <c:pt idx="10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4898-4E9F-A350-774A2EF26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1680568"/>
        <c:axId val="581675320"/>
      </c:lineChart>
      <c:catAx>
        <c:axId val="581680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675320"/>
        <c:crosses val="autoZero"/>
        <c:auto val="1"/>
        <c:lblAlgn val="ctr"/>
        <c:lblOffset val="100"/>
        <c:noMultiLvlLbl val="0"/>
      </c:catAx>
      <c:valAx>
        <c:axId val="581675320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CCV</a:t>
                </a:r>
                <a:r>
                  <a:rPr lang="en-US" baseline="0"/>
                  <a:t> recovery (%)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680568"/>
        <c:crosses val="autoZero"/>
        <c:crossBetween val="midCat"/>
      </c:valAx>
      <c:spPr>
        <a:noFill/>
        <a:ln w="0">
          <a:solidFill>
            <a:schemeClr val="accent1"/>
          </a:solidFill>
        </a:ln>
        <a:effectLst/>
      </c:spPr>
    </c:plotArea>
    <c:legend>
      <c:legendPos val="t"/>
      <c:layout>
        <c:manualLayout>
          <c:xMode val="edge"/>
          <c:yMode val="edge"/>
          <c:x val="8.3469839071419E-2"/>
          <c:y val="0.77668728908886386"/>
          <c:w val="0.88647652756760453"/>
          <c:h val="0.173746693825433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0.71987</cdr:x>
      <cdr:y>0.9112</cdr:y>
    </cdr:from>
    <cdr:to>
      <cdr:x>0.91965</cdr:x>
      <cdr:y>0.95367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55983E2A-5058-41FE-90D2-DDD8F4F8BAA2}"/>
            </a:ext>
          </a:extLst>
        </cdr:cNvPr>
        <cdr:cNvSpPr/>
      </cdr:nvSpPr>
      <cdr:spPr>
        <a:xfrm xmlns:a="http://schemas.openxmlformats.org/drawingml/2006/main">
          <a:off x="5052060" y="3596640"/>
          <a:ext cx="1402080" cy="1676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016A8-5495-4216-AA66-6B31F8C8B2ED}" type="datetimeFigureOut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CE8D-E41F-440C-B43C-CA3C941C02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05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54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56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72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774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111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Note: LOQs are calculated using 10 sigma of 10 measurements of the blank (not 3 sigma).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940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QC sample: every 10 samples</a:t>
            </a:r>
          </a:p>
          <a:p>
            <a:r>
              <a:rPr kumimoji="1" lang="en-US" altLang="ja-JP" dirty="0"/>
              <a:t>QC sample concentration: 50ppb for trace elements, 5000ppb for mineral elements, 500ppb for P, 1ppb for Hg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9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697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931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323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283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296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66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981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552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Tit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5483504" y="-1"/>
            <a:ext cx="292388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1" y="-1"/>
            <a:ext cx="548350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75892" y="-1"/>
            <a:ext cx="626402" cy="6872941"/>
          </a:xfrm>
          <a:prstGeom prst="rect">
            <a:avLst/>
          </a:prstGeom>
          <a:solidFill>
            <a:srgbClr val="004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294" y="-2"/>
            <a:ext cx="3661784" cy="6874984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4" y="329302"/>
            <a:ext cx="4715611" cy="2066357"/>
          </a:xfrm>
        </p:spPr>
        <p:txBody>
          <a:bodyPr lIns="0" tIns="0" rIns="0" bIns="0" anchor="b" anchorCtr="0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4" y="4115770"/>
            <a:ext cx="4715611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19D20DD8-EB33-4698-9DDF-BB5447797DB1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295365"/>
            <a:ext cx="2560320" cy="457200"/>
          </a:xfrm>
        </p:spPr>
        <p:txBody>
          <a:bodyPr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6250" y="2612108"/>
            <a:ext cx="4715487" cy="8112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baseline="0">
                <a:solidFill>
                  <a:schemeClr val="bg2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0" indent="0">
              <a:buNone/>
              <a:defRPr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2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4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1" y="-1"/>
            <a:ext cx="791882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18824" y="-1"/>
            <a:ext cx="621169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39992" y="-1"/>
            <a:ext cx="1524087" cy="68729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3" y="667267"/>
            <a:ext cx="7143939" cy="1728392"/>
          </a:xfrm>
        </p:spPr>
        <p:txBody>
          <a:bodyPr lIns="0" tIns="0" rIns="0" bIns="0" anchor="b" anchorCtr="0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3" y="4115770"/>
            <a:ext cx="7143939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E815617F-5B66-4241-A244-7FF2C993D4DE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49377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 bwMode="gray">
          <a:xfrm>
            <a:off x="476249" y="2612108"/>
            <a:ext cx="7143751" cy="811212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bg2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0" indent="0">
              <a:buNone/>
              <a:defRPr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64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19" y="1289304"/>
            <a:ext cx="11198597" cy="4672584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 marL="182563" indent="-182563">
              <a:defRPr>
                <a:latin typeface="Arial" panose="020B0604020202020204" pitchFamily="34" charset="0"/>
              </a:defRPr>
            </a:lvl2pPr>
            <a:lvl3pPr marL="457200" indent="-209550">
              <a:defRPr>
                <a:latin typeface="Arial" panose="020B0604020202020204" pitchFamily="34" charset="0"/>
              </a:defRPr>
            </a:lvl3pPr>
            <a:lvl4pPr marL="630238" indent="-168275">
              <a:defRPr>
                <a:latin typeface="Arial" panose="020B0604020202020204" pitchFamily="34" charset="0"/>
              </a:defRPr>
            </a:lvl4pPr>
            <a:lvl5pPr marL="854075" indent="-182563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2FC8A6B-7594-4560-92AC-1F35CD83C728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096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89304"/>
            <a:ext cx="11198597" cy="4672584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 marL="182880" indent="-182880">
              <a:defRPr>
                <a:latin typeface="Arial" panose="020B0604020202020204" pitchFamily="34" charset="0"/>
              </a:defRPr>
            </a:lvl2pPr>
            <a:lvl3pPr marL="457200" indent="-209550">
              <a:defRPr>
                <a:latin typeface="Arial" panose="020B0604020202020204" pitchFamily="34" charset="0"/>
              </a:defRPr>
            </a:lvl3pPr>
            <a:lvl4pPr marL="627063" indent="-166688">
              <a:defRPr>
                <a:latin typeface="Arial" panose="020B0604020202020204" pitchFamily="34" charset="0"/>
              </a:defRPr>
            </a:lvl4pPr>
            <a:lvl5pPr marL="857250" indent="-182563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A2F3D38F-4EEF-4D36-8EF6-058BB16DAC66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5267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59B379A-7681-433C-B873-2231D13E4248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923544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1049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Title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C1D97F3B-F147-4C38-9F24-FE9A6789C8D0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995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FAC398CD-2DA6-4EAA-BE56-ED3736A30A8B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84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62820" y="2752035"/>
            <a:ext cx="702438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2" y="2752035"/>
            <a:ext cx="3663924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A17C47D3-C916-463C-A0B0-0E9519379198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AutoShape 3"/>
          <p:cNvSpPr>
            <a:spLocks noChangeAspect="1" noChangeArrowheads="1" noTextEdit="1"/>
          </p:cNvSpPr>
          <p:nvPr/>
        </p:nvSpPr>
        <p:spPr bwMode="auto">
          <a:xfrm>
            <a:off x="7498971" y="532271"/>
            <a:ext cx="217170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92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862819" y="2752035"/>
            <a:ext cx="7024379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-2" y="2752035"/>
            <a:ext cx="3663924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3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540A13A3-0C6B-4728-81BD-AFE1E9D71821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224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1" y="2752035"/>
            <a:ext cx="3663924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3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52211965-70BA-4F89-839E-465601884659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862819" y="2752035"/>
            <a:ext cx="7024379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rgbClr val="008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97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540409" y="2752035"/>
            <a:ext cx="603503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0" y="2752035"/>
            <a:ext cx="152400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347" y="2752035"/>
            <a:ext cx="8240061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F0E8DCE-4E44-4068-A266-7413909B827C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9143913" y="2752035"/>
            <a:ext cx="1524087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2" y="2752035"/>
            <a:ext cx="300349" cy="3733460"/>
          </a:xfrm>
          <a:prstGeom prst="rect">
            <a:avLst/>
          </a:prstGeom>
          <a:solidFill>
            <a:srgbClr val="00A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980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Al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8540409" y="2752035"/>
            <a:ext cx="603503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0347" y="2752035"/>
            <a:ext cx="8240061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965032B-60B7-4223-9B2E-D4E02084A585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10668000" y="2752035"/>
            <a:ext cx="152400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143913" y="2752035"/>
            <a:ext cx="1524087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2" y="2752035"/>
            <a:ext cx="300349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42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5493389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9861" y="1287522"/>
            <a:ext cx="549165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59E7-FCE8-41F2-8212-E18566693AFF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21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5493389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9861" y="1287522"/>
            <a:ext cx="549165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6C0D3-CEC9-4E25-B150-291BA52C716C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900021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+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84188"/>
            <a:ext cx="549554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9862" y="1284188"/>
            <a:ext cx="549165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1C0E-F6EA-4291-95FD-2268B782E21A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502920" y="1751724"/>
            <a:ext cx="5493389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209861" y="1751724"/>
            <a:ext cx="5491655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7101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Sub +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84188"/>
            <a:ext cx="549554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9862" y="1284188"/>
            <a:ext cx="549165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C9BEB-275C-4EAD-BC37-19BCCB867190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502920" y="1751724"/>
            <a:ext cx="5493389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209861" y="1751724"/>
            <a:ext cx="5491655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58"/>
          <p:cNvSpPr>
            <a:spLocks noGrp="1"/>
          </p:cNvSpPr>
          <p:nvPr>
            <p:ph type="body" sz="quarter" idx="15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52512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8854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46C7E21-F706-4CE1-A1CC-1F3145DC6886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89507" y="1287522"/>
            <a:ext cx="7712015" cy="4887306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334200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50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64" y="5241390"/>
            <a:ext cx="11147360" cy="1159410"/>
          </a:xfrm>
        </p:spPr>
        <p:txBody>
          <a:bodyPr/>
          <a:lstStyle>
            <a:lvl1pPr>
              <a:defRPr sz="1900">
                <a:latin typeface="Arial" panose="020B0604020202020204" pitchFamily="34" charset="0"/>
              </a:defRPr>
            </a:lvl1pPr>
            <a:lvl2pPr marL="0" indent="0">
              <a:buNone/>
              <a:defRPr sz="1500">
                <a:latin typeface="Arial" panose="020B0604020202020204" pitchFamily="34" charset="0"/>
              </a:defRPr>
            </a:lvl2pPr>
            <a:lvl3pPr marL="384048" indent="-182880">
              <a:defRPr sz="1500">
                <a:latin typeface="+mn-lt"/>
              </a:defRPr>
            </a:lvl3pPr>
            <a:lvl4pPr marL="548640" indent="-182880">
              <a:defRPr sz="1500">
                <a:latin typeface="+mn-lt"/>
              </a:defRPr>
            </a:lvl4pPr>
            <a:lvl5pPr marL="731520" indent="-182880">
              <a:defRPr sz="1300">
                <a:latin typeface="+mn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DF12394-35EE-4B08-A137-59C4B6D8C399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 b="1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02919" y="1322552"/>
            <a:ext cx="11201400" cy="3824542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214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" y="1368725"/>
            <a:ext cx="12191936" cy="5114351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5BF323D3-4F63-4737-9C72-C09A2E837653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2673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918824" y="-1"/>
            <a:ext cx="621169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-1" y="-1"/>
            <a:ext cx="791882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539992" y="-1"/>
            <a:ext cx="1524087" cy="68729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3" y="1109600"/>
            <a:ext cx="7143939" cy="3850885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3" y="5092929"/>
            <a:ext cx="7143939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DFB1D094-7453-43F2-9F97-0FD9F3DB00BA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49377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59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816D1-CE65-4200-B29D-BD0E6C229E40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7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482602"/>
            <a:ext cx="12192000" cy="377952"/>
            <a:chOff x="0" y="6482602"/>
            <a:chExt cx="12192000" cy="37795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482602"/>
              <a:ext cx="12192000" cy="377952"/>
            </a:xfrm>
            <a:prstGeom prst="rect">
              <a:avLst/>
            </a:prstGeom>
          </p:spPr>
        </p:pic>
        <p:grpSp>
          <p:nvGrpSpPr>
            <p:cNvPr id="29" name="Group 4"/>
            <p:cNvGrpSpPr>
              <a:grpSpLocks noChangeAspect="1"/>
            </p:cNvGrpSpPr>
            <p:nvPr/>
          </p:nvGrpSpPr>
          <p:grpSpPr bwMode="auto">
            <a:xfrm>
              <a:off x="11078804" y="6536967"/>
              <a:ext cx="682186" cy="285450"/>
              <a:chOff x="2902" y="2963"/>
              <a:chExt cx="1367" cy="572"/>
            </a:xfrm>
            <a:solidFill>
              <a:schemeClr val="bg1"/>
            </a:solidFill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3522" y="3145"/>
                <a:ext cx="151" cy="190"/>
              </a:xfrm>
              <a:custGeom>
                <a:avLst/>
                <a:gdLst>
                  <a:gd name="T0" fmla="*/ 93 w 151"/>
                  <a:gd name="T1" fmla="*/ 118 h 190"/>
                  <a:gd name="T2" fmla="*/ 56 w 151"/>
                  <a:gd name="T3" fmla="*/ 118 h 190"/>
                  <a:gd name="T4" fmla="*/ 74 w 151"/>
                  <a:gd name="T5" fmla="*/ 37 h 190"/>
                  <a:gd name="T6" fmla="*/ 75 w 151"/>
                  <a:gd name="T7" fmla="*/ 37 h 190"/>
                  <a:gd name="T8" fmla="*/ 93 w 151"/>
                  <a:gd name="T9" fmla="*/ 118 h 190"/>
                  <a:gd name="T10" fmla="*/ 38 w 151"/>
                  <a:gd name="T11" fmla="*/ 190 h 190"/>
                  <a:gd name="T12" fmla="*/ 49 w 151"/>
                  <a:gd name="T13" fmla="*/ 149 h 190"/>
                  <a:gd name="T14" fmla="*/ 102 w 151"/>
                  <a:gd name="T15" fmla="*/ 149 h 190"/>
                  <a:gd name="T16" fmla="*/ 111 w 151"/>
                  <a:gd name="T17" fmla="*/ 190 h 190"/>
                  <a:gd name="T18" fmla="*/ 151 w 151"/>
                  <a:gd name="T19" fmla="*/ 190 h 190"/>
                  <a:gd name="T20" fmla="*/ 102 w 151"/>
                  <a:gd name="T21" fmla="*/ 0 h 190"/>
                  <a:gd name="T22" fmla="*/ 51 w 151"/>
                  <a:gd name="T23" fmla="*/ 0 h 190"/>
                  <a:gd name="T24" fmla="*/ 0 w 151"/>
                  <a:gd name="T25" fmla="*/ 190 h 190"/>
                  <a:gd name="T26" fmla="*/ 38 w 151"/>
                  <a:gd name="T2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1" h="190">
                    <a:moveTo>
                      <a:pt x="93" y="118"/>
                    </a:moveTo>
                    <a:lnTo>
                      <a:pt x="56" y="118"/>
                    </a:lnTo>
                    <a:lnTo>
                      <a:pt x="74" y="37"/>
                    </a:lnTo>
                    <a:lnTo>
                      <a:pt x="75" y="37"/>
                    </a:lnTo>
                    <a:lnTo>
                      <a:pt x="93" y="118"/>
                    </a:lnTo>
                    <a:close/>
                    <a:moveTo>
                      <a:pt x="38" y="190"/>
                    </a:moveTo>
                    <a:lnTo>
                      <a:pt x="49" y="149"/>
                    </a:lnTo>
                    <a:lnTo>
                      <a:pt x="102" y="149"/>
                    </a:lnTo>
                    <a:lnTo>
                      <a:pt x="111" y="190"/>
                    </a:lnTo>
                    <a:lnTo>
                      <a:pt x="151" y="190"/>
                    </a:lnTo>
                    <a:lnTo>
                      <a:pt x="102" y="0"/>
                    </a:lnTo>
                    <a:lnTo>
                      <a:pt x="51" y="0"/>
                    </a:lnTo>
                    <a:lnTo>
                      <a:pt x="0" y="190"/>
                    </a:lnTo>
                    <a:lnTo>
                      <a:pt x="38" y="1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" name="Freeform 6"/>
              <p:cNvSpPr>
                <a:spLocks noEditPoints="1"/>
              </p:cNvSpPr>
              <p:nvPr/>
            </p:nvSpPr>
            <p:spPr bwMode="auto">
              <a:xfrm>
                <a:off x="3685" y="3200"/>
                <a:ext cx="103" cy="186"/>
              </a:xfrm>
              <a:custGeom>
                <a:avLst/>
                <a:gdLst>
                  <a:gd name="T0" fmla="*/ 34 w 96"/>
                  <a:gd name="T1" fmla="*/ 65 h 167"/>
                  <a:gd name="T2" fmla="*/ 49 w 96"/>
                  <a:gd name="T3" fmla="*/ 20 h 167"/>
                  <a:gd name="T4" fmla="*/ 62 w 96"/>
                  <a:gd name="T5" fmla="*/ 61 h 167"/>
                  <a:gd name="T6" fmla="*/ 49 w 96"/>
                  <a:gd name="T7" fmla="*/ 99 h 167"/>
                  <a:gd name="T8" fmla="*/ 34 w 96"/>
                  <a:gd name="T9" fmla="*/ 65 h 167"/>
                  <a:gd name="T10" fmla="*/ 64 w 96"/>
                  <a:gd name="T11" fmla="*/ 2 h 167"/>
                  <a:gd name="T12" fmla="*/ 64 w 96"/>
                  <a:gd name="T13" fmla="*/ 16 h 167"/>
                  <a:gd name="T14" fmla="*/ 63 w 96"/>
                  <a:gd name="T15" fmla="*/ 16 h 167"/>
                  <a:gd name="T16" fmla="*/ 37 w 96"/>
                  <a:gd name="T17" fmla="*/ 0 h 167"/>
                  <a:gd name="T18" fmla="*/ 2 w 96"/>
                  <a:gd name="T19" fmla="*/ 59 h 167"/>
                  <a:gd name="T20" fmla="*/ 37 w 96"/>
                  <a:gd name="T21" fmla="*/ 120 h 167"/>
                  <a:gd name="T22" fmla="*/ 62 w 96"/>
                  <a:gd name="T23" fmla="*/ 106 h 167"/>
                  <a:gd name="T24" fmla="*/ 62 w 96"/>
                  <a:gd name="T25" fmla="*/ 106 h 167"/>
                  <a:gd name="T26" fmla="*/ 62 w 96"/>
                  <a:gd name="T27" fmla="*/ 129 h 167"/>
                  <a:gd name="T28" fmla="*/ 50 w 96"/>
                  <a:gd name="T29" fmla="*/ 148 h 167"/>
                  <a:gd name="T30" fmla="*/ 39 w 96"/>
                  <a:gd name="T31" fmla="*/ 144 h 167"/>
                  <a:gd name="T32" fmla="*/ 36 w 96"/>
                  <a:gd name="T33" fmla="*/ 132 h 167"/>
                  <a:gd name="T34" fmla="*/ 4 w 96"/>
                  <a:gd name="T35" fmla="*/ 132 h 167"/>
                  <a:gd name="T36" fmla="*/ 50 w 96"/>
                  <a:gd name="T37" fmla="*/ 167 h 167"/>
                  <a:gd name="T38" fmla="*/ 95 w 96"/>
                  <a:gd name="T39" fmla="*/ 126 h 167"/>
                  <a:gd name="T40" fmla="*/ 95 w 96"/>
                  <a:gd name="T41" fmla="*/ 2 h 167"/>
                  <a:gd name="T42" fmla="*/ 64 w 96"/>
                  <a:gd name="T43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" h="167">
                    <a:moveTo>
                      <a:pt x="34" y="65"/>
                    </a:moveTo>
                    <a:cubicBezTo>
                      <a:pt x="34" y="29"/>
                      <a:pt x="36" y="20"/>
                      <a:pt x="49" y="20"/>
                    </a:cubicBezTo>
                    <a:cubicBezTo>
                      <a:pt x="61" y="20"/>
                      <a:pt x="62" y="35"/>
                      <a:pt x="62" y="61"/>
                    </a:cubicBezTo>
                    <a:cubicBezTo>
                      <a:pt x="62" y="87"/>
                      <a:pt x="61" y="99"/>
                      <a:pt x="49" y="99"/>
                    </a:cubicBezTo>
                    <a:cubicBezTo>
                      <a:pt x="33" y="99"/>
                      <a:pt x="34" y="77"/>
                      <a:pt x="34" y="65"/>
                    </a:cubicBezTo>
                    <a:close/>
                    <a:moveTo>
                      <a:pt x="64" y="2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59" y="5"/>
                      <a:pt x="49" y="0"/>
                      <a:pt x="37" y="0"/>
                    </a:cubicBezTo>
                    <a:cubicBezTo>
                      <a:pt x="2" y="0"/>
                      <a:pt x="2" y="33"/>
                      <a:pt x="2" y="59"/>
                    </a:cubicBezTo>
                    <a:cubicBezTo>
                      <a:pt x="2" y="86"/>
                      <a:pt x="0" y="120"/>
                      <a:pt x="37" y="120"/>
                    </a:cubicBezTo>
                    <a:cubicBezTo>
                      <a:pt x="47" y="120"/>
                      <a:pt x="57" y="115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29"/>
                      <a:pt x="62" y="129"/>
                      <a:pt x="62" y="129"/>
                    </a:cubicBezTo>
                    <a:cubicBezTo>
                      <a:pt x="62" y="141"/>
                      <a:pt x="58" y="148"/>
                      <a:pt x="50" y="148"/>
                    </a:cubicBezTo>
                    <a:cubicBezTo>
                      <a:pt x="45" y="148"/>
                      <a:pt x="41" y="147"/>
                      <a:pt x="39" y="144"/>
                    </a:cubicBezTo>
                    <a:cubicBezTo>
                      <a:pt x="37" y="141"/>
                      <a:pt x="36" y="137"/>
                      <a:pt x="36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61"/>
                      <a:pt x="26" y="167"/>
                      <a:pt x="50" y="167"/>
                    </a:cubicBezTo>
                    <a:cubicBezTo>
                      <a:pt x="96" y="167"/>
                      <a:pt x="95" y="134"/>
                      <a:pt x="95" y="126"/>
                    </a:cubicBezTo>
                    <a:cubicBezTo>
                      <a:pt x="95" y="2"/>
                      <a:pt x="95" y="2"/>
                      <a:pt x="95" y="2"/>
                    </a:cubicBezTo>
                    <a:lnTo>
                      <a:pt x="6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Freeform 7"/>
              <p:cNvSpPr>
                <a:spLocks noEditPoints="1"/>
              </p:cNvSpPr>
              <p:nvPr/>
            </p:nvSpPr>
            <p:spPr bwMode="auto">
              <a:xfrm>
                <a:off x="3819" y="3145"/>
                <a:ext cx="36" cy="190"/>
              </a:xfrm>
              <a:custGeom>
                <a:avLst/>
                <a:gdLst>
                  <a:gd name="T0" fmla="*/ 36 w 36"/>
                  <a:gd name="T1" fmla="*/ 190 h 190"/>
                  <a:gd name="T2" fmla="*/ 19 w 36"/>
                  <a:gd name="T3" fmla="*/ 190 h 190"/>
                  <a:gd name="T4" fmla="*/ 0 w 36"/>
                  <a:gd name="T5" fmla="*/ 190 h 190"/>
                  <a:gd name="T6" fmla="*/ 0 w 36"/>
                  <a:gd name="T7" fmla="*/ 124 h 190"/>
                  <a:gd name="T8" fmla="*/ 0 w 36"/>
                  <a:gd name="T9" fmla="*/ 57 h 190"/>
                  <a:gd name="T10" fmla="*/ 19 w 36"/>
                  <a:gd name="T11" fmla="*/ 57 h 190"/>
                  <a:gd name="T12" fmla="*/ 36 w 36"/>
                  <a:gd name="T13" fmla="*/ 57 h 190"/>
                  <a:gd name="T14" fmla="*/ 36 w 36"/>
                  <a:gd name="T15" fmla="*/ 124 h 190"/>
                  <a:gd name="T16" fmla="*/ 36 w 36"/>
                  <a:gd name="T17" fmla="*/ 190 h 190"/>
                  <a:gd name="T18" fmla="*/ 36 w 36"/>
                  <a:gd name="T19" fmla="*/ 0 h 190"/>
                  <a:gd name="T20" fmla="*/ 36 w 36"/>
                  <a:gd name="T21" fmla="*/ 15 h 190"/>
                  <a:gd name="T22" fmla="*/ 36 w 36"/>
                  <a:gd name="T23" fmla="*/ 29 h 190"/>
                  <a:gd name="T24" fmla="*/ 19 w 36"/>
                  <a:gd name="T25" fmla="*/ 29 h 190"/>
                  <a:gd name="T26" fmla="*/ 0 w 36"/>
                  <a:gd name="T27" fmla="*/ 29 h 190"/>
                  <a:gd name="T28" fmla="*/ 0 w 36"/>
                  <a:gd name="T29" fmla="*/ 15 h 190"/>
                  <a:gd name="T30" fmla="*/ 0 w 36"/>
                  <a:gd name="T31" fmla="*/ 0 h 190"/>
                  <a:gd name="T32" fmla="*/ 19 w 36"/>
                  <a:gd name="T33" fmla="*/ 0 h 190"/>
                  <a:gd name="T34" fmla="*/ 36 w 36"/>
                  <a:gd name="T35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190">
                    <a:moveTo>
                      <a:pt x="36" y="190"/>
                    </a:moveTo>
                    <a:lnTo>
                      <a:pt x="19" y="190"/>
                    </a:lnTo>
                    <a:lnTo>
                      <a:pt x="0" y="190"/>
                    </a:lnTo>
                    <a:lnTo>
                      <a:pt x="0" y="124"/>
                    </a:lnTo>
                    <a:lnTo>
                      <a:pt x="0" y="57"/>
                    </a:lnTo>
                    <a:lnTo>
                      <a:pt x="19" y="57"/>
                    </a:lnTo>
                    <a:lnTo>
                      <a:pt x="36" y="57"/>
                    </a:lnTo>
                    <a:lnTo>
                      <a:pt x="36" y="124"/>
                    </a:lnTo>
                    <a:lnTo>
                      <a:pt x="36" y="190"/>
                    </a:lnTo>
                    <a:close/>
                    <a:moveTo>
                      <a:pt x="36" y="0"/>
                    </a:moveTo>
                    <a:lnTo>
                      <a:pt x="36" y="15"/>
                    </a:lnTo>
                    <a:lnTo>
                      <a:pt x="36" y="29"/>
                    </a:lnTo>
                    <a:lnTo>
                      <a:pt x="19" y="29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Freeform 8"/>
              <p:cNvSpPr>
                <a:spLocks/>
              </p:cNvSpPr>
              <p:nvPr/>
            </p:nvSpPr>
            <p:spPr bwMode="auto">
              <a:xfrm>
                <a:off x="3890" y="3145"/>
                <a:ext cx="36" cy="190"/>
              </a:xfrm>
              <a:custGeom>
                <a:avLst/>
                <a:gdLst>
                  <a:gd name="T0" fmla="*/ 36 w 36"/>
                  <a:gd name="T1" fmla="*/ 0 h 190"/>
                  <a:gd name="T2" fmla="*/ 36 w 36"/>
                  <a:gd name="T3" fmla="*/ 95 h 190"/>
                  <a:gd name="T4" fmla="*/ 36 w 36"/>
                  <a:gd name="T5" fmla="*/ 190 h 190"/>
                  <a:gd name="T6" fmla="*/ 18 w 36"/>
                  <a:gd name="T7" fmla="*/ 190 h 190"/>
                  <a:gd name="T8" fmla="*/ 0 w 36"/>
                  <a:gd name="T9" fmla="*/ 190 h 190"/>
                  <a:gd name="T10" fmla="*/ 0 w 36"/>
                  <a:gd name="T11" fmla="*/ 95 h 190"/>
                  <a:gd name="T12" fmla="*/ 0 w 36"/>
                  <a:gd name="T13" fmla="*/ 0 h 190"/>
                  <a:gd name="T14" fmla="*/ 18 w 36"/>
                  <a:gd name="T15" fmla="*/ 0 h 190"/>
                  <a:gd name="T16" fmla="*/ 36 w 36"/>
                  <a:gd name="T1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0">
                    <a:moveTo>
                      <a:pt x="36" y="0"/>
                    </a:moveTo>
                    <a:lnTo>
                      <a:pt x="36" y="95"/>
                    </a:lnTo>
                    <a:lnTo>
                      <a:pt x="36" y="190"/>
                    </a:lnTo>
                    <a:lnTo>
                      <a:pt x="18" y="190"/>
                    </a:lnTo>
                    <a:lnTo>
                      <a:pt x="0" y="190"/>
                    </a:lnTo>
                    <a:lnTo>
                      <a:pt x="0" y="95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Freeform 9"/>
              <p:cNvSpPr>
                <a:spLocks noEditPoints="1"/>
              </p:cNvSpPr>
              <p:nvPr/>
            </p:nvSpPr>
            <p:spPr bwMode="auto">
              <a:xfrm>
                <a:off x="3953" y="3200"/>
                <a:ext cx="105" cy="138"/>
              </a:xfrm>
              <a:custGeom>
                <a:avLst/>
                <a:gdLst>
                  <a:gd name="T0" fmla="*/ 34 w 98"/>
                  <a:gd name="T1" fmla="*/ 48 h 124"/>
                  <a:gd name="T2" fmla="*/ 49 w 98"/>
                  <a:gd name="T3" fmla="*/ 20 h 124"/>
                  <a:gd name="T4" fmla="*/ 64 w 98"/>
                  <a:gd name="T5" fmla="*/ 48 h 124"/>
                  <a:gd name="T6" fmla="*/ 34 w 98"/>
                  <a:gd name="T7" fmla="*/ 48 h 124"/>
                  <a:gd name="T8" fmla="*/ 97 w 98"/>
                  <a:gd name="T9" fmla="*/ 67 h 124"/>
                  <a:gd name="T10" fmla="*/ 49 w 98"/>
                  <a:gd name="T11" fmla="*/ 0 h 124"/>
                  <a:gd name="T12" fmla="*/ 0 w 98"/>
                  <a:gd name="T13" fmla="*/ 60 h 124"/>
                  <a:gd name="T14" fmla="*/ 49 w 98"/>
                  <a:gd name="T15" fmla="*/ 124 h 124"/>
                  <a:gd name="T16" fmla="*/ 84 w 98"/>
                  <a:gd name="T17" fmla="*/ 112 h 124"/>
                  <a:gd name="T18" fmla="*/ 97 w 98"/>
                  <a:gd name="T19" fmla="*/ 81 h 124"/>
                  <a:gd name="T20" fmla="*/ 63 w 98"/>
                  <a:gd name="T21" fmla="*/ 81 h 124"/>
                  <a:gd name="T22" fmla="*/ 49 w 98"/>
                  <a:gd name="T23" fmla="*/ 102 h 124"/>
                  <a:gd name="T24" fmla="*/ 34 w 98"/>
                  <a:gd name="T25" fmla="*/ 67 h 124"/>
                  <a:gd name="T26" fmla="*/ 97 w 98"/>
                  <a:gd name="T27" fmla="*/ 6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124">
                    <a:moveTo>
                      <a:pt x="34" y="48"/>
                    </a:moveTo>
                    <a:cubicBezTo>
                      <a:pt x="34" y="38"/>
                      <a:pt x="33" y="20"/>
                      <a:pt x="49" y="20"/>
                    </a:cubicBezTo>
                    <a:cubicBezTo>
                      <a:pt x="65" y="20"/>
                      <a:pt x="64" y="37"/>
                      <a:pt x="64" y="48"/>
                    </a:cubicBezTo>
                    <a:lnTo>
                      <a:pt x="34" y="48"/>
                    </a:lnTo>
                    <a:close/>
                    <a:moveTo>
                      <a:pt x="97" y="67"/>
                    </a:moveTo>
                    <a:cubicBezTo>
                      <a:pt x="98" y="29"/>
                      <a:pt x="93" y="0"/>
                      <a:pt x="49" y="0"/>
                    </a:cubicBezTo>
                    <a:cubicBezTo>
                      <a:pt x="5" y="0"/>
                      <a:pt x="0" y="28"/>
                      <a:pt x="0" y="60"/>
                    </a:cubicBezTo>
                    <a:cubicBezTo>
                      <a:pt x="0" y="97"/>
                      <a:pt x="6" y="124"/>
                      <a:pt x="49" y="124"/>
                    </a:cubicBezTo>
                    <a:cubicBezTo>
                      <a:pt x="64" y="124"/>
                      <a:pt x="76" y="119"/>
                      <a:pt x="84" y="112"/>
                    </a:cubicBezTo>
                    <a:cubicBezTo>
                      <a:pt x="92" y="105"/>
                      <a:pt x="96" y="94"/>
                      <a:pt x="97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91"/>
                      <a:pt x="61" y="102"/>
                      <a:pt x="49" y="102"/>
                    </a:cubicBezTo>
                    <a:cubicBezTo>
                      <a:pt x="34" y="102"/>
                      <a:pt x="34" y="81"/>
                      <a:pt x="34" y="67"/>
                    </a:cubicBezTo>
                    <a:lnTo>
                      <a:pt x="97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Freeform 10"/>
              <p:cNvSpPr>
                <a:spLocks/>
              </p:cNvSpPr>
              <p:nvPr/>
            </p:nvSpPr>
            <p:spPr bwMode="auto">
              <a:xfrm>
                <a:off x="4083" y="3200"/>
                <a:ext cx="98" cy="135"/>
              </a:xfrm>
              <a:custGeom>
                <a:avLst/>
                <a:gdLst>
                  <a:gd name="T0" fmla="*/ 33 w 91"/>
                  <a:gd name="T1" fmla="*/ 14 h 121"/>
                  <a:gd name="T2" fmla="*/ 33 w 91"/>
                  <a:gd name="T3" fmla="*/ 14 h 121"/>
                  <a:gd name="T4" fmla="*/ 45 w 91"/>
                  <a:gd name="T5" fmla="*/ 3 h 121"/>
                  <a:gd name="T6" fmla="*/ 62 w 91"/>
                  <a:gd name="T7" fmla="*/ 0 h 121"/>
                  <a:gd name="T8" fmla="*/ 91 w 91"/>
                  <a:gd name="T9" fmla="*/ 26 h 121"/>
                  <a:gd name="T10" fmla="*/ 91 w 91"/>
                  <a:gd name="T11" fmla="*/ 121 h 121"/>
                  <a:gd name="T12" fmla="*/ 58 w 91"/>
                  <a:gd name="T13" fmla="*/ 121 h 121"/>
                  <a:gd name="T14" fmla="*/ 58 w 91"/>
                  <a:gd name="T15" fmla="*/ 39 h 121"/>
                  <a:gd name="T16" fmla="*/ 45 w 91"/>
                  <a:gd name="T17" fmla="*/ 20 h 121"/>
                  <a:gd name="T18" fmla="*/ 33 w 91"/>
                  <a:gd name="T19" fmla="*/ 39 h 121"/>
                  <a:gd name="T20" fmla="*/ 33 w 91"/>
                  <a:gd name="T21" fmla="*/ 121 h 121"/>
                  <a:gd name="T22" fmla="*/ 0 w 91"/>
                  <a:gd name="T23" fmla="*/ 121 h 121"/>
                  <a:gd name="T24" fmla="*/ 0 w 91"/>
                  <a:gd name="T25" fmla="*/ 2 h 121"/>
                  <a:gd name="T26" fmla="*/ 33 w 91"/>
                  <a:gd name="T27" fmla="*/ 2 h 121"/>
                  <a:gd name="T28" fmla="*/ 33 w 91"/>
                  <a:gd name="T29" fmla="*/ 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1" h="121">
                    <a:moveTo>
                      <a:pt x="33" y="14"/>
                    </a:moveTo>
                    <a:cubicBezTo>
                      <a:pt x="33" y="14"/>
                      <a:pt x="33" y="14"/>
                      <a:pt x="33" y="14"/>
                    </a:cubicBezTo>
                    <a:cubicBezTo>
                      <a:pt x="37" y="9"/>
                      <a:pt x="41" y="5"/>
                      <a:pt x="45" y="3"/>
                    </a:cubicBezTo>
                    <a:cubicBezTo>
                      <a:pt x="50" y="1"/>
                      <a:pt x="55" y="0"/>
                      <a:pt x="62" y="0"/>
                    </a:cubicBezTo>
                    <a:cubicBezTo>
                      <a:pt x="77" y="0"/>
                      <a:pt x="91" y="9"/>
                      <a:pt x="91" y="26"/>
                    </a:cubicBezTo>
                    <a:cubicBezTo>
                      <a:pt x="91" y="121"/>
                      <a:pt x="91" y="121"/>
                      <a:pt x="91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29"/>
                      <a:pt x="56" y="20"/>
                      <a:pt x="45" y="20"/>
                    </a:cubicBezTo>
                    <a:cubicBezTo>
                      <a:pt x="35" y="20"/>
                      <a:pt x="33" y="29"/>
                      <a:pt x="33" y="39"/>
                    </a:cubicBezTo>
                    <a:cubicBezTo>
                      <a:pt x="33" y="121"/>
                      <a:pt x="33" y="121"/>
                      <a:pt x="33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lnTo>
                      <a:pt x="3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>
                <a:off x="4200" y="3165"/>
                <a:ext cx="69" cy="171"/>
              </a:xfrm>
              <a:custGeom>
                <a:avLst/>
                <a:gdLst>
                  <a:gd name="T0" fmla="*/ 0 w 64"/>
                  <a:gd name="T1" fmla="*/ 33 h 153"/>
                  <a:gd name="T2" fmla="*/ 13 w 64"/>
                  <a:gd name="T3" fmla="*/ 33 h 153"/>
                  <a:gd name="T4" fmla="*/ 13 w 64"/>
                  <a:gd name="T5" fmla="*/ 14 h 153"/>
                  <a:gd name="T6" fmla="*/ 46 w 64"/>
                  <a:gd name="T7" fmla="*/ 0 h 153"/>
                  <a:gd name="T8" fmla="*/ 46 w 64"/>
                  <a:gd name="T9" fmla="*/ 33 h 153"/>
                  <a:gd name="T10" fmla="*/ 64 w 64"/>
                  <a:gd name="T11" fmla="*/ 33 h 153"/>
                  <a:gd name="T12" fmla="*/ 64 w 64"/>
                  <a:gd name="T13" fmla="*/ 54 h 153"/>
                  <a:gd name="T14" fmla="*/ 46 w 64"/>
                  <a:gd name="T15" fmla="*/ 54 h 153"/>
                  <a:gd name="T16" fmla="*/ 46 w 64"/>
                  <a:gd name="T17" fmla="*/ 117 h 153"/>
                  <a:gd name="T18" fmla="*/ 57 w 64"/>
                  <a:gd name="T19" fmla="*/ 132 h 153"/>
                  <a:gd name="T20" fmla="*/ 63 w 64"/>
                  <a:gd name="T21" fmla="*/ 132 h 153"/>
                  <a:gd name="T22" fmla="*/ 63 w 64"/>
                  <a:gd name="T23" fmla="*/ 152 h 153"/>
                  <a:gd name="T24" fmla="*/ 46 w 64"/>
                  <a:gd name="T25" fmla="*/ 153 h 153"/>
                  <a:gd name="T26" fmla="*/ 13 w 64"/>
                  <a:gd name="T27" fmla="*/ 127 h 153"/>
                  <a:gd name="T28" fmla="*/ 13 w 64"/>
                  <a:gd name="T29" fmla="*/ 54 h 153"/>
                  <a:gd name="T30" fmla="*/ 0 w 64"/>
                  <a:gd name="T31" fmla="*/ 54 h 153"/>
                  <a:gd name="T32" fmla="*/ 0 w 64"/>
                  <a:gd name="T33" fmla="*/ 3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53">
                    <a:moveTo>
                      <a:pt x="0" y="33"/>
                    </a:move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6" y="126"/>
                      <a:pt x="46" y="132"/>
                      <a:pt x="57" y="132"/>
                    </a:cubicBezTo>
                    <a:cubicBezTo>
                      <a:pt x="59" y="132"/>
                      <a:pt x="61" y="132"/>
                      <a:pt x="63" y="132"/>
                    </a:cubicBezTo>
                    <a:cubicBezTo>
                      <a:pt x="63" y="152"/>
                      <a:pt x="63" y="152"/>
                      <a:pt x="63" y="152"/>
                    </a:cubicBezTo>
                    <a:cubicBezTo>
                      <a:pt x="58" y="153"/>
                      <a:pt x="54" y="153"/>
                      <a:pt x="46" y="153"/>
                    </a:cubicBezTo>
                    <a:cubicBezTo>
                      <a:pt x="17" y="153"/>
                      <a:pt x="13" y="134"/>
                      <a:pt x="13" y="12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Freeform 12"/>
              <p:cNvSpPr>
                <a:spLocks noEditPoints="1"/>
              </p:cNvSpPr>
              <p:nvPr/>
            </p:nvSpPr>
            <p:spPr bwMode="auto">
              <a:xfrm>
                <a:off x="2902" y="2963"/>
                <a:ext cx="551" cy="572"/>
              </a:xfrm>
              <a:custGeom>
                <a:avLst/>
                <a:gdLst>
                  <a:gd name="T0" fmla="*/ 280 w 512"/>
                  <a:gd name="T1" fmla="*/ 174 h 512"/>
                  <a:gd name="T2" fmla="*/ 239 w 512"/>
                  <a:gd name="T3" fmla="*/ 108 h 512"/>
                  <a:gd name="T4" fmla="*/ 256 w 512"/>
                  <a:gd name="T5" fmla="*/ 43 h 512"/>
                  <a:gd name="T6" fmla="*/ 264 w 512"/>
                  <a:gd name="T7" fmla="*/ 8 h 512"/>
                  <a:gd name="T8" fmla="*/ 264 w 512"/>
                  <a:gd name="T9" fmla="*/ 8 h 512"/>
                  <a:gd name="T10" fmla="*/ 338 w 512"/>
                  <a:gd name="T11" fmla="*/ 281 h 512"/>
                  <a:gd name="T12" fmla="*/ 387 w 512"/>
                  <a:gd name="T13" fmla="*/ 256 h 512"/>
                  <a:gd name="T14" fmla="*/ 457 w 512"/>
                  <a:gd name="T15" fmla="*/ 244 h 512"/>
                  <a:gd name="T16" fmla="*/ 512 w 512"/>
                  <a:gd name="T17" fmla="*/ 256 h 512"/>
                  <a:gd name="T18" fmla="*/ 512 w 512"/>
                  <a:gd name="T19" fmla="*/ 256 h 512"/>
                  <a:gd name="T20" fmla="*/ 256 w 512"/>
                  <a:gd name="T21" fmla="*/ 363 h 512"/>
                  <a:gd name="T22" fmla="*/ 239 w 512"/>
                  <a:gd name="T23" fmla="*/ 404 h 512"/>
                  <a:gd name="T24" fmla="*/ 256 w 512"/>
                  <a:gd name="T25" fmla="*/ 446 h 512"/>
                  <a:gd name="T26" fmla="*/ 264 w 512"/>
                  <a:gd name="T27" fmla="*/ 504 h 512"/>
                  <a:gd name="T28" fmla="*/ 264 w 512"/>
                  <a:gd name="T29" fmla="*/ 504 h 512"/>
                  <a:gd name="T30" fmla="*/ 174 w 512"/>
                  <a:gd name="T31" fmla="*/ 281 h 512"/>
                  <a:gd name="T32" fmla="*/ 91 w 512"/>
                  <a:gd name="T33" fmla="*/ 256 h 512"/>
                  <a:gd name="T34" fmla="*/ 55 w 512"/>
                  <a:gd name="T35" fmla="*/ 244 h 512"/>
                  <a:gd name="T36" fmla="*/ 16 w 512"/>
                  <a:gd name="T37" fmla="*/ 256 h 512"/>
                  <a:gd name="T38" fmla="*/ 16 w 512"/>
                  <a:gd name="T39" fmla="*/ 256 h 512"/>
                  <a:gd name="T40" fmla="*/ 314 w 512"/>
                  <a:gd name="T41" fmla="*/ 174 h 512"/>
                  <a:gd name="T42" fmla="*/ 314 w 512"/>
                  <a:gd name="T43" fmla="*/ 223 h 512"/>
                  <a:gd name="T44" fmla="*/ 360 w 512"/>
                  <a:gd name="T45" fmla="*/ 135 h 512"/>
                  <a:gd name="T46" fmla="*/ 360 w 512"/>
                  <a:gd name="T47" fmla="*/ 169 h 512"/>
                  <a:gd name="T48" fmla="*/ 407 w 512"/>
                  <a:gd name="T49" fmla="*/ 106 h 512"/>
                  <a:gd name="T50" fmla="*/ 390 w 512"/>
                  <a:gd name="T51" fmla="*/ 123 h 512"/>
                  <a:gd name="T52" fmla="*/ 437 w 512"/>
                  <a:gd name="T53" fmla="*/ 75 h 512"/>
                  <a:gd name="T54" fmla="*/ 437 w 512"/>
                  <a:gd name="T55" fmla="*/ 87 h 512"/>
                  <a:gd name="T56" fmla="*/ 297 w 512"/>
                  <a:gd name="T57" fmla="*/ 297 h 512"/>
                  <a:gd name="T58" fmla="*/ 373 w 512"/>
                  <a:gd name="T59" fmla="*/ 373 h 512"/>
                  <a:gd name="T60" fmla="*/ 343 w 512"/>
                  <a:gd name="T61" fmla="*/ 361 h 512"/>
                  <a:gd name="T62" fmla="*/ 407 w 512"/>
                  <a:gd name="T63" fmla="*/ 407 h 512"/>
                  <a:gd name="T64" fmla="*/ 390 w 512"/>
                  <a:gd name="T65" fmla="*/ 390 h 512"/>
                  <a:gd name="T66" fmla="*/ 407 w 512"/>
                  <a:gd name="T67" fmla="*/ 407 h 512"/>
                  <a:gd name="T68" fmla="*/ 426 w 512"/>
                  <a:gd name="T69" fmla="*/ 426 h 512"/>
                  <a:gd name="T70" fmla="*/ 437 w 512"/>
                  <a:gd name="T71" fmla="*/ 437 h 512"/>
                  <a:gd name="T72" fmla="*/ 181 w 512"/>
                  <a:gd name="T73" fmla="*/ 297 h 512"/>
                  <a:gd name="T74" fmla="*/ 215 w 512"/>
                  <a:gd name="T75" fmla="*/ 332 h 512"/>
                  <a:gd name="T76" fmla="*/ 151 w 512"/>
                  <a:gd name="T77" fmla="*/ 344 h 512"/>
                  <a:gd name="T78" fmla="*/ 164 w 512"/>
                  <a:gd name="T79" fmla="*/ 373 h 512"/>
                  <a:gd name="T80" fmla="*/ 114 w 512"/>
                  <a:gd name="T81" fmla="*/ 387 h 512"/>
                  <a:gd name="T82" fmla="*/ 114 w 512"/>
                  <a:gd name="T83" fmla="*/ 411 h 512"/>
                  <a:gd name="T84" fmla="*/ 86 w 512"/>
                  <a:gd name="T85" fmla="*/ 426 h 512"/>
                  <a:gd name="T86" fmla="*/ 86 w 512"/>
                  <a:gd name="T87" fmla="*/ 437 h 512"/>
                  <a:gd name="T88" fmla="*/ 181 w 512"/>
                  <a:gd name="T89" fmla="*/ 181 h 512"/>
                  <a:gd name="T90" fmla="*/ 215 w 512"/>
                  <a:gd name="T91" fmla="*/ 216 h 512"/>
                  <a:gd name="T92" fmla="*/ 151 w 512"/>
                  <a:gd name="T93" fmla="*/ 135 h 512"/>
                  <a:gd name="T94" fmla="*/ 151 w 512"/>
                  <a:gd name="T95" fmla="*/ 169 h 512"/>
                  <a:gd name="T96" fmla="*/ 122 w 512"/>
                  <a:gd name="T97" fmla="*/ 106 h 512"/>
                  <a:gd name="T98" fmla="*/ 114 w 512"/>
                  <a:gd name="T99" fmla="*/ 126 h 512"/>
                  <a:gd name="T100" fmla="*/ 86 w 512"/>
                  <a:gd name="T101" fmla="*/ 75 h 512"/>
                  <a:gd name="T102" fmla="*/ 86 w 512"/>
                  <a:gd name="T103" fmla="*/ 8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12" h="512">
                    <a:moveTo>
                      <a:pt x="256" y="198"/>
                    </a:moveTo>
                    <a:cubicBezTo>
                      <a:pt x="243" y="198"/>
                      <a:pt x="232" y="188"/>
                      <a:pt x="232" y="174"/>
                    </a:cubicBezTo>
                    <a:cubicBezTo>
                      <a:pt x="232" y="161"/>
                      <a:pt x="243" y="150"/>
                      <a:pt x="256" y="150"/>
                    </a:cubicBezTo>
                    <a:cubicBezTo>
                      <a:pt x="269" y="150"/>
                      <a:pt x="280" y="161"/>
                      <a:pt x="280" y="174"/>
                    </a:cubicBezTo>
                    <a:cubicBezTo>
                      <a:pt x="280" y="188"/>
                      <a:pt x="269" y="198"/>
                      <a:pt x="256" y="198"/>
                    </a:cubicBezTo>
                    <a:close/>
                    <a:moveTo>
                      <a:pt x="273" y="108"/>
                    </a:moveTo>
                    <a:cubicBezTo>
                      <a:pt x="273" y="99"/>
                      <a:pt x="265" y="91"/>
                      <a:pt x="256" y="91"/>
                    </a:cubicBezTo>
                    <a:cubicBezTo>
                      <a:pt x="246" y="91"/>
                      <a:pt x="239" y="99"/>
                      <a:pt x="239" y="108"/>
                    </a:cubicBezTo>
                    <a:cubicBezTo>
                      <a:pt x="239" y="118"/>
                      <a:pt x="246" y="126"/>
                      <a:pt x="256" y="126"/>
                    </a:cubicBezTo>
                    <a:cubicBezTo>
                      <a:pt x="265" y="126"/>
                      <a:pt x="273" y="118"/>
                      <a:pt x="273" y="108"/>
                    </a:cubicBezTo>
                    <a:close/>
                    <a:moveTo>
                      <a:pt x="268" y="55"/>
                    </a:moveTo>
                    <a:cubicBezTo>
                      <a:pt x="268" y="49"/>
                      <a:pt x="263" y="43"/>
                      <a:pt x="256" y="43"/>
                    </a:cubicBezTo>
                    <a:cubicBezTo>
                      <a:pt x="249" y="43"/>
                      <a:pt x="244" y="49"/>
                      <a:pt x="244" y="55"/>
                    </a:cubicBezTo>
                    <a:cubicBezTo>
                      <a:pt x="244" y="62"/>
                      <a:pt x="249" y="67"/>
                      <a:pt x="256" y="67"/>
                    </a:cubicBezTo>
                    <a:cubicBezTo>
                      <a:pt x="263" y="67"/>
                      <a:pt x="268" y="62"/>
                      <a:pt x="268" y="55"/>
                    </a:cubicBezTo>
                    <a:close/>
                    <a:moveTo>
                      <a:pt x="264" y="8"/>
                    </a:moveTo>
                    <a:cubicBezTo>
                      <a:pt x="264" y="4"/>
                      <a:pt x="260" y="0"/>
                      <a:pt x="256" y="0"/>
                    </a:cubicBezTo>
                    <a:cubicBezTo>
                      <a:pt x="252" y="0"/>
                      <a:pt x="248" y="4"/>
                      <a:pt x="248" y="8"/>
                    </a:cubicBezTo>
                    <a:cubicBezTo>
                      <a:pt x="248" y="13"/>
                      <a:pt x="252" y="16"/>
                      <a:pt x="256" y="16"/>
                    </a:cubicBezTo>
                    <a:cubicBezTo>
                      <a:pt x="260" y="16"/>
                      <a:pt x="264" y="13"/>
                      <a:pt x="264" y="8"/>
                    </a:cubicBezTo>
                    <a:close/>
                    <a:moveTo>
                      <a:pt x="363" y="256"/>
                    </a:moveTo>
                    <a:cubicBezTo>
                      <a:pt x="363" y="243"/>
                      <a:pt x="352" y="232"/>
                      <a:pt x="338" y="232"/>
                    </a:cubicBezTo>
                    <a:cubicBezTo>
                      <a:pt x="325" y="232"/>
                      <a:pt x="314" y="243"/>
                      <a:pt x="314" y="256"/>
                    </a:cubicBezTo>
                    <a:cubicBezTo>
                      <a:pt x="314" y="270"/>
                      <a:pt x="325" y="281"/>
                      <a:pt x="338" y="281"/>
                    </a:cubicBezTo>
                    <a:cubicBezTo>
                      <a:pt x="352" y="281"/>
                      <a:pt x="363" y="270"/>
                      <a:pt x="363" y="256"/>
                    </a:cubicBezTo>
                    <a:close/>
                    <a:moveTo>
                      <a:pt x="421" y="256"/>
                    </a:moveTo>
                    <a:cubicBezTo>
                      <a:pt x="421" y="247"/>
                      <a:pt x="413" y="239"/>
                      <a:pt x="404" y="239"/>
                    </a:cubicBezTo>
                    <a:cubicBezTo>
                      <a:pt x="394" y="239"/>
                      <a:pt x="387" y="247"/>
                      <a:pt x="387" y="256"/>
                    </a:cubicBezTo>
                    <a:cubicBezTo>
                      <a:pt x="387" y="266"/>
                      <a:pt x="394" y="274"/>
                      <a:pt x="404" y="274"/>
                    </a:cubicBezTo>
                    <a:cubicBezTo>
                      <a:pt x="413" y="274"/>
                      <a:pt x="421" y="266"/>
                      <a:pt x="421" y="256"/>
                    </a:cubicBezTo>
                    <a:close/>
                    <a:moveTo>
                      <a:pt x="469" y="256"/>
                    </a:moveTo>
                    <a:cubicBezTo>
                      <a:pt x="469" y="250"/>
                      <a:pt x="464" y="244"/>
                      <a:pt x="457" y="244"/>
                    </a:cubicBezTo>
                    <a:cubicBezTo>
                      <a:pt x="451" y="244"/>
                      <a:pt x="445" y="250"/>
                      <a:pt x="445" y="256"/>
                    </a:cubicBezTo>
                    <a:cubicBezTo>
                      <a:pt x="445" y="263"/>
                      <a:pt x="451" y="268"/>
                      <a:pt x="457" y="268"/>
                    </a:cubicBezTo>
                    <a:cubicBezTo>
                      <a:pt x="464" y="268"/>
                      <a:pt x="469" y="263"/>
                      <a:pt x="469" y="256"/>
                    </a:cubicBezTo>
                    <a:close/>
                    <a:moveTo>
                      <a:pt x="512" y="256"/>
                    </a:moveTo>
                    <a:cubicBezTo>
                      <a:pt x="512" y="252"/>
                      <a:pt x="508" y="248"/>
                      <a:pt x="504" y="248"/>
                    </a:cubicBezTo>
                    <a:cubicBezTo>
                      <a:pt x="500" y="248"/>
                      <a:pt x="496" y="252"/>
                      <a:pt x="496" y="256"/>
                    </a:cubicBezTo>
                    <a:cubicBezTo>
                      <a:pt x="496" y="261"/>
                      <a:pt x="500" y="264"/>
                      <a:pt x="504" y="264"/>
                    </a:cubicBezTo>
                    <a:cubicBezTo>
                      <a:pt x="508" y="264"/>
                      <a:pt x="512" y="261"/>
                      <a:pt x="512" y="256"/>
                    </a:cubicBezTo>
                    <a:close/>
                    <a:moveTo>
                      <a:pt x="280" y="339"/>
                    </a:moveTo>
                    <a:cubicBezTo>
                      <a:pt x="280" y="325"/>
                      <a:pt x="269" y="314"/>
                      <a:pt x="256" y="314"/>
                    </a:cubicBezTo>
                    <a:cubicBezTo>
                      <a:pt x="243" y="314"/>
                      <a:pt x="232" y="325"/>
                      <a:pt x="232" y="339"/>
                    </a:cubicBezTo>
                    <a:cubicBezTo>
                      <a:pt x="232" y="352"/>
                      <a:pt x="243" y="363"/>
                      <a:pt x="256" y="363"/>
                    </a:cubicBezTo>
                    <a:cubicBezTo>
                      <a:pt x="269" y="363"/>
                      <a:pt x="280" y="352"/>
                      <a:pt x="280" y="339"/>
                    </a:cubicBezTo>
                    <a:close/>
                    <a:moveTo>
                      <a:pt x="273" y="404"/>
                    </a:moveTo>
                    <a:cubicBezTo>
                      <a:pt x="273" y="395"/>
                      <a:pt x="265" y="387"/>
                      <a:pt x="256" y="387"/>
                    </a:cubicBezTo>
                    <a:cubicBezTo>
                      <a:pt x="246" y="387"/>
                      <a:pt x="239" y="395"/>
                      <a:pt x="239" y="404"/>
                    </a:cubicBezTo>
                    <a:cubicBezTo>
                      <a:pt x="239" y="414"/>
                      <a:pt x="246" y="421"/>
                      <a:pt x="256" y="421"/>
                    </a:cubicBezTo>
                    <a:cubicBezTo>
                      <a:pt x="265" y="421"/>
                      <a:pt x="273" y="414"/>
                      <a:pt x="273" y="404"/>
                    </a:cubicBezTo>
                    <a:close/>
                    <a:moveTo>
                      <a:pt x="268" y="457"/>
                    </a:moveTo>
                    <a:cubicBezTo>
                      <a:pt x="268" y="451"/>
                      <a:pt x="263" y="446"/>
                      <a:pt x="256" y="446"/>
                    </a:cubicBezTo>
                    <a:cubicBezTo>
                      <a:pt x="249" y="446"/>
                      <a:pt x="244" y="451"/>
                      <a:pt x="244" y="457"/>
                    </a:cubicBezTo>
                    <a:cubicBezTo>
                      <a:pt x="244" y="464"/>
                      <a:pt x="249" y="469"/>
                      <a:pt x="256" y="469"/>
                    </a:cubicBezTo>
                    <a:cubicBezTo>
                      <a:pt x="263" y="469"/>
                      <a:pt x="268" y="464"/>
                      <a:pt x="268" y="457"/>
                    </a:cubicBezTo>
                    <a:close/>
                    <a:moveTo>
                      <a:pt x="264" y="504"/>
                    </a:moveTo>
                    <a:cubicBezTo>
                      <a:pt x="264" y="500"/>
                      <a:pt x="260" y="496"/>
                      <a:pt x="256" y="496"/>
                    </a:cubicBezTo>
                    <a:cubicBezTo>
                      <a:pt x="252" y="496"/>
                      <a:pt x="248" y="500"/>
                      <a:pt x="248" y="504"/>
                    </a:cubicBezTo>
                    <a:cubicBezTo>
                      <a:pt x="248" y="509"/>
                      <a:pt x="252" y="512"/>
                      <a:pt x="256" y="512"/>
                    </a:cubicBezTo>
                    <a:cubicBezTo>
                      <a:pt x="260" y="512"/>
                      <a:pt x="264" y="509"/>
                      <a:pt x="264" y="504"/>
                    </a:cubicBezTo>
                    <a:close/>
                    <a:moveTo>
                      <a:pt x="198" y="256"/>
                    </a:moveTo>
                    <a:cubicBezTo>
                      <a:pt x="198" y="243"/>
                      <a:pt x="187" y="232"/>
                      <a:pt x="174" y="232"/>
                    </a:cubicBezTo>
                    <a:cubicBezTo>
                      <a:pt x="160" y="232"/>
                      <a:pt x="149" y="243"/>
                      <a:pt x="149" y="256"/>
                    </a:cubicBezTo>
                    <a:cubicBezTo>
                      <a:pt x="149" y="270"/>
                      <a:pt x="160" y="281"/>
                      <a:pt x="174" y="281"/>
                    </a:cubicBezTo>
                    <a:cubicBezTo>
                      <a:pt x="187" y="281"/>
                      <a:pt x="198" y="270"/>
                      <a:pt x="198" y="256"/>
                    </a:cubicBezTo>
                    <a:close/>
                    <a:moveTo>
                      <a:pt x="126" y="256"/>
                    </a:moveTo>
                    <a:cubicBezTo>
                      <a:pt x="126" y="247"/>
                      <a:pt x="118" y="239"/>
                      <a:pt x="108" y="239"/>
                    </a:cubicBezTo>
                    <a:cubicBezTo>
                      <a:pt x="99" y="239"/>
                      <a:pt x="91" y="247"/>
                      <a:pt x="91" y="256"/>
                    </a:cubicBezTo>
                    <a:cubicBezTo>
                      <a:pt x="91" y="266"/>
                      <a:pt x="99" y="274"/>
                      <a:pt x="108" y="274"/>
                    </a:cubicBezTo>
                    <a:cubicBezTo>
                      <a:pt x="118" y="274"/>
                      <a:pt x="126" y="266"/>
                      <a:pt x="126" y="256"/>
                    </a:cubicBezTo>
                    <a:close/>
                    <a:moveTo>
                      <a:pt x="67" y="256"/>
                    </a:moveTo>
                    <a:cubicBezTo>
                      <a:pt x="67" y="250"/>
                      <a:pt x="62" y="244"/>
                      <a:pt x="55" y="244"/>
                    </a:cubicBezTo>
                    <a:cubicBezTo>
                      <a:pt x="48" y="244"/>
                      <a:pt x="43" y="250"/>
                      <a:pt x="43" y="256"/>
                    </a:cubicBezTo>
                    <a:cubicBezTo>
                      <a:pt x="43" y="263"/>
                      <a:pt x="48" y="268"/>
                      <a:pt x="55" y="268"/>
                    </a:cubicBezTo>
                    <a:cubicBezTo>
                      <a:pt x="62" y="268"/>
                      <a:pt x="67" y="263"/>
                      <a:pt x="67" y="256"/>
                    </a:cubicBezTo>
                    <a:close/>
                    <a:moveTo>
                      <a:pt x="16" y="256"/>
                    </a:moveTo>
                    <a:cubicBezTo>
                      <a:pt x="16" y="252"/>
                      <a:pt x="12" y="248"/>
                      <a:pt x="8" y="248"/>
                    </a:cubicBezTo>
                    <a:cubicBezTo>
                      <a:pt x="4" y="248"/>
                      <a:pt x="0" y="252"/>
                      <a:pt x="0" y="256"/>
                    </a:cubicBezTo>
                    <a:cubicBezTo>
                      <a:pt x="0" y="261"/>
                      <a:pt x="4" y="264"/>
                      <a:pt x="8" y="264"/>
                    </a:cubicBezTo>
                    <a:cubicBezTo>
                      <a:pt x="12" y="264"/>
                      <a:pt x="16" y="261"/>
                      <a:pt x="16" y="256"/>
                    </a:cubicBezTo>
                    <a:close/>
                    <a:moveTo>
                      <a:pt x="331" y="215"/>
                    </a:moveTo>
                    <a:cubicBezTo>
                      <a:pt x="336" y="211"/>
                      <a:pt x="338" y="205"/>
                      <a:pt x="338" y="198"/>
                    </a:cubicBezTo>
                    <a:cubicBezTo>
                      <a:pt x="338" y="192"/>
                      <a:pt x="336" y="186"/>
                      <a:pt x="331" y="181"/>
                    </a:cubicBezTo>
                    <a:cubicBezTo>
                      <a:pt x="327" y="176"/>
                      <a:pt x="321" y="174"/>
                      <a:pt x="314" y="174"/>
                    </a:cubicBezTo>
                    <a:cubicBezTo>
                      <a:pt x="308" y="174"/>
                      <a:pt x="301" y="176"/>
                      <a:pt x="297" y="181"/>
                    </a:cubicBezTo>
                    <a:cubicBezTo>
                      <a:pt x="292" y="186"/>
                      <a:pt x="290" y="192"/>
                      <a:pt x="290" y="198"/>
                    </a:cubicBezTo>
                    <a:cubicBezTo>
                      <a:pt x="290" y="205"/>
                      <a:pt x="292" y="211"/>
                      <a:pt x="297" y="215"/>
                    </a:cubicBezTo>
                    <a:cubicBezTo>
                      <a:pt x="301" y="220"/>
                      <a:pt x="308" y="223"/>
                      <a:pt x="314" y="223"/>
                    </a:cubicBezTo>
                    <a:cubicBezTo>
                      <a:pt x="321" y="223"/>
                      <a:pt x="327" y="220"/>
                      <a:pt x="331" y="215"/>
                    </a:cubicBezTo>
                    <a:close/>
                    <a:moveTo>
                      <a:pt x="373" y="164"/>
                    </a:moveTo>
                    <a:cubicBezTo>
                      <a:pt x="379" y="157"/>
                      <a:pt x="379" y="146"/>
                      <a:pt x="373" y="140"/>
                    </a:cubicBezTo>
                    <a:cubicBezTo>
                      <a:pt x="369" y="136"/>
                      <a:pt x="365" y="135"/>
                      <a:pt x="360" y="135"/>
                    </a:cubicBezTo>
                    <a:cubicBezTo>
                      <a:pt x="356" y="135"/>
                      <a:pt x="351" y="136"/>
                      <a:pt x="348" y="140"/>
                    </a:cubicBezTo>
                    <a:cubicBezTo>
                      <a:pt x="345" y="143"/>
                      <a:pt x="343" y="147"/>
                      <a:pt x="343" y="152"/>
                    </a:cubicBezTo>
                    <a:cubicBezTo>
                      <a:pt x="343" y="156"/>
                      <a:pt x="345" y="161"/>
                      <a:pt x="348" y="164"/>
                    </a:cubicBezTo>
                    <a:cubicBezTo>
                      <a:pt x="351" y="167"/>
                      <a:pt x="356" y="169"/>
                      <a:pt x="360" y="169"/>
                    </a:cubicBezTo>
                    <a:cubicBezTo>
                      <a:pt x="365" y="169"/>
                      <a:pt x="369" y="167"/>
                      <a:pt x="373" y="164"/>
                    </a:cubicBezTo>
                    <a:close/>
                    <a:moveTo>
                      <a:pt x="407" y="123"/>
                    </a:moveTo>
                    <a:cubicBezTo>
                      <a:pt x="409" y="120"/>
                      <a:pt x="410" y="117"/>
                      <a:pt x="410" y="114"/>
                    </a:cubicBezTo>
                    <a:cubicBezTo>
                      <a:pt x="410" y="111"/>
                      <a:pt x="409" y="108"/>
                      <a:pt x="407" y="106"/>
                    </a:cubicBezTo>
                    <a:cubicBezTo>
                      <a:pt x="404" y="103"/>
                      <a:pt x="401" y="102"/>
                      <a:pt x="398" y="102"/>
                    </a:cubicBezTo>
                    <a:cubicBezTo>
                      <a:pt x="395" y="102"/>
                      <a:pt x="392" y="103"/>
                      <a:pt x="390" y="106"/>
                    </a:cubicBezTo>
                    <a:cubicBezTo>
                      <a:pt x="387" y="108"/>
                      <a:pt x="386" y="111"/>
                      <a:pt x="386" y="114"/>
                    </a:cubicBezTo>
                    <a:cubicBezTo>
                      <a:pt x="386" y="117"/>
                      <a:pt x="387" y="120"/>
                      <a:pt x="390" y="123"/>
                    </a:cubicBezTo>
                    <a:cubicBezTo>
                      <a:pt x="392" y="125"/>
                      <a:pt x="395" y="126"/>
                      <a:pt x="398" y="126"/>
                    </a:cubicBezTo>
                    <a:cubicBezTo>
                      <a:pt x="401" y="126"/>
                      <a:pt x="404" y="125"/>
                      <a:pt x="407" y="123"/>
                    </a:cubicBezTo>
                    <a:close/>
                    <a:moveTo>
                      <a:pt x="437" y="87"/>
                    </a:moveTo>
                    <a:cubicBezTo>
                      <a:pt x="440" y="84"/>
                      <a:pt x="440" y="79"/>
                      <a:pt x="437" y="75"/>
                    </a:cubicBezTo>
                    <a:cubicBezTo>
                      <a:pt x="434" y="72"/>
                      <a:pt x="429" y="72"/>
                      <a:pt x="426" y="75"/>
                    </a:cubicBezTo>
                    <a:cubicBezTo>
                      <a:pt x="423" y="79"/>
                      <a:pt x="423" y="84"/>
                      <a:pt x="426" y="87"/>
                    </a:cubicBezTo>
                    <a:cubicBezTo>
                      <a:pt x="427" y="88"/>
                      <a:pt x="429" y="89"/>
                      <a:pt x="431" y="89"/>
                    </a:cubicBezTo>
                    <a:cubicBezTo>
                      <a:pt x="433" y="89"/>
                      <a:pt x="435" y="88"/>
                      <a:pt x="437" y="87"/>
                    </a:cubicBezTo>
                    <a:close/>
                    <a:moveTo>
                      <a:pt x="331" y="332"/>
                    </a:moveTo>
                    <a:cubicBezTo>
                      <a:pt x="341" y="322"/>
                      <a:pt x="341" y="307"/>
                      <a:pt x="331" y="297"/>
                    </a:cubicBezTo>
                    <a:cubicBezTo>
                      <a:pt x="327" y="293"/>
                      <a:pt x="321" y="290"/>
                      <a:pt x="314" y="290"/>
                    </a:cubicBezTo>
                    <a:cubicBezTo>
                      <a:pt x="308" y="290"/>
                      <a:pt x="302" y="293"/>
                      <a:pt x="297" y="297"/>
                    </a:cubicBezTo>
                    <a:cubicBezTo>
                      <a:pt x="287" y="307"/>
                      <a:pt x="287" y="322"/>
                      <a:pt x="297" y="332"/>
                    </a:cubicBezTo>
                    <a:cubicBezTo>
                      <a:pt x="302" y="336"/>
                      <a:pt x="308" y="339"/>
                      <a:pt x="314" y="339"/>
                    </a:cubicBezTo>
                    <a:cubicBezTo>
                      <a:pt x="321" y="339"/>
                      <a:pt x="327" y="336"/>
                      <a:pt x="331" y="332"/>
                    </a:cubicBezTo>
                    <a:close/>
                    <a:moveTo>
                      <a:pt x="373" y="373"/>
                    </a:moveTo>
                    <a:cubicBezTo>
                      <a:pt x="379" y="366"/>
                      <a:pt x="379" y="355"/>
                      <a:pt x="373" y="349"/>
                    </a:cubicBezTo>
                    <a:cubicBezTo>
                      <a:pt x="369" y="346"/>
                      <a:pt x="365" y="344"/>
                      <a:pt x="360" y="344"/>
                    </a:cubicBezTo>
                    <a:cubicBezTo>
                      <a:pt x="356" y="344"/>
                      <a:pt x="352" y="346"/>
                      <a:pt x="348" y="349"/>
                    </a:cubicBezTo>
                    <a:cubicBezTo>
                      <a:pt x="345" y="352"/>
                      <a:pt x="343" y="356"/>
                      <a:pt x="343" y="361"/>
                    </a:cubicBezTo>
                    <a:cubicBezTo>
                      <a:pt x="343" y="366"/>
                      <a:pt x="345" y="370"/>
                      <a:pt x="348" y="373"/>
                    </a:cubicBezTo>
                    <a:cubicBezTo>
                      <a:pt x="352" y="376"/>
                      <a:pt x="356" y="378"/>
                      <a:pt x="360" y="378"/>
                    </a:cubicBezTo>
                    <a:cubicBezTo>
                      <a:pt x="365" y="378"/>
                      <a:pt x="369" y="376"/>
                      <a:pt x="373" y="373"/>
                    </a:cubicBezTo>
                    <a:close/>
                    <a:moveTo>
                      <a:pt x="407" y="407"/>
                    </a:moveTo>
                    <a:cubicBezTo>
                      <a:pt x="409" y="405"/>
                      <a:pt x="410" y="402"/>
                      <a:pt x="410" y="399"/>
                    </a:cubicBezTo>
                    <a:cubicBezTo>
                      <a:pt x="410" y="395"/>
                      <a:pt x="409" y="392"/>
                      <a:pt x="407" y="390"/>
                    </a:cubicBezTo>
                    <a:cubicBezTo>
                      <a:pt x="404" y="388"/>
                      <a:pt x="401" y="387"/>
                      <a:pt x="398" y="387"/>
                    </a:cubicBezTo>
                    <a:cubicBezTo>
                      <a:pt x="395" y="387"/>
                      <a:pt x="392" y="388"/>
                      <a:pt x="390" y="390"/>
                    </a:cubicBezTo>
                    <a:cubicBezTo>
                      <a:pt x="388" y="392"/>
                      <a:pt x="386" y="395"/>
                      <a:pt x="386" y="399"/>
                    </a:cubicBezTo>
                    <a:cubicBezTo>
                      <a:pt x="386" y="402"/>
                      <a:pt x="387" y="405"/>
                      <a:pt x="390" y="407"/>
                    </a:cubicBezTo>
                    <a:cubicBezTo>
                      <a:pt x="392" y="409"/>
                      <a:pt x="395" y="411"/>
                      <a:pt x="398" y="411"/>
                    </a:cubicBezTo>
                    <a:cubicBezTo>
                      <a:pt x="401" y="411"/>
                      <a:pt x="404" y="409"/>
                      <a:pt x="407" y="407"/>
                    </a:cubicBezTo>
                    <a:close/>
                    <a:moveTo>
                      <a:pt x="437" y="437"/>
                    </a:moveTo>
                    <a:cubicBezTo>
                      <a:pt x="439" y="436"/>
                      <a:pt x="439" y="434"/>
                      <a:pt x="439" y="432"/>
                    </a:cubicBezTo>
                    <a:cubicBezTo>
                      <a:pt x="439" y="430"/>
                      <a:pt x="438" y="428"/>
                      <a:pt x="437" y="426"/>
                    </a:cubicBezTo>
                    <a:cubicBezTo>
                      <a:pt x="434" y="423"/>
                      <a:pt x="429" y="423"/>
                      <a:pt x="426" y="426"/>
                    </a:cubicBezTo>
                    <a:cubicBezTo>
                      <a:pt x="424" y="428"/>
                      <a:pt x="423" y="430"/>
                      <a:pt x="423" y="432"/>
                    </a:cubicBezTo>
                    <a:cubicBezTo>
                      <a:pt x="423" y="434"/>
                      <a:pt x="424" y="436"/>
                      <a:pt x="426" y="437"/>
                    </a:cubicBezTo>
                    <a:cubicBezTo>
                      <a:pt x="427" y="439"/>
                      <a:pt x="429" y="440"/>
                      <a:pt x="431" y="440"/>
                    </a:cubicBezTo>
                    <a:cubicBezTo>
                      <a:pt x="433" y="440"/>
                      <a:pt x="435" y="439"/>
                      <a:pt x="437" y="437"/>
                    </a:cubicBezTo>
                    <a:close/>
                    <a:moveTo>
                      <a:pt x="215" y="332"/>
                    </a:moveTo>
                    <a:cubicBezTo>
                      <a:pt x="224" y="322"/>
                      <a:pt x="224" y="307"/>
                      <a:pt x="215" y="297"/>
                    </a:cubicBezTo>
                    <a:cubicBezTo>
                      <a:pt x="210" y="293"/>
                      <a:pt x="204" y="290"/>
                      <a:pt x="198" y="290"/>
                    </a:cubicBezTo>
                    <a:cubicBezTo>
                      <a:pt x="191" y="290"/>
                      <a:pt x="185" y="293"/>
                      <a:pt x="181" y="297"/>
                    </a:cubicBezTo>
                    <a:cubicBezTo>
                      <a:pt x="176" y="302"/>
                      <a:pt x="173" y="308"/>
                      <a:pt x="173" y="314"/>
                    </a:cubicBezTo>
                    <a:cubicBezTo>
                      <a:pt x="173" y="321"/>
                      <a:pt x="176" y="327"/>
                      <a:pt x="181" y="332"/>
                    </a:cubicBezTo>
                    <a:cubicBezTo>
                      <a:pt x="185" y="336"/>
                      <a:pt x="191" y="339"/>
                      <a:pt x="198" y="339"/>
                    </a:cubicBezTo>
                    <a:cubicBezTo>
                      <a:pt x="204" y="339"/>
                      <a:pt x="210" y="336"/>
                      <a:pt x="215" y="332"/>
                    </a:cubicBezTo>
                    <a:close/>
                    <a:moveTo>
                      <a:pt x="164" y="373"/>
                    </a:moveTo>
                    <a:cubicBezTo>
                      <a:pt x="167" y="370"/>
                      <a:pt x="169" y="365"/>
                      <a:pt x="169" y="361"/>
                    </a:cubicBezTo>
                    <a:cubicBezTo>
                      <a:pt x="169" y="356"/>
                      <a:pt x="167" y="352"/>
                      <a:pt x="164" y="349"/>
                    </a:cubicBezTo>
                    <a:cubicBezTo>
                      <a:pt x="160" y="345"/>
                      <a:pt x="156" y="344"/>
                      <a:pt x="151" y="344"/>
                    </a:cubicBezTo>
                    <a:cubicBezTo>
                      <a:pt x="147" y="344"/>
                      <a:pt x="142" y="345"/>
                      <a:pt x="139" y="349"/>
                    </a:cubicBezTo>
                    <a:cubicBezTo>
                      <a:pt x="132" y="355"/>
                      <a:pt x="132" y="366"/>
                      <a:pt x="139" y="373"/>
                    </a:cubicBezTo>
                    <a:cubicBezTo>
                      <a:pt x="142" y="376"/>
                      <a:pt x="147" y="378"/>
                      <a:pt x="151" y="378"/>
                    </a:cubicBezTo>
                    <a:cubicBezTo>
                      <a:pt x="156" y="378"/>
                      <a:pt x="160" y="376"/>
                      <a:pt x="164" y="373"/>
                    </a:cubicBezTo>
                    <a:close/>
                    <a:moveTo>
                      <a:pt x="122" y="407"/>
                    </a:moveTo>
                    <a:cubicBezTo>
                      <a:pt x="124" y="405"/>
                      <a:pt x="126" y="402"/>
                      <a:pt x="126" y="399"/>
                    </a:cubicBezTo>
                    <a:cubicBezTo>
                      <a:pt x="126" y="395"/>
                      <a:pt x="124" y="392"/>
                      <a:pt x="122" y="390"/>
                    </a:cubicBezTo>
                    <a:cubicBezTo>
                      <a:pt x="120" y="388"/>
                      <a:pt x="117" y="387"/>
                      <a:pt x="114" y="387"/>
                    </a:cubicBezTo>
                    <a:cubicBezTo>
                      <a:pt x="110" y="387"/>
                      <a:pt x="107" y="388"/>
                      <a:pt x="105" y="390"/>
                    </a:cubicBezTo>
                    <a:cubicBezTo>
                      <a:pt x="103" y="392"/>
                      <a:pt x="102" y="395"/>
                      <a:pt x="102" y="399"/>
                    </a:cubicBezTo>
                    <a:cubicBezTo>
                      <a:pt x="102" y="402"/>
                      <a:pt x="103" y="405"/>
                      <a:pt x="105" y="407"/>
                    </a:cubicBezTo>
                    <a:cubicBezTo>
                      <a:pt x="107" y="409"/>
                      <a:pt x="110" y="411"/>
                      <a:pt x="114" y="411"/>
                    </a:cubicBezTo>
                    <a:cubicBezTo>
                      <a:pt x="117" y="411"/>
                      <a:pt x="120" y="409"/>
                      <a:pt x="122" y="407"/>
                    </a:cubicBezTo>
                    <a:close/>
                    <a:moveTo>
                      <a:pt x="86" y="437"/>
                    </a:moveTo>
                    <a:cubicBezTo>
                      <a:pt x="88" y="436"/>
                      <a:pt x="88" y="434"/>
                      <a:pt x="88" y="432"/>
                    </a:cubicBezTo>
                    <a:cubicBezTo>
                      <a:pt x="88" y="430"/>
                      <a:pt x="88" y="428"/>
                      <a:pt x="86" y="426"/>
                    </a:cubicBezTo>
                    <a:cubicBezTo>
                      <a:pt x="83" y="423"/>
                      <a:pt x="78" y="423"/>
                      <a:pt x="75" y="426"/>
                    </a:cubicBezTo>
                    <a:cubicBezTo>
                      <a:pt x="72" y="429"/>
                      <a:pt x="72" y="434"/>
                      <a:pt x="75" y="437"/>
                    </a:cubicBezTo>
                    <a:cubicBezTo>
                      <a:pt x="76" y="439"/>
                      <a:pt x="78" y="440"/>
                      <a:pt x="81" y="440"/>
                    </a:cubicBezTo>
                    <a:cubicBezTo>
                      <a:pt x="83" y="440"/>
                      <a:pt x="85" y="439"/>
                      <a:pt x="86" y="437"/>
                    </a:cubicBezTo>
                    <a:close/>
                    <a:moveTo>
                      <a:pt x="215" y="216"/>
                    </a:moveTo>
                    <a:cubicBezTo>
                      <a:pt x="225" y="206"/>
                      <a:pt x="225" y="191"/>
                      <a:pt x="215" y="181"/>
                    </a:cubicBezTo>
                    <a:cubicBezTo>
                      <a:pt x="210" y="176"/>
                      <a:pt x="204" y="174"/>
                      <a:pt x="198" y="174"/>
                    </a:cubicBezTo>
                    <a:cubicBezTo>
                      <a:pt x="191" y="174"/>
                      <a:pt x="185" y="176"/>
                      <a:pt x="181" y="181"/>
                    </a:cubicBezTo>
                    <a:cubicBezTo>
                      <a:pt x="176" y="186"/>
                      <a:pt x="174" y="192"/>
                      <a:pt x="174" y="198"/>
                    </a:cubicBezTo>
                    <a:cubicBezTo>
                      <a:pt x="174" y="205"/>
                      <a:pt x="176" y="211"/>
                      <a:pt x="181" y="216"/>
                    </a:cubicBezTo>
                    <a:cubicBezTo>
                      <a:pt x="185" y="220"/>
                      <a:pt x="191" y="223"/>
                      <a:pt x="198" y="223"/>
                    </a:cubicBezTo>
                    <a:cubicBezTo>
                      <a:pt x="204" y="223"/>
                      <a:pt x="210" y="220"/>
                      <a:pt x="215" y="216"/>
                    </a:cubicBezTo>
                    <a:close/>
                    <a:moveTo>
                      <a:pt x="164" y="164"/>
                    </a:moveTo>
                    <a:cubicBezTo>
                      <a:pt x="167" y="161"/>
                      <a:pt x="169" y="157"/>
                      <a:pt x="169" y="152"/>
                    </a:cubicBezTo>
                    <a:cubicBezTo>
                      <a:pt x="169" y="147"/>
                      <a:pt x="167" y="143"/>
                      <a:pt x="164" y="140"/>
                    </a:cubicBezTo>
                    <a:cubicBezTo>
                      <a:pt x="160" y="137"/>
                      <a:pt x="156" y="135"/>
                      <a:pt x="151" y="135"/>
                    </a:cubicBezTo>
                    <a:cubicBezTo>
                      <a:pt x="147" y="135"/>
                      <a:pt x="143" y="137"/>
                      <a:pt x="139" y="140"/>
                    </a:cubicBezTo>
                    <a:cubicBezTo>
                      <a:pt x="136" y="143"/>
                      <a:pt x="134" y="147"/>
                      <a:pt x="134" y="152"/>
                    </a:cubicBezTo>
                    <a:cubicBezTo>
                      <a:pt x="134" y="157"/>
                      <a:pt x="136" y="161"/>
                      <a:pt x="139" y="164"/>
                    </a:cubicBezTo>
                    <a:cubicBezTo>
                      <a:pt x="143" y="167"/>
                      <a:pt x="147" y="169"/>
                      <a:pt x="151" y="169"/>
                    </a:cubicBezTo>
                    <a:cubicBezTo>
                      <a:pt x="156" y="169"/>
                      <a:pt x="160" y="167"/>
                      <a:pt x="164" y="164"/>
                    </a:cubicBezTo>
                    <a:close/>
                    <a:moveTo>
                      <a:pt x="122" y="123"/>
                    </a:moveTo>
                    <a:cubicBezTo>
                      <a:pt x="125" y="120"/>
                      <a:pt x="126" y="117"/>
                      <a:pt x="126" y="114"/>
                    </a:cubicBezTo>
                    <a:cubicBezTo>
                      <a:pt x="126" y="111"/>
                      <a:pt x="124" y="108"/>
                      <a:pt x="122" y="106"/>
                    </a:cubicBezTo>
                    <a:cubicBezTo>
                      <a:pt x="120" y="104"/>
                      <a:pt x="117" y="102"/>
                      <a:pt x="114" y="102"/>
                    </a:cubicBezTo>
                    <a:cubicBezTo>
                      <a:pt x="111" y="102"/>
                      <a:pt x="108" y="104"/>
                      <a:pt x="105" y="106"/>
                    </a:cubicBezTo>
                    <a:cubicBezTo>
                      <a:pt x="101" y="110"/>
                      <a:pt x="101" y="118"/>
                      <a:pt x="105" y="123"/>
                    </a:cubicBezTo>
                    <a:cubicBezTo>
                      <a:pt x="108" y="125"/>
                      <a:pt x="111" y="126"/>
                      <a:pt x="114" y="126"/>
                    </a:cubicBezTo>
                    <a:cubicBezTo>
                      <a:pt x="117" y="126"/>
                      <a:pt x="120" y="125"/>
                      <a:pt x="122" y="123"/>
                    </a:cubicBezTo>
                    <a:close/>
                    <a:moveTo>
                      <a:pt x="86" y="87"/>
                    </a:moveTo>
                    <a:cubicBezTo>
                      <a:pt x="88" y="85"/>
                      <a:pt x="89" y="83"/>
                      <a:pt x="89" y="81"/>
                    </a:cubicBezTo>
                    <a:cubicBezTo>
                      <a:pt x="89" y="79"/>
                      <a:pt x="88" y="77"/>
                      <a:pt x="86" y="75"/>
                    </a:cubicBezTo>
                    <a:cubicBezTo>
                      <a:pt x="83" y="72"/>
                      <a:pt x="78" y="72"/>
                      <a:pt x="75" y="76"/>
                    </a:cubicBezTo>
                    <a:cubicBezTo>
                      <a:pt x="72" y="79"/>
                      <a:pt x="72" y="84"/>
                      <a:pt x="75" y="87"/>
                    </a:cubicBezTo>
                    <a:cubicBezTo>
                      <a:pt x="77" y="88"/>
                      <a:pt x="79" y="89"/>
                      <a:pt x="81" y="89"/>
                    </a:cubicBezTo>
                    <a:cubicBezTo>
                      <a:pt x="83" y="89"/>
                      <a:pt x="85" y="88"/>
                      <a:pt x="86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91" y="248556"/>
            <a:ext cx="11194268" cy="905495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91" y="1291996"/>
            <a:ext cx="11194268" cy="466837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614298" y="6620256"/>
            <a:ext cx="530352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1092982" y="6620256"/>
            <a:ext cx="105585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FCA3AF1-0DA7-4683-A109-C9D6EBC3830F}" type="datetime1">
              <a:rPr lang="ja-JP" altLang="en-US" smtClean="0"/>
              <a:t>2021/5/19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502920" y="6620256"/>
            <a:ext cx="43434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b="1" i="0" kern="1200" smtClean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BD803B2-A378-42BD-B5EC-F7748F169F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614298" y="6620256"/>
            <a:ext cx="530352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1092982" y="6620256"/>
            <a:ext cx="105585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1192DD06-3B45-40E6-9B05-5136DE1ACE07}" type="datetimeFigureOut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502920" y="6620256"/>
            <a:ext cx="43434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1400" b="1" i="0" kern="1200" smtClean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982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2800" b="0" i="0" kern="1200">
          <a:solidFill>
            <a:schemeClr val="accent1"/>
          </a:solidFill>
          <a:latin typeface="Arial" panose="020B0604020202020204" pitchFamily="34" charset="0"/>
          <a:ea typeface="Roboto Medium" panose="02000000000000000000" pitchFamily="2" charset="0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1200"/>
        </a:spcBef>
        <a:buFontTx/>
        <a:buNone/>
        <a:defRPr kumimoji="1" sz="2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173038" indent="-173038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kumimoji="1" sz="19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–"/>
        <a:defRPr kumimoji="1" sz="17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627063" indent="-168275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kumimoji="1" sz="17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857250" indent="-182563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–"/>
        <a:defRPr kumimoji="1" sz="15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2160">
          <p15:clr>
            <a:srgbClr val="F26B43"/>
          </p15:clr>
        </p15:guide>
        <p15:guide id="14" pos="6720">
          <p15:clr>
            <a:srgbClr val="F26B43"/>
          </p15:clr>
        </p15:guide>
        <p15:guide id="15" orient="horz" pos="912">
          <p15:clr>
            <a:srgbClr val="F26B43"/>
          </p15:clr>
        </p15:guide>
        <p15:guide id="16" orient="horz" pos="192">
          <p15:clr>
            <a:srgbClr val="F26B43"/>
          </p15:clr>
        </p15:guide>
        <p15:guide id="17" orient="horz" pos="3888">
          <p15:clr>
            <a:srgbClr val="F26B43"/>
          </p15:clr>
        </p15:guide>
        <p15:guide id="18" pos="312">
          <p15:clr>
            <a:srgbClr val="F26B43"/>
          </p15:clr>
        </p15:guide>
        <p15:guide id="19" pos="7488">
          <p15:clr>
            <a:srgbClr val="F26B43"/>
          </p15:clr>
        </p15:guide>
        <p15:guide id="20" orient="horz" pos="1008">
          <p15:clr>
            <a:srgbClr val="F26B43"/>
          </p15:clr>
        </p15:guide>
        <p15:guide id="21" orient="horz" pos="4032">
          <p15:clr>
            <a:srgbClr val="F26B43"/>
          </p15:clr>
        </p15:guide>
        <p15:guide id="22" pos="3840">
          <p15:clr>
            <a:srgbClr val="F26B43"/>
          </p15:clr>
        </p15:guide>
        <p15:guide id="23" orient="horz" pos="4272">
          <p15:clr>
            <a:srgbClr val="F26B43"/>
          </p15:clr>
        </p15:guide>
        <p15:guide id="24" pos="6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hyperlink" Target="https://www.agilent.com/cs/library/applications/application-soil-7850-icp-ms-5994-2933en-agilent.pdf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321865" y="1817649"/>
            <a:ext cx="7531954" cy="1567556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sz="3200" dirty="0"/>
              <a:t>Routine Analysis of Soils using ICP-MS and Discrete Sampling</a:t>
            </a:r>
            <a:br>
              <a:rPr kumimoji="1" lang="en-US" altLang="ja-JP" sz="3200" dirty="0"/>
            </a:b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BAF127-CDA9-4927-9872-8C2D2636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7CDA-FFC3-4E69-94C5-30DB0E0F724F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AF3B1-17BB-46AB-96C2-04A5C6F01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3000" y="6621625"/>
            <a:ext cx="4937760" cy="118872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A76A5-E7E6-4C24-8CAC-20741847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9" name="字幕 8">
            <a:extLst>
              <a:ext uri="{FF2B5EF4-FFF2-40B4-BE49-F238E27FC236}">
                <a16:creationId xmlns:a16="http://schemas.microsoft.com/office/drawing/2014/main" id="{7020DAA9-58CE-4ACB-B91F-F28CA8C21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Agilent 7850 ICP-MS provides the stability and robustness needed for the long-term accurate analysis of high matrix samples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CED763-C9EE-4DCD-A669-381C1B70D431}"/>
              </a:ext>
            </a:extLst>
          </p:cNvPr>
          <p:cNvSpPr txBox="1"/>
          <p:nvPr/>
        </p:nvSpPr>
        <p:spPr>
          <a:xfrm>
            <a:off x="6168316" y="6243801"/>
            <a:ext cx="1836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chemeClr val="bg2"/>
                </a:solidFill>
              </a:rPr>
              <a:t>DE44334.7416666667</a:t>
            </a:r>
            <a:endParaRPr kumimoji="1" lang="ja-JP" alt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8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94075" y="241634"/>
            <a:ext cx="11562496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Routine Analysis of </a:t>
            </a:r>
            <a:r>
              <a:rPr lang="en-US" altLang="ja-JP" sz="3200" dirty="0"/>
              <a:t>Soils  </a:t>
            </a:r>
            <a:r>
              <a:rPr kumimoji="1" lang="en-US" altLang="ja-JP" sz="3200" dirty="0"/>
              <a:t>– complex and high matrix samples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3BE678-B1C0-46C9-AEC6-915A1DB1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8" y="805546"/>
            <a:ext cx="8672575" cy="52469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The Challenge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Routine monitoring of environmental samples is required to comply with regulations in many countries. But samples such as soils, sediments, and sludges can be problematic: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Complex and high matrices (high % of total dissolved solids)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Concentrations of some elements are high (often % level)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Analytes must be measured accurately from low (trace elements) to high concentration (major elements)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The Solution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85D5"/>
                </a:solidFill>
              </a:rPr>
              <a:t>Analysis requires ICP-MS with good matrix tolerance, effective control of matrix-based interferences, and wide dynamic range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High matrix sample measurements have a potential for signal instability due to matrix deposition, and frequent maintenance requirements.</a:t>
            </a:r>
          </a:p>
        </p:txBody>
      </p:sp>
      <p:pic>
        <p:nvPicPr>
          <p:cNvPr id="3074" name="Picture 2" descr="AdobeStock_50695473">
            <a:extLst>
              <a:ext uri="{FF2B5EF4-FFF2-40B4-BE49-F238E27FC236}">
                <a16:creationId xmlns:a16="http://schemas.microsoft.com/office/drawing/2014/main" id="{ECB0A3D7-75C2-4B5E-B6D2-96869A45A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003" y="1035443"/>
            <a:ext cx="2916184" cy="194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dobeStock_234936862">
            <a:extLst>
              <a:ext uri="{FF2B5EF4-FFF2-40B4-BE49-F238E27FC236}">
                <a16:creationId xmlns:a16="http://schemas.microsoft.com/office/drawing/2014/main" id="{275D28A1-B223-4F18-8E45-0E6ED8AA8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003" y="2898662"/>
            <a:ext cx="2916184" cy="194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dobeStock_207378868">
            <a:extLst>
              <a:ext uri="{FF2B5EF4-FFF2-40B4-BE49-F238E27FC236}">
                <a16:creationId xmlns:a16="http://schemas.microsoft.com/office/drawing/2014/main" id="{F31D0723-3B0C-4B12-9C2E-B81FF031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003" y="4701973"/>
            <a:ext cx="2916184" cy="176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66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94075" y="241634"/>
            <a:ext cx="9606359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>
                <a:solidFill>
                  <a:srgbClr val="0085D5"/>
                </a:solidFill>
              </a:rPr>
              <a:t>Environmental Testing </a:t>
            </a:r>
            <a:r>
              <a:rPr kumimoji="1" lang="en-US" altLang="ja-JP" sz="3200" dirty="0"/>
              <a:t>Laboratories Face…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3BE678-B1C0-46C9-AEC6-915A1DB1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4163868"/>
            <a:ext cx="6787087" cy="2082042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Preparing calibration standards and samples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Developing methods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Performing daily checks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Reviewing data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Reporting results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61BB47-8F3A-42AE-AC54-FB2DE47179CB}"/>
              </a:ext>
            </a:extLst>
          </p:cNvPr>
          <p:cNvSpPr txBox="1">
            <a:spLocks/>
          </p:cNvSpPr>
          <p:nvPr/>
        </p:nvSpPr>
        <p:spPr>
          <a:xfrm>
            <a:off x="616140" y="3668940"/>
            <a:ext cx="11140431" cy="61582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So, labs can benefit from reducing the time required for key steps in the workflow:</a:t>
            </a:r>
          </a:p>
        </p:txBody>
      </p:sp>
      <p:pic>
        <p:nvPicPr>
          <p:cNvPr id="7" name="図 6" descr="人, 屋内, テーブル, 食品 が含まれている画像&#10;&#10;自動的に生成された説明">
            <a:extLst>
              <a:ext uri="{FF2B5EF4-FFF2-40B4-BE49-F238E27FC236}">
                <a16:creationId xmlns:a16="http://schemas.microsoft.com/office/drawing/2014/main" id="{6EB89B16-C370-4B96-A8BB-23B44C1CD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783" y="122001"/>
            <a:ext cx="3008787" cy="200742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117746-C926-48F8-94C2-B223736D6A14}"/>
              </a:ext>
            </a:extLst>
          </p:cNvPr>
          <p:cNvSpPr txBox="1">
            <a:spLocks/>
          </p:cNvSpPr>
          <p:nvPr/>
        </p:nvSpPr>
        <p:spPr>
          <a:xfrm>
            <a:off x="616140" y="895741"/>
            <a:ext cx="9012249" cy="145158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Challenge of managing many samples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Development of new methods to meet evolving regulations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Ensuring data quality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67D2F16-8844-452B-BB78-86B0EDFC8CE6}"/>
              </a:ext>
            </a:extLst>
          </p:cNvPr>
          <p:cNvSpPr txBox="1">
            <a:spLocks/>
          </p:cNvSpPr>
          <p:nvPr/>
        </p:nvSpPr>
        <p:spPr>
          <a:xfrm>
            <a:off x="616140" y="2509087"/>
            <a:ext cx="7600934" cy="97406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85D5"/>
                </a:solidFill>
              </a:rPr>
              <a:t>Maintaining a high level of productivity and data quality is vital to the success of many labs. </a:t>
            </a:r>
          </a:p>
        </p:txBody>
      </p:sp>
    </p:spTree>
    <p:extLst>
      <p:ext uri="{BB962C8B-B14F-4D97-AF65-F5344CB8AC3E}">
        <p14:creationId xmlns:p14="http://schemas.microsoft.com/office/powerpoint/2010/main" val="285887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77396" y="274798"/>
            <a:ext cx="7822097" cy="534473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dirty="0"/>
              <a:t>Benefits of </a:t>
            </a:r>
            <a:r>
              <a:rPr kumimoji="1" lang="en-US" altLang="ja-JP" sz="3200" u="sng" dirty="0"/>
              <a:t>the Agilent 7850 ICP-MS hardware</a:t>
            </a:r>
            <a:endParaRPr kumimoji="1" lang="ja-JP" altLang="en-US" sz="3200" u="sng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117746-C926-48F8-94C2-B223736D6A14}"/>
              </a:ext>
            </a:extLst>
          </p:cNvPr>
          <p:cNvSpPr txBox="1">
            <a:spLocks/>
          </p:cNvSpPr>
          <p:nvPr/>
        </p:nvSpPr>
        <p:spPr>
          <a:xfrm>
            <a:off x="616140" y="924616"/>
            <a:ext cx="8640594" cy="331433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Easy to setup and use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Method Wizard, Preset Methods and Autotune, M</a:t>
            </a:r>
            <a:r>
              <a:rPr lang="en-US" altLang="ja-JP" sz="2000" baseline="30000" dirty="0">
                <a:solidFill>
                  <a:srgbClr val="0070C0"/>
                </a:solidFill>
              </a:rPr>
              <a:t>2+</a:t>
            </a:r>
            <a:r>
              <a:rPr lang="en-US" altLang="ja-JP" sz="2000" dirty="0">
                <a:solidFill>
                  <a:srgbClr val="0070C0"/>
                </a:solidFill>
              </a:rPr>
              <a:t> correction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Effective ORS</a:t>
            </a:r>
            <a:r>
              <a:rPr lang="en-US" sz="2400" baseline="30000" dirty="0"/>
              <a:t>4</a:t>
            </a:r>
            <a:r>
              <a:rPr lang="en-US" sz="2400" dirty="0"/>
              <a:t> helium collision mode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rgbClr val="0070C0"/>
                </a:solidFill>
              </a:rPr>
              <a:t>Effective removal of common polyatomic ion interferences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10 orders dynamic range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Enables the measurement of major and trace elements in the same run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Robust, matrix tolerant plasma (low CeO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/Ce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)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Gives consistent results in a wide range of different sample types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2000" dirty="0">
              <a:solidFill>
                <a:srgbClr val="0070C0"/>
              </a:solidFill>
            </a:endParaRP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buNone/>
            </a:pPr>
            <a:endParaRPr lang="en-US" altLang="ja-JP" sz="2000" dirty="0">
              <a:solidFill>
                <a:srgbClr val="0070C0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9CEE37C-1C00-4053-A047-D8DB6CF1DB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494" y="436575"/>
            <a:ext cx="3854856" cy="21013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136AE9-AB88-4B13-A703-FEAE1CB2F0B8}"/>
              </a:ext>
            </a:extLst>
          </p:cNvPr>
          <p:cNvSpPr/>
          <p:nvPr/>
        </p:nvSpPr>
        <p:spPr>
          <a:xfrm>
            <a:off x="502920" y="4862622"/>
            <a:ext cx="9519266" cy="1605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High sample throughput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Shortens time for sample introduction and rinse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Minimizing carry over from previous samples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Sample is delivered to the plasma only during the actual data acquisition step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3677DF-EE05-4DF5-977C-FD8046FB9E41}"/>
              </a:ext>
            </a:extLst>
          </p:cNvPr>
          <p:cNvSpPr/>
          <p:nvPr/>
        </p:nvSpPr>
        <p:spPr>
          <a:xfrm>
            <a:off x="377396" y="4324013"/>
            <a:ext cx="9174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85D5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Benefits of </a:t>
            </a:r>
            <a:r>
              <a:rPr kumimoji="1" lang="en-US" altLang="ja-JP" sz="2800" u="sng" dirty="0">
                <a:solidFill>
                  <a:srgbClr val="0085D5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the ISIS 3 discrete sampling system</a:t>
            </a:r>
            <a:endParaRPr lang="en-US" sz="1600" u="sng" dirty="0"/>
          </a:p>
        </p:txBody>
      </p:sp>
      <p:pic>
        <p:nvPicPr>
          <p:cNvPr id="2052" name="Picture 4" descr="AGILENT 7900 ICP-MS">
            <a:extLst>
              <a:ext uri="{FF2B5EF4-FFF2-40B4-BE49-F238E27FC236}">
                <a16:creationId xmlns:a16="http://schemas.microsoft.com/office/drawing/2014/main" id="{1327D391-7BAE-466A-959C-1C51B23F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85" y="3453256"/>
            <a:ext cx="18192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5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3E40-04E1-4FED-A057-55CACD44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28" y="250328"/>
            <a:ext cx="11198597" cy="926767"/>
          </a:xfrm>
        </p:spPr>
        <p:txBody>
          <a:bodyPr>
            <a:normAutofit/>
          </a:bodyPr>
          <a:lstStyle/>
          <a:p>
            <a:r>
              <a:rPr lang="en-US" altLang="ja-JP" sz="2900" dirty="0"/>
              <a:t>Benefits of </a:t>
            </a:r>
            <a:r>
              <a:rPr lang="en-US" altLang="ja-JP" sz="2900" u="sng" dirty="0"/>
              <a:t>ICP-MS MassHunter Software</a:t>
            </a:r>
            <a:endParaRPr lang="en-US" sz="2900" u="sn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50C60-9D9F-4424-8F90-CFB6C29A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8A6B-7594-4560-92AC-1F35CD83C728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32B7A-FE53-49A6-BD33-7C2BE5D3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F7426-AE41-4ED3-8C29-E3C80D5C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C1752339-BC20-4DAA-9517-1B38220E8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122" y="3459897"/>
            <a:ext cx="6375776" cy="137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982F41-536D-4FF1-AE39-C8C693819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120" y="5146584"/>
            <a:ext cx="6375778" cy="11093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7528A5-03EB-4BB8-85C8-D02F09826860}"/>
              </a:ext>
            </a:extLst>
          </p:cNvPr>
          <p:cNvSpPr/>
          <p:nvPr/>
        </p:nvSpPr>
        <p:spPr>
          <a:xfrm>
            <a:off x="8202747" y="5325257"/>
            <a:ext cx="959360" cy="1792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B91213-8889-45EB-9CE8-AE0A2532229D}"/>
              </a:ext>
            </a:extLst>
          </p:cNvPr>
          <p:cNvSpPr/>
          <p:nvPr/>
        </p:nvSpPr>
        <p:spPr>
          <a:xfrm>
            <a:off x="166286" y="1223392"/>
            <a:ext cx="5235559" cy="336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Easy to setup and use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Method Wizard, Preset Methods and Autotune, M</a:t>
            </a:r>
            <a:r>
              <a:rPr lang="en-US" altLang="ja-JP" sz="2000" baseline="30000" dirty="0">
                <a:solidFill>
                  <a:srgbClr val="0070C0"/>
                </a:solidFill>
              </a:rPr>
              <a:t>2+</a:t>
            </a:r>
            <a:r>
              <a:rPr lang="en-US" altLang="ja-JP" sz="2000" dirty="0">
                <a:solidFill>
                  <a:srgbClr val="0070C0"/>
                </a:solidFill>
              </a:rPr>
              <a:t> correction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IntelliQuant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Total Matrix Solid (TMS) info, Heat map display of data in periodic table view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Automatic maintenance alerts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Early Maintenance Feedbacks (EMF), Post-run check</a:t>
            </a:r>
          </a:p>
        </p:txBody>
      </p:sp>
      <p:pic>
        <p:nvPicPr>
          <p:cNvPr id="1026" name="x_x__x0000_i1025">
            <a:extLst>
              <a:ext uri="{FF2B5EF4-FFF2-40B4-BE49-F238E27FC236}">
                <a16:creationId xmlns:a16="http://schemas.microsoft.com/office/drawing/2014/main" id="{09CE2B19-D005-4328-9321-AB2CC21E8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349" y="874119"/>
            <a:ext cx="43910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FACFF3-5494-48C3-9820-ADB63B2C3168}"/>
              </a:ext>
            </a:extLst>
          </p:cNvPr>
          <p:cNvSpPr/>
          <p:nvPr/>
        </p:nvSpPr>
        <p:spPr>
          <a:xfrm>
            <a:off x="166285" y="4787137"/>
            <a:ext cx="53110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This unique combination of hardware performance and software functionality is one of the reasons that hundreds of laboratories worldwide use Agilent ICP-MS.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8868A-7239-4D7F-A269-E31781CDCF91}"/>
              </a:ext>
            </a:extLst>
          </p:cNvPr>
          <p:cNvSpPr txBox="1"/>
          <p:nvPr/>
        </p:nvSpPr>
        <p:spPr>
          <a:xfrm>
            <a:off x="8346438" y="31002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27FB7-109A-475C-8E46-E231B4397201}"/>
              </a:ext>
            </a:extLst>
          </p:cNvPr>
          <p:cNvSpPr txBox="1"/>
          <p:nvPr/>
        </p:nvSpPr>
        <p:spPr>
          <a:xfrm>
            <a:off x="7538492" y="4831136"/>
            <a:ext cx="228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Post-run TuneCheck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152838-4F15-4F05-8384-515BC34301B2}"/>
              </a:ext>
            </a:extLst>
          </p:cNvPr>
          <p:cNvSpPr txBox="1"/>
          <p:nvPr/>
        </p:nvSpPr>
        <p:spPr>
          <a:xfrm>
            <a:off x="8089957" y="53372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Heat map</a:t>
            </a:r>
          </a:p>
        </p:txBody>
      </p:sp>
    </p:spTree>
    <p:extLst>
      <p:ext uri="{BB962C8B-B14F-4D97-AF65-F5344CB8AC3E}">
        <p14:creationId xmlns:p14="http://schemas.microsoft.com/office/powerpoint/2010/main" val="750038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2067" y="208046"/>
            <a:ext cx="267042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Experimental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5" name="コンテンツ プレースホルダー 7">
            <a:extLst>
              <a:ext uri="{FF2B5EF4-FFF2-40B4-BE49-F238E27FC236}">
                <a16:creationId xmlns:a16="http://schemas.microsoft.com/office/drawing/2014/main" id="{F5CD5531-0BDE-4220-8B39-27B83E4B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95" y="1346470"/>
            <a:ext cx="5394959" cy="4755565"/>
          </a:xfrm>
        </p:spPr>
        <p:txBody>
          <a:bodyPr>
            <a:normAutofit/>
          </a:bodyPr>
          <a:lstStyle/>
          <a:p>
            <a:r>
              <a:rPr lang="en-US" altLang="ja-JP" sz="2400" dirty="0"/>
              <a:t>Instrument </a:t>
            </a:r>
          </a:p>
          <a:p>
            <a:pPr marL="525463" lvl="1" indent="-342900"/>
            <a:r>
              <a:rPr lang="en-US" altLang="ja-JP" sz="2000" dirty="0"/>
              <a:t>Agilent 7850 ICP-MS</a:t>
            </a:r>
          </a:p>
          <a:p>
            <a:pPr marL="525463" lvl="1" indent="-342900"/>
            <a:r>
              <a:rPr lang="en-US" altLang="ja-JP" sz="2000" dirty="0"/>
              <a:t>ISIS 3 discrete sampling system</a:t>
            </a:r>
          </a:p>
          <a:p>
            <a:pPr marL="525463" lvl="1" indent="-342900"/>
            <a:r>
              <a:rPr lang="en-US" altLang="ja-JP" sz="2000" dirty="0"/>
              <a:t>SPS 4 autosampler</a:t>
            </a:r>
          </a:p>
          <a:p>
            <a:pPr marL="342900" indent="-342900"/>
            <a:r>
              <a:rPr lang="en-US" altLang="ja-JP" sz="2400" dirty="0"/>
              <a:t>Plasma mode</a:t>
            </a:r>
          </a:p>
          <a:p>
            <a:pPr marL="525463" lvl="1" indent="-342900"/>
            <a:r>
              <a:rPr lang="en-US" altLang="ja-JP" sz="2000" dirty="0"/>
              <a:t>UHMI-8</a:t>
            </a:r>
          </a:p>
          <a:p>
            <a:pPr marL="342900" indent="-342900"/>
            <a:r>
              <a:rPr lang="en-US" altLang="ja-JP" sz="2400" dirty="0"/>
              <a:t>Lens voltage</a:t>
            </a:r>
          </a:p>
          <a:p>
            <a:pPr marL="525463" lvl="1" indent="-342900"/>
            <a:r>
              <a:rPr lang="en-US" altLang="ja-JP" sz="2000" dirty="0"/>
              <a:t>Autotune</a:t>
            </a:r>
          </a:p>
          <a:p>
            <a:pPr marL="342900" indent="-342900"/>
            <a:r>
              <a:rPr lang="en-US" altLang="ja-JP" sz="2400" dirty="0"/>
              <a:t>Cell mode</a:t>
            </a:r>
          </a:p>
          <a:p>
            <a:pPr marL="525463" lvl="1" indent="-342900"/>
            <a:r>
              <a:rPr lang="en-US" altLang="ja-JP" sz="2000" dirty="0"/>
              <a:t>Helium *</a:t>
            </a:r>
          </a:p>
          <a:p>
            <a:pPr marL="525463" lvl="1" indent="-342900"/>
            <a:endParaRPr lang="en-US" altLang="ja-JP" sz="2000" dirty="0"/>
          </a:p>
          <a:p>
            <a:pPr marL="525463" lvl="1" indent="-342900"/>
            <a:endParaRPr lang="en-US" altLang="ja-JP" sz="20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840073-4563-487B-B514-48CCC33FC0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4871" y="554922"/>
            <a:ext cx="2244869" cy="16519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B1214F5-51CB-4E46-BB33-ECB9F9A4FC41}"/>
              </a:ext>
            </a:extLst>
          </p:cNvPr>
          <p:cNvSpPr/>
          <p:nvPr/>
        </p:nvSpPr>
        <p:spPr>
          <a:xfrm>
            <a:off x="1" y="5862651"/>
            <a:ext cx="7586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1" indent="-174625"/>
            <a:r>
              <a:rPr lang="en-US" dirty="0"/>
              <a:t>*Enhanced He mode settings used for Se and P. As and Se were measured at the increased resolution settings used for M</a:t>
            </a:r>
            <a:r>
              <a:rPr lang="en-US" baseline="30000" dirty="0"/>
              <a:t>2+ </a:t>
            </a:r>
            <a:r>
              <a:rPr lang="en-US" dirty="0"/>
              <a:t>Correction</a:t>
            </a:r>
            <a:endParaRPr lang="en-US" altLang="ja-JP" dirty="0"/>
          </a:p>
        </p:txBody>
      </p:sp>
      <p:graphicFrame>
        <p:nvGraphicFramePr>
          <p:cNvPr id="14" name="Content Placeholder 6">
            <a:extLst>
              <a:ext uri="{FF2B5EF4-FFF2-40B4-BE49-F238E27FC236}">
                <a16:creationId xmlns:a16="http://schemas.microsoft.com/office/drawing/2014/main" id="{272F6B1B-13C7-4616-99B0-59E46E6E1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635557"/>
              </p:ext>
            </p:extLst>
          </p:nvPr>
        </p:nvGraphicFramePr>
        <p:xfrm>
          <a:off x="5310290" y="2398577"/>
          <a:ext cx="6437015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7408">
                  <a:extLst>
                    <a:ext uri="{9D8B030D-6E8A-4147-A177-3AD203B41FA5}">
                      <a16:colId xmlns:a16="http://schemas.microsoft.com/office/drawing/2014/main" val="2431582075"/>
                    </a:ext>
                  </a:extLst>
                </a:gridCol>
              </a:tblGrid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ICP-MS Parameter</a:t>
                      </a:r>
                      <a:endParaRPr lang="en-A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dirty="0"/>
                        <a:t>He mode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AU" sz="1400" b="1"/>
                        <a:t>Plasma</a:t>
                      </a:r>
                      <a:r>
                        <a:rPr lang="en-AU" sz="1400" b="1" baseline="0"/>
                        <a:t> mode</a:t>
                      </a:r>
                      <a:endParaRPr lang="en-A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/>
                        <a:t>UHMI-8</a:t>
                      </a:r>
                      <a:endParaRPr lang="en-AU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17631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RF power (W)</a:t>
                      </a:r>
                      <a:endParaRPr lang="en-AU" sz="14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1600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Spray chamber temp (</a:t>
                      </a:r>
                      <a:r>
                        <a:rPr lang="en-US" altLang="ja-JP" sz="1400" b="1" dirty="0"/>
                        <a:t>°</a:t>
                      </a:r>
                      <a:r>
                        <a:rPr lang="ja-JP" altLang="en-US" sz="1400" b="1" dirty="0"/>
                        <a:t>Ｃ</a:t>
                      </a:r>
                      <a:r>
                        <a:rPr lang="en-AU" sz="1400" b="1" dirty="0"/>
                        <a:t>)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91094"/>
                  </a:ext>
                </a:extLst>
              </a:tr>
              <a:tr h="262454">
                <a:tc>
                  <a:txBody>
                    <a:bodyPr/>
                    <a:lstStyle/>
                    <a:p>
                      <a:pPr algn="ctr"/>
                      <a:r>
                        <a:rPr lang="en-AU" sz="1400" b="1"/>
                        <a:t>Sampling Depth (mm)</a:t>
                      </a:r>
                      <a:endParaRPr lang="en-AU" sz="14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92568"/>
                  </a:ext>
                </a:extLst>
              </a:tr>
              <a:tr h="23985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Nebulizer gas flow (L/min)</a:t>
                      </a:r>
                      <a:endParaRPr lang="en-AU" sz="14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0.69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sv-SE" altLang="ja-JP" sz="14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Dilution gas flow (L/min)</a:t>
                      </a:r>
                      <a:endParaRPr lang="en-AU" sz="14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0.28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Lens tune</a:t>
                      </a:r>
                      <a:endParaRPr lang="en-A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Autotune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 flow (mL/min)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b="1"/>
                        <a:t>1.0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5.0 (*10)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Energy discrimination (V)</a:t>
                      </a:r>
                      <a:endParaRPr lang="en-A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5.0 (*7.0)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elements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1 analyte,</a:t>
                      </a:r>
                      <a:r>
                        <a:rPr lang="en-AU" sz="1400" b="1" baseline="0" dirty="0"/>
                        <a:t> 1 ISTD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b="1" dirty="0"/>
                        <a:t>27 analyte, 3 ISTD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25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D7F62-F6D9-41CC-A1AC-45534831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ISIS Parameters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BB669-FFD8-4990-89B5-858776BD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8A6B-7594-4560-92AC-1F35CD83C728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B64E3-D8CE-4A2E-B4FA-B35DD6EE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E1A5F-DF1E-412E-9AF4-BBD275E0F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BA3C887-23C3-419F-912A-DB714C029F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531416"/>
              </p:ext>
            </p:extLst>
          </p:nvPr>
        </p:nvGraphicFramePr>
        <p:xfrm>
          <a:off x="4266358" y="1714854"/>
          <a:ext cx="675170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8636">
                  <a:extLst>
                    <a:ext uri="{9D8B030D-6E8A-4147-A177-3AD203B41FA5}">
                      <a16:colId xmlns:a16="http://schemas.microsoft.com/office/drawing/2014/main" val="1436758107"/>
                    </a:ext>
                  </a:extLst>
                </a:gridCol>
                <a:gridCol w="2152171">
                  <a:extLst>
                    <a:ext uri="{9D8B030D-6E8A-4147-A177-3AD203B41FA5}">
                      <a16:colId xmlns:a16="http://schemas.microsoft.com/office/drawing/2014/main" val="3038529964"/>
                    </a:ext>
                  </a:extLst>
                </a:gridCol>
                <a:gridCol w="1950901">
                  <a:extLst>
                    <a:ext uri="{9D8B030D-6E8A-4147-A177-3AD203B41FA5}">
                      <a16:colId xmlns:a16="http://schemas.microsoft.com/office/drawing/2014/main" val="205498758"/>
                    </a:ext>
                  </a:extLst>
                </a:gridCol>
              </a:tblGrid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ISIS 3 parameter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Setting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1883031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Loop Volume (mL)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95832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Time (sec)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Pump Speed (%)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3227332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Sample load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35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5364082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Stabilize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932978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Probe Rinse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5032377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Probe Rinse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1711334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Probe Rinse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7310524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Optional Loop Probe Wash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887993"/>
                  </a:ext>
                </a:extLst>
              </a:tr>
              <a:tr h="238609">
                <a:tc>
                  <a:txBody>
                    <a:bodyPr/>
                    <a:lstStyle/>
                    <a:p>
                      <a:r>
                        <a:rPr lang="en-US" sz="1600" dirty="0"/>
                        <a:t>Optional Loop Wash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612380"/>
                  </a:ext>
                </a:extLst>
              </a:tr>
            </a:tbl>
          </a:graphicData>
        </a:graphic>
      </p:graphicFrame>
      <p:pic>
        <p:nvPicPr>
          <p:cNvPr id="9" name="Picture 4" descr="AGILENT 7900 ICP-MS">
            <a:extLst>
              <a:ext uri="{FF2B5EF4-FFF2-40B4-BE49-F238E27FC236}">
                <a16:creationId xmlns:a16="http://schemas.microsoft.com/office/drawing/2014/main" id="{3A70AE4E-25C8-4147-8B86-B85D60DBA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63" y="1814442"/>
            <a:ext cx="2649143" cy="36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95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2067" y="208046"/>
            <a:ext cx="267042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Experimental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5" name="コンテンツ プレースホルダー 7">
            <a:extLst>
              <a:ext uri="{FF2B5EF4-FFF2-40B4-BE49-F238E27FC236}">
                <a16:creationId xmlns:a16="http://schemas.microsoft.com/office/drawing/2014/main" id="{F5CD5531-0BDE-4220-8B39-27B83E4B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98" y="852260"/>
            <a:ext cx="11113477" cy="54982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ja-JP" sz="2400" dirty="0">
                <a:solidFill>
                  <a:srgbClr val="0070C0"/>
                </a:solidFill>
              </a:rPr>
              <a:t>Standards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Agilent Environmental Calibration Standard (# 5183-4688) multi-element stock solution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Single element standards for Al, Mn, Zn, Hg (Kanto Chemical), and P (SPEX)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QC sample: Environmental Calibration Standard A (VHG)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ISTD: Agilent Internal Standard Mix for ICP-MS (# 5188-6525)</a:t>
            </a:r>
          </a:p>
          <a:p>
            <a:pPr marL="342900" indent="-342900">
              <a:lnSpc>
                <a:spcPct val="110000"/>
              </a:lnSpc>
            </a:pPr>
            <a:r>
              <a:rPr lang="en-US" altLang="ja-JP" sz="2400" dirty="0">
                <a:solidFill>
                  <a:srgbClr val="0070C0"/>
                </a:solidFill>
              </a:rPr>
              <a:t>Samples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River Sediment A/ River Sediment B/ Estuarian Sediment/ Soil A/ Soil B</a:t>
            </a:r>
            <a:endParaRPr lang="en-US" altLang="ja-JP" sz="2200" dirty="0"/>
          </a:p>
          <a:p>
            <a:pPr>
              <a:lnSpc>
                <a:spcPct val="110000"/>
              </a:lnSpc>
            </a:pPr>
            <a:endParaRPr lang="en-US" altLang="ja-JP" sz="2000" dirty="0"/>
          </a:p>
          <a:p>
            <a:pPr>
              <a:lnSpc>
                <a:spcPct val="110000"/>
              </a:lnSpc>
            </a:pPr>
            <a:r>
              <a:rPr lang="en-US" altLang="ja-JP" sz="2200" dirty="0"/>
              <a:t>All standards and samples were prepared in 1% HNO</a:t>
            </a:r>
            <a:r>
              <a:rPr lang="en-US" altLang="ja-JP" sz="2200" baseline="-25000" dirty="0"/>
              <a:t>3</a:t>
            </a:r>
            <a:r>
              <a:rPr lang="en-US" altLang="ja-JP" sz="2200" dirty="0"/>
              <a:t> and 0.5% HCl (HCl is beneficial for chemical stability of several critical trace elements, Hg, Ag, Mo, Tl…)</a:t>
            </a:r>
            <a:endParaRPr lang="en-US" altLang="ja-JP" sz="2000" dirty="0"/>
          </a:p>
          <a:p>
            <a:pPr>
              <a:lnSpc>
                <a:spcPct val="110000"/>
              </a:lnSpc>
            </a:pPr>
            <a:r>
              <a:rPr lang="en-US" altLang="ja-JP" sz="2000" dirty="0"/>
              <a:t>As QC samples, CCV and CCB were measured every after 10 samples.</a:t>
            </a:r>
            <a:endParaRPr lang="en-US" altLang="ja-JP" sz="2200" dirty="0"/>
          </a:p>
        </p:txBody>
      </p:sp>
      <p:pic>
        <p:nvPicPr>
          <p:cNvPr id="5122" name="Picture 2" descr="_80A5743">
            <a:extLst>
              <a:ext uri="{FF2B5EF4-FFF2-40B4-BE49-F238E27FC236}">
                <a16:creationId xmlns:a16="http://schemas.microsoft.com/office/drawing/2014/main" id="{E8B9255E-DB76-4D25-A212-29AD85EE3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969" y="2167004"/>
            <a:ext cx="2282958" cy="22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691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06579" y="84107"/>
            <a:ext cx="7250664" cy="534473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LOQs (10 sigma method)  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0D03EC19-2F61-4D49-A59D-AAFE8B2C7206}"/>
              </a:ext>
            </a:extLst>
          </p:cNvPr>
          <p:cNvSpPr txBox="1"/>
          <p:nvPr/>
        </p:nvSpPr>
        <p:spPr>
          <a:xfrm>
            <a:off x="0" y="5937925"/>
            <a:ext cx="122238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700" dirty="0"/>
              <a:t>*</a:t>
            </a:r>
            <a:r>
              <a:rPr lang="en-US" altLang="ja-JP" sz="1600" dirty="0"/>
              <a:t>P and Se were measured by Enhanced He mode. As and Se were </a:t>
            </a:r>
            <a:r>
              <a:rPr lang="en-US" sz="1600" dirty="0"/>
              <a:t>measured at the increased resolution settings used for M</a:t>
            </a:r>
            <a:r>
              <a:rPr lang="en-US" sz="1600" baseline="30000" dirty="0"/>
              <a:t>2+</a:t>
            </a:r>
            <a:r>
              <a:rPr lang="en-US" sz="1600" dirty="0"/>
              <a:t> Correction.</a:t>
            </a:r>
            <a:r>
              <a:rPr kumimoji="1" lang="en-US" altLang="ja-JP" sz="1700" dirty="0"/>
              <a:t>** </a:t>
            </a:r>
            <a:r>
              <a:rPr lang="en-US" altLang="ja-JP" sz="1600" dirty="0"/>
              <a:t>Pb was measured as the sum of the three most abundant isotopes, 206, 207 and 208.</a:t>
            </a:r>
            <a:endParaRPr kumimoji="1" lang="ja-JP" altLang="en-US" sz="1700" dirty="0"/>
          </a:p>
        </p:txBody>
      </p: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EEBA5D09-7AC2-442A-8A33-5A42D8CA5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24604"/>
              </p:ext>
            </p:extLst>
          </p:nvPr>
        </p:nvGraphicFramePr>
        <p:xfrm>
          <a:off x="206579" y="612298"/>
          <a:ext cx="5394960" cy="5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 flow rate (mL/min)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ISTD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LOD 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µg/kg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8337" marR="8337" marT="8337" marB="0" anchor="b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6Li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P*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720E65C-5280-4AF6-9822-E532D1193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549744"/>
              </p:ext>
            </p:extLst>
          </p:nvPr>
        </p:nvGraphicFramePr>
        <p:xfrm>
          <a:off x="6209027" y="612298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 flow rate (mL/min)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ISTD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LOD 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µg/kg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8337" marR="8337" marT="8337" marB="0" anchor="b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As*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Se* 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89Y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115In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115In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115In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115In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209Bi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209Bi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Pb**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209Bi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209Bi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209Bi</a:t>
                      </a:r>
                    </a:p>
                  </a:txBody>
                  <a:tcPr marL="8337" marR="8337" marT="83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016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B19312D1-9D8B-4A04-BF75-FC93B739FE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827847"/>
              </p:ext>
            </p:extLst>
          </p:nvPr>
        </p:nvGraphicFramePr>
        <p:xfrm>
          <a:off x="5802259" y="2788724"/>
          <a:ext cx="5394960" cy="307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F13DB2F6-09E1-4B24-B9B5-12D58F00B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9198" r="9387" b="7356"/>
          <a:stretch/>
        </p:blipFill>
        <p:spPr>
          <a:xfrm>
            <a:off x="206580" y="3260691"/>
            <a:ext cx="5595680" cy="2359503"/>
          </a:xfrm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06579" y="118872"/>
            <a:ext cx="11499751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Long-term Stability </a:t>
            </a:r>
            <a:r>
              <a:rPr lang="en-US" altLang="ja-JP" sz="3200" dirty="0"/>
              <a:t>Confirmed by ISTD Plot and QC Recovery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8F2ED5-12D2-4D4E-B9D9-5FA4E221AA47}"/>
              </a:ext>
            </a:extLst>
          </p:cNvPr>
          <p:cNvSpPr txBox="1"/>
          <p:nvPr/>
        </p:nvSpPr>
        <p:spPr>
          <a:xfrm>
            <a:off x="494151" y="2264852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ISTD</a:t>
            </a:r>
            <a:endParaRPr kumimoji="1" lang="ja-JP" altLang="en-US" sz="24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1BB81C-8EA3-44B1-8FAE-825331B8C284}"/>
              </a:ext>
            </a:extLst>
          </p:cNvPr>
          <p:cNvSpPr txBox="1"/>
          <p:nvPr/>
        </p:nvSpPr>
        <p:spPr>
          <a:xfrm>
            <a:off x="5923851" y="2264852"/>
            <a:ext cx="351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QC sample recovery</a:t>
            </a:r>
            <a:endParaRPr kumimoji="1" lang="ja-JP" altLang="en-US" sz="2400" b="1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302E05B8-EBD2-49A4-810B-D8581FCEAC58}"/>
              </a:ext>
            </a:extLst>
          </p:cNvPr>
          <p:cNvCxnSpPr/>
          <p:nvPr/>
        </p:nvCxnSpPr>
        <p:spPr>
          <a:xfrm>
            <a:off x="646987" y="4484567"/>
            <a:ext cx="4885508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9A3520-6E66-4101-83B7-053DE6A47996}"/>
              </a:ext>
            </a:extLst>
          </p:cNvPr>
          <p:cNvSpPr txBox="1"/>
          <p:nvPr/>
        </p:nvSpPr>
        <p:spPr>
          <a:xfrm>
            <a:off x="2568658" y="4616813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0070C0"/>
                </a:solidFill>
              </a:rPr>
              <a:t>8 hours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A365F25-3C73-4CC0-8EEF-BFB5F46F38D1}"/>
              </a:ext>
            </a:extLst>
          </p:cNvPr>
          <p:cNvCxnSpPr>
            <a:cxnSpLocks/>
          </p:cNvCxnSpPr>
          <p:nvPr/>
        </p:nvCxnSpPr>
        <p:spPr>
          <a:xfrm>
            <a:off x="6288679" y="4484567"/>
            <a:ext cx="4666618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595A8D-B1DC-49D7-9CD2-1E0574F432EB}"/>
              </a:ext>
            </a:extLst>
          </p:cNvPr>
          <p:cNvSpPr txBox="1"/>
          <p:nvPr/>
        </p:nvSpPr>
        <p:spPr>
          <a:xfrm>
            <a:off x="7967318" y="4576700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0070C0"/>
                </a:solidFill>
              </a:rPr>
              <a:t>8 hours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8">
            <a:extLst>
              <a:ext uri="{FF2B5EF4-FFF2-40B4-BE49-F238E27FC236}">
                <a16:creationId xmlns:a16="http://schemas.microsoft.com/office/drawing/2014/main" id="{ED91788E-EC27-4A11-ADF1-31D16E311D8D}"/>
              </a:ext>
            </a:extLst>
          </p:cNvPr>
          <p:cNvSpPr txBox="1"/>
          <p:nvPr/>
        </p:nvSpPr>
        <p:spPr>
          <a:xfrm>
            <a:off x="350365" y="961165"/>
            <a:ext cx="10903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Analysis of a mixed batch of CRMs, with QC block interspersed after every 10 samples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4129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dirty="0"/>
              <a:t>Accurate Quantitative Results for All Elements in </a:t>
            </a:r>
            <a:r>
              <a:rPr lang="en-US" altLang="ja-JP" dirty="0"/>
              <a:t>River Sediment A</a:t>
            </a:r>
            <a:endParaRPr kumimoji="1" lang="ja-JP" altLang="en-US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BA4854C-EFE7-4488-9621-649DD2A78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337098"/>
              </p:ext>
            </p:extLst>
          </p:nvPr>
        </p:nvGraphicFramePr>
        <p:xfrm>
          <a:off x="206579" y="1001585"/>
          <a:ext cx="5394960" cy="502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50.0±0.3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70.0±0.4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0.250±0.003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8.00±0.04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1200±6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F58EE-BF6D-40D6-9056-4915A0F0C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530962"/>
              </p:ext>
            </p:extLst>
          </p:nvPr>
        </p:nvGraphicFramePr>
        <p:xfrm>
          <a:off x="6209027" y="1001585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15.0±0.2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0.60±0.03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500±20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206,207,208</a:t>
                      </a:r>
                    </a:p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7.00±0.07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F3A84771-D536-494B-9662-196363EAB098}"/>
              </a:ext>
            </a:extLst>
          </p:cNvPr>
          <p:cNvSpPr/>
          <p:nvPr/>
        </p:nvSpPr>
        <p:spPr>
          <a:xfrm>
            <a:off x="1613026" y="6038243"/>
            <a:ext cx="896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All certified elements measured in the five sediment and soil CRMs were within ±10%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803F8-DEEF-40DD-A1F3-6DFB3916BE9B}"/>
              </a:ext>
            </a:extLst>
          </p:cNvPr>
          <p:cNvSpPr/>
          <p:nvPr/>
        </p:nvSpPr>
        <p:spPr>
          <a:xfrm>
            <a:off x="206579" y="577158"/>
            <a:ext cx="856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Concentration units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mg/L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except for elements in light blue rows which are in </a:t>
            </a:r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</a:rPr>
              <a:t>μg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03256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dirty="0"/>
              <a:t>Accurate Quantitative Results for All Elements in </a:t>
            </a:r>
            <a:r>
              <a:rPr lang="en-US" altLang="ja-JP" dirty="0"/>
              <a:t>River Sediment B</a:t>
            </a:r>
            <a:endParaRPr kumimoji="1" lang="ja-JP" altLang="en-US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BA4854C-EFE7-4488-9621-649DD2A78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498800"/>
              </p:ext>
            </p:extLst>
          </p:nvPr>
        </p:nvGraphicFramePr>
        <p:xfrm>
          <a:off x="206579" y="920112"/>
          <a:ext cx="5394960" cy="502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50.0±0.5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600±4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200±3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150±3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F58EE-BF6D-40D6-9056-4915A0F0C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046265"/>
              </p:ext>
            </p:extLst>
          </p:nvPr>
        </p:nvGraphicFramePr>
        <p:xfrm>
          <a:off x="6209027" y="920112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5.00±0.05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4.00±0.04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206,207,208</a:t>
                      </a:r>
                    </a:p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9D472E2-87E6-4B0D-94AB-80FAA939F81D}"/>
              </a:ext>
            </a:extLst>
          </p:cNvPr>
          <p:cNvSpPr/>
          <p:nvPr/>
        </p:nvSpPr>
        <p:spPr>
          <a:xfrm>
            <a:off x="1613026" y="6038243"/>
            <a:ext cx="896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All certified elements measured in the five sediment and soil CRMs were within ±10%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F243AE-4216-46E0-BDF4-A66A081924F1}"/>
              </a:ext>
            </a:extLst>
          </p:cNvPr>
          <p:cNvSpPr/>
          <p:nvPr/>
        </p:nvSpPr>
        <p:spPr>
          <a:xfrm>
            <a:off x="206579" y="577158"/>
            <a:ext cx="856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Concentration units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mg/L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except for elements in light blue rows which are in </a:t>
            </a:r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</a:rPr>
              <a:t>μg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43537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dirty="0"/>
              <a:t>Accurate Quantitative Results for All Elements in Estuarian</a:t>
            </a:r>
            <a:r>
              <a:rPr lang="en-US" altLang="ja-JP" dirty="0"/>
              <a:t> Sediment</a:t>
            </a:r>
            <a:endParaRPr kumimoji="1" lang="ja-JP" altLang="en-US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BA4854C-EFE7-4488-9621-649DD2A78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800626"/>
              </p:ext>
            </p:extLst>
          </p:nvPr>
        </p:nvGraphicFramePr>
        <p:xfrm>
          <a:off x="206579" y="938220"/>
          <a:ext cx="5394960" cy="502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20.0±0.6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100.0±0.6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700±4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5.00±0.05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80.0±0.5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0.800±0.008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4.00±0.04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0.200±0.003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F58EE-BF6D-40D6-9056-4915A0F0C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263578"/>
              </p:ext>
            </p:extLst>
          </p:nvPr>
        </p:nvGraphicFramePr>
        <p:xfrm>
          <a:off x="6209027" y="938220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1.50±0.03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0.100±0.005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50±5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0.446†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4.42†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206,207,208</a:t>
                      </a:r>
                    </a:p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7F85EA9-CC4A-4BAA-AA55-AD96767BA713}"/>
              </a:ext>
            </a:extLst>
          </p:cNvPr>
          <p:cNvSpPr/>
          <p:nvPr/>
        </p:nvSpPr>
        <p:spPr>
          <a:xfrm>
            <a:off x="1613026" y="6038243"/>
            <a:ext cx="896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All certified elements measured in the five sediment and soil CRMs were within ±10%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2340F-1E2F-45DA-981A-932CFB560C96}"/>
              </a:ext>
            </a:extLst>
          </p:cNvPr>
          <p:cNvSpPr/>
          <p:nvPr/>
        </p:nvSpPr>
        <p:spPr>
          <a:xfrm>
            <a:off x="8652944" y="5748809"/>
            <a:ext cx="1873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†: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Reference value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58347-704A-47D6-9AE9-9E6112F30386}"/>
              </a:ext>
            </a:extLst>
          </p:cNvPr>
          <p:cNvSpPr/>
          <p:nvPr/>
        </p:nvSpPr>
        <p:spPr>
          <a:xfrm>
            <a:off x="206579" y="577158"/>
            <a:ext cx="856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Concentration units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mg/L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except for elements in light blue rows which are in </a:t>
            </a:r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</a:rPr>
              <a:t>μg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2962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dirty="0"/>
              <a:t>Accurate Quantitative Results for All Elements in </a:t>
            </a:r>
            <a:r>
              <a:rPr lang="en-US" altLang="ja-JP" dirty="0"/>
              <a:t>Soil A</a:t>
            </a:r>
            <a:endParaRPr kumimoji="1" lang="ja-JP" altLang="en-US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BA4854C-EFE7-4488-9621-649DD2A78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47201"/>
              </p:ext>
            </p:extLst>
          </p:nvPr>
        </p:nvGraphicFramePr>
        <p:xfrm>
          <a:off x="206579" y="920105"/>
          <a:ext cx="5394960" cy="502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70.0±0.7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70.0±0.4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500±3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200±3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0.100±0.005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0.100±0.001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200.0±1.2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0.300±0.005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F58EE-BF6D-40D6-9056-4915A0F0C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017691"/>
              </p:ext>
            </p:extLst>
          </p:nvPr>
        </p:nvGraphicFramePr>
        <p:xfrm>
          <a:off x="6209027" y="920105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1.00±0.002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2.98†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5.00±0.05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206,207,208</a:t>
                      </a:r>
                    </a:p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0.40±0.02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10±1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D35C554-23DB-4F6C-9490-B289C2EF79E8}"/>
              </a:ext>
            </a:extLst>
          </p:cNvPr>
          <p:cNvSpPr/>
          <p:nvPr/>
        </p:nvSpPr>
        <p:spPr>
          <a:xfrm>
            <a:off x="1613026" y="6038243"/>
            <a:ext cx="896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All certified elements measured in the five sediment and soil CRMs were within ±10%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34A014-FE78-4D50-8F59-BE413263B01F}"/>
              </a:ext>
            </a:extLst>
          </p:cNvPr>
          <p:cNvSpPr/>
          <p:nvPr/>
        </p:nvSpPr>
        <p:spPr>
          <a:xfrm>
            <a:off x="206579" y="577158"/>
            <a:ext cx="856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Concentration units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mg/L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except for elements in light blue rows which are in </a:t>
            </a:r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</a:rPr>
              <a:t>μg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31978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dirty="0"/>
              <a:t>Accurate Quantitative Results for All Elements in </a:t>
            </a:r>
            <a:r>
              <a:rPr lang="en-US" altLang="ja-JP" dirty="0"/>
              <a:t>Soil B</a:t>
            </a:r>
            <a:endParaRPr kumimoji="1" lang="ja-JP" altLang="en-US" dirty="0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BA4854C-EFE7-4488-9621-649DD2A78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492479"/>
              </p:ext>
            </p:extLst>
          </p:nvPr>
        </p:nvGraphicFramePr>
        <p:xfrm>
          <a:off x="206579" y="920106"/>
          <a:ext cx="5394960" cy="502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  Be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  Na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24  Mg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80.0±0.48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27  Al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700±4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31  P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10.0±0.1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39  K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210±3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44  Ca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51  V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0.800±0.016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52  Cr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0.400±0.005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55  Mn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56  Fe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350±2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59  Co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60  Ni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0.20±0.01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63  Cu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3.00±0.03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0629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F58EE-BF6D-40D6-9056-4915A0F0C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177406"/>
              </p:ext>
            </p:extLst>
          </p:nvPr>
        </p:nvGraphicFramePr>
        <p:xfrm>
          <a:off x="6209027" y="920106"/>
          <a:ext cx="5394960" cy="4884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40">
                  <a:extLst>
                    <a:ext uri="{9D8B030D-6E8A-4147-A177-3AD203B41FA5}">
                      <a16:colId xmlns:a16="http://schemas.microsoft.com/office/drawing/2014/main" val="2831761284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62345184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743330837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08094200"/>
                    </a:ext>
                  </a:extLst>
                </a:gridCol>
              </a:tblGrid>
              <a:tr h="3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(n=20) 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Mean Conc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Certified Value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Recovery (%)</a:t>
                      </a:r>
                    </a:p>
                  </a:txBody>
                  <a:tcPr marL="8337" marR="8337" marT="8337" marB="0" anchor="ctr"/>
                </a:tc>
                <a:extLst>
                  <a:ext uri="{0D108BD9-81ED-4DB2-BD59-A6C34878D82A}">
                    <a16:rowId xmlns:a16="http://schemas.microsoft.com/office/drawing/2014/main" val="346522196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66  Zn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70.0±0.7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1571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75  As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6.00±0.12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97181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78  Se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55130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95  Mo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532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107  Ag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543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111  Cd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200±4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17341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121  Sb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400±12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94549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137  Ba  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7.00±0.07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915598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201  Hg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1126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205  Tl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6066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206,207,208</a:t>
                      </a:r>
                    </a:p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Pb</a:t>
                      </a:r>
                    </a:p>
                  </a:txBody>
                  <a:tcPr marL="8337" marR="8337" marT="83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60.0±0.6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914727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232  Th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100±5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71984"/>
                  </a:ext>
                </a:extLst>
              </a:tr>
              <a:tr h="3352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238  U  </a:t>
                      </a:r>
                    </a:p>
                  </a:txBody>
                  <a:tcPr marL="8337" marR="8337" marT="833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250±10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5065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D6E863B-0A80-4333-B706-AE793B7BD269}"/>
              </a:ext>
            </a:extLst>
          </p:cNvPr>
          <p:cNvSpPr/>
          <p:nvPr/>
        </p:nvSpPr>
        <p:spPr>
          <a:xfrm>
            <a:off x="1613026" y="6038243"/>
            <a:ext cx="896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All certified elements measured in the five sediment and soil CRMs were within ±10%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F4B86-8BAF-46DD-90CD-5188D46E90B3}"/>
              </a:ext>
            </a:extLst>
          </p:cNvPr>
          <p:cNvSpPr/>
          <p:nvPr/>
        </p:nvSpPr>
        <p:spPr>
          <a:xfrm>
            <a:off x="206579" y="577158"/>
            <a:ext cx="856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Concentration units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mg/L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except for elements in light blue rows which are in </a:t>
            </a:r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</a:rPr>
              <a:t>μg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/L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7424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Matrix Spike Recovery </a:t>
            </a:r>
            <a:r>
              <a:rPr lang="en-US" altLang="ja-JP" sz="3200" dirty="0"/>
              <a:t>T</a:t>
            </a:r>
            <a:r>
              <a:rPr kumimoji="1" lang="en-US" altLang="ja-JP" sz="3200" dirty="0"/>
              <a:t>est </a:t>
            </a:r>
            <a:r>
              <a:rPr lang="en-US" altLang="ja-JP" sz="3200" dirty="0"/>
              <a:t>of</a:t>
            </a:r>
            <a:r>
              <a:rPr kumimoji="1" lang="en-US" altLang="ja-JP" sz="3200" dirty="0"/>
              <a:t> Soil A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16</a:t>
            </a:fld>
            <a:endParaRPr kumimoji="1" lang="ja-JP" alt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83E5C3-00CA-471E-B5CB-B3D19733C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685285"/>
              </p:ext>
            </p:extLst>
          </p:nvPr>
        </p:nvGraphicFramePr>
        <p:xfrm>
          <a:off x="1390389" y="1318912"/>
          <a:ext cx="8893480" cy="3816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389">
                  <a:extLst>
                    <a:ext uri="{9D8B030D-6E8A-4147-A177-3AD203B41FA5}">
                      <a16:colId xmlns:a16="http://schemas.microsoft.com/office/drawing/2014/main" val="3072552571"/>
                    </a:ext>
                  </a:extLst>
                </a:gridCol>
                <a:gridCol w="1277655">
                  <a:extLst>
                    <a:ext uri="{9D8B030D-6E8A-4147-A177-3AD203B41FA5}">
                      <a16:colId xmlns:a16="http://schemas.microsoft.com/office/drawing/2014/main" val="2546843463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919934028"/>
                    </a:ext>
                  </a:extLst>
                </a:gridCol>
                <a:gridCol w="1277655">
                  <a:extLst>
                    <a:ext uri="{9D8B030D-6E8A-4147-A177-3AD203B41FA5}">
                      <a16:colId xmlns:a16="http://schemas.microsoft.com/office/drawing/2014/main" val="3993424858"/>
                    </a:ext>
                  </a:extLst>
                </a:gridCol>
                <a:gridCol w="1215024">
                  <a:extLst>
                    <a:ext uri="{9D8B030D-6E8A-4147-A177-3AD203B41FA5}">
                      <a16:colId xmlns:a16="http://schemas.microsoft.com/office/drawing/2014/main" val="4010622858"/>
                    </a:ext>
                  </a:extLst>
                </a:gridCol>
                <a:gridCol w="1302707">
                  <a:extLst>
                    <a:ext uri="{9D8B030D-6E8A-4147-A177-3AD203B41FA5}">
                      <a16:colId xmlns:a16="http://schemas.microsoft.com/office/drawing/2014/main" val="1108190013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1547863366"/>
                    </a:ext>
                  </a:extLst>
                </a:gridCol>
              </a:tblGrid>
              <a:tr h="31498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 </a:t>
                      </a: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 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Soil-A+ Spike 1 </a:t>
                      </a:r>
                      <a:r>
                        <a:rPr lang="ja-JP" alt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　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Soil-A+ Spike 2 </a:t>
                      </a:r>
                      <a:r>
                        <a:rPr lang="ja-JP" alt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　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Spike 1 Recovery 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Spike 2 Recovery (%)</a:t>
                      </a: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Relative % Difference</a:t>
                      </a:r>
                    </a:p>
                  </a:txBody>
                  <a:tcPr marL="6600" marR="6600" marT="6600" marB="0" anchor="ctr"/>
                </a:tc>
                <a:extLst>
                  <a:ext uri="{0D108BD9-81ED-4DB2-BD59-A6C34878D82A}">
                    <a16:rowId xmlns:a16="http://schemas.microsoft.com/office/drawing/2014/main" val="1571694990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Be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9438455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1495585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Cr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95711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Mn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5272117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5173602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Ni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6700795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Cu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451217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Zn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579705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0354533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808814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D12737D-00B9-4BB5-ABD4-4F8437973D96}"/>
              </a:ext>
            </a:extLst>
          </p:cNvPr>
          <p:cNvSpPr/>
          <p:nvPr/>
        </p:nvSpPr>
        <p:spPr>
          <a:xfrm>
            <a:off x="5837129" y="5940033"/>
            <a:ext cx="4897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Roboto" panose="02000000000000000000" pitchFamily="2" charset="0"/>
              </a:rPr>
              <a:t>Matrix spikes were mostly within ±10%. </a:t>
            </a:r>
          </a:p>
        </p:txBody>
      </p:sp>
    </p:spTree>
    <p:extLst>
      <p:ext uri="{BB962C8B-B14F-4D97-AF65-F5344CB8AC3E}">
        <p14:creationId xmlns:p14="http://schemas.microsoft.com/office/powerpoint/2010/main" val="3663574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Matrix </a:t>
            </a:r>
            <a:r>
              <a:rPr kumimoji="1" lang="en-US" altLang="ja-JP" sz="3200" dirty="0"/>
              <a:t>Spike Recovery </a:t>
            </a:r>
            <a:r>
              <a:rPr lang="en-US" altLang="ja-JP" sz="3200" dirty="0"/>
              <a:t>T</a:t>
            </a:r>
            <a:r>
              <a:rPr kumimoji="1" lang="en-US" altLang="ja-JP" sz="3200" dirty="0"/>
              <a:t>est in Soil A</a:t>
            </a:r>
            <a:r>
              <a:rPr lang="en-AU" sz="3200" dirty="0"/>
              <a:t> ... continued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12737D-00B9-4BB5-ABD4-4F8437973D96}"/>
              </a:ext>
            </a:extLst>
          </p:cNvPr>
          <p:cNvSpPr/>
          <p:nvPr/>
        </p:nvSpPr>
        <p:spPr>
          <a:xfrm>
            <a:off x="6652548" y="5935035"/>
            <a:ext cx="40071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Roboto" panose="02000000000000000000" pitchFamily="2" charset="0"/>
              </a:rPr>
              <a:t>Matrix spikes were within ±10%.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FA5DDBB-3DF2-41FB-A992-E71481FDE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798494"/>
              </p:ext>
            </p:extLst>
          </p:nvPr>
        </p:nvGraphicFramePr>
        <p:xfrm>
          <a:off x="1371475" y="1349932"/>
          <a:ext cx="8893480" cy="3493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389">
                  <a:extLst>
                    <a:ext uri="{9D8B030D-6E8A-4147-A177-3AD203B41FA5}">
                      <a16:colId xmlns:a16="http://schemas.microsoft.com/office/drawing/2014/main" val="3072552571"/>
                    </a:ext>
                  </a:extLst>
                </a:gridCol>
                <a:gridCol w="1277655">
                  <a:extLst>
                    <a:ext uri="{9D8B030D-6E8A-4147-A177-3AD203B41FA5}">
                      <a16:colId xmlns:a16="http://schemas.microsoft.com/office/drawing/2014/main" val="2546843463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919934028"/>
                    </a:ext>
                  </a:extLst>
                </a:gridCol>
                <a:gridCol w="1277655">
                  <a:extLst>
                    <a:ext uri="{9D8B030D-6E8A-4147-A177-3AD203B41FA5}">
                      <a16:colId xmlns:a16="http://schemas.microsoft.com/office/drawing/2014/main" val="3993424858"/>
                    </a:ext>
                  </a:extLst>
                </a:gridCol>
                <a:gridCol w="1215024">
                  <a:extLst>
                    <a:ext uri="{9D8B030D-6E8A-4147-A177-3AD203B41FA5}">
                      <a16:colId xmlns:a16="http://schemas.microsoft.com/office/drawing/2014/main" val="4010622858"/>
                    </a:ext>
                  </a:extLst>
                </a:gridCol>
                <a:gridCol w="1302707">
                  <a:extLst>
                    <a:ext uri="{9D8B030D-6E8A-4147-A177-3AD203B41FA5}">
                      <a16:colId xmlns:a16="http://schemas.microsoft.com/office/drawing/2014/main" val="1108190013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1547863366"/>
                    </a:ext>
                  </a:extLst>
                </a:gridCol>
              </a:tblGrid>
              <a:tr h="31498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 </a:t>
                      </a: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 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Soil-A+ Spike 1 </a:t>
                      </a:r>
                      <a:r>
                        <a:rPr lang="ja-JP" alt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　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Soil-A+ Spike 2 </a:t>
                      </a:r>
                      <a:r>
                        <a:rPr lang="ja-JP" alt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　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g/kg)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Spike 1 Recovery 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altLang="ja-JP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Spike 2 Recovery (%)</a:t>
                      </a:r>
                    </a:p>
                  </a:txBody>
                  <a:tcPr marL="6600" marR="6600" marT="66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7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</a:rPr>
                        <a:t>Relative % Difference</a:t>
                      </a:r>
                    </a:p>
                  </a:txBody>
                  <a:tcPr marL="6600" marR="6600" marT="6600" marB="0" anchor="ctr"/>
                </a:tc>
                <a:extLst>
                  <a:ext uri="{0D108BD9-81ED-4DB2-BD59-A6C34878D82A}">
                    <a16:rowId xmlns:a16="http://schemas.microsoft.com/office/drawing/2014/main" val="1571694990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Mo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1495585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95711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Cd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5272117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Sb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5173602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 Hg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6700795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 Tl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451217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5797056"/>
                  </a:ext>
                </a:extLst>
              </a:tr>
              <a:tr h="3032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 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0354533"/>
                  </a:ext>
                </a:extLst>
              </a:tr>
              <a:tr h="1798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 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808814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46B707C-9150-4885-B590-576E4F1CCD0C}"/>
              </a:ext>
            </a:extLst>
          </p:cNvPr>
          <p:cNvSpPr txBox="1"/>
          <p:nvPr/>
        </p:nvSpPr>
        <p:spPr>
          <a:xfrm>
            <a:off x="1371475" y="5051539"/>
            <a:ext cx="60939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1" u="none" strike="noStrike" baseline="0" dirty="0">
                <a:solidFill>
                  <a:srgbClr val="221E1F"/>
                </a:solidFill>
                <a:latin typeface="Roboto" panose="02000000000000000000" pitchFamily="2" charset="0"/>
              </a:rPr>
              <a:t>*Pb was measured as the sum of the three most abundant isotopes, 206, 207 and 208</a:t>
            </a:r>
            <a:r>
              <a:rPr lang="en-GB" sz="800" b="0" i="1" u="none" strike="noStrike" baseline="0" dirty="0">
                <a:solidFill>
                  <a:srgbClr val="221E1F"/>
                </a:solidFill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80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DBBD-10E5-4662-AC50-E96E0562C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7" y="310283"/>
            <a:ext cx="3035058" cy="720695"/>
          </a:xfrm>
        </p:spPr>
        <p:txBody>
          <a:bodyPr>
            <a:normAutofit/>
          </a:bodyPr>
          <a:lstStyle/>
          <a:p>
            <a:r>
              <a:rPr lang="en-US" sz="3200" dirty="0"/>
              <a:t>Conclusion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04F2E-4C1F-4F4A-96AF-86F2992E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13AA-3E89-4D80-8765-BA71B062341C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0EB97-5BB8-4748-A5C0-DED34B1D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0C34-2355-4623-A8A7-4D15EFF4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617E07EE-EDB6-4842-9A93-E8BBD2A0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10" y="1092707"/>
            <a:ext cx="11368720" cy="526143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Agilent 7850 ICP-MS accurately measured 28 elements in varied soil and sludge samples – typical, but difficult environmental samples.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A robust plasma (low CeO</a:t>
            </a:r>
            <a:r>
              <a:rPr lang="en-US" altLang="ja-JP" sz="2600" baseline="30000" dirty="0"/>
              <a:t>+</a:t>
            </a:r>
            <a:r>
              <a:rPr lang="en-US" altLang="ja-JP" sz="2600" dirty="0"/>
              <a:t>/Ce</a:t>
            </a:r>
            <a:r>
              <a:rPr lang="en-US" altLang="ja-JP" sz="2600" baseline="30000" dirty="0"/>
              <a:t>+</a:t>
            </a:r>
            <a:r>
              <a:rPr lang="en-US" altLang="ja-JP" sz="2600" dirty="0"/>
              <a:t> ratio) ensured that variable soil sample matrices can be analyzed reproducibly over 8 hours, while ensuring consistency by minimizing matrix suppression.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7850 avoided common time-consuming and unproductive activities in the analytical workflow by predefining and automating many functions using a method wizard and autotune.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Polyatomic and M</a:t>
            </a:r>
            <a:r>
              <a:rPr lang="en-US" altLang="ja-JP" sz="2600" baseline="30000" dirty="0"/>
              <a:t>2+ </a:t>
            </a:r>
            <a:r>
              <a:rPr lang="en-US" altLang="ja-JP" sz="2600" dirty="0"/>
              <a:t>interferences were removed using helium/KED and half-mass correction.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ISIS 3 provided high sample throughput and minimized deposits on the interface.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EMF and a post-run check reduced unnecessary maintenance, further improving productivity.</a:t>
            </a:r>
          </a:p>
          <a:p>
            <a:pPr>
              <a:lnSpc>
                <a:spcPct val="100000"/>
              </a:lnSpc>
            </a:pPr>
            <a:endParaRPr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449194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A5C9A3-CCD2-4414-8851-21AD81F08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7F3B-F147-4C38-9F24-FE9A6789C8D0}" type="datetime1">
              <a:rPr kumimoji="1" lang="ja-JP" altLang="en-US" smtClean="0"/>
              <a:t>2021/5/19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899D69-7661-4D75-867B-6467CCC0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FF8F6-40AB-4B59-B159-A050E095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6B319-C867-4580-9C92-6AE07BBAB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Agilent Application Note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6FEF0E2-38A2-4950-B609-926DE270A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Information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D8C167-AC36-4F2D-84C6-06154F3C23D6}"/>
              </a:ext>
            </a:extLst>
          </p:cNvPr>
          <p:cNvSpPr txBox="1"/>
          <p:nvPr/>
        </p:nvSpPr>
        <p:spPr>
          <a:xfrm>
            <a:off x="3759686" y="586978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5A6772"/>
                </a:solidFill>
                <a:latin typeface="robotoregular"/>
              </a:rPr>
              <a:t>Agilent application note: </a:t>
            </a:r>
            <a:r>
              <a:rPr lang="en-AU" sz="1800" dirty="0">
                <a:solidFill>
                  <a:srgbClr val="5A6772"/>
                </a:solidFill>
                <a:latin typeface="robotoregular"/>
                <a:hlinkClick r:id="rId2"/>
              </a:rPr>
              <a:t>5994-2933EN</a:t>
            </a:r>
            <a:endParaRPr lang="en-US" sz="1800" dirty="0"/>
          </a:p>
        </p:txBody>
      </p:sp>
      <p:pic>
        <p:nvPicPr>
          <p:cNvPr id="12" name="Picture 11">
            <a:hlinkClick r:id="rId2"/>
            <a:extLst>
              <a:ext uri="{FF2B5EF4-FFF2-40B4-BE49-F238E27FC236}">
                <a16:creationId xmlns:a16="http://schemas.microsoft.com/office/drawing/2014/main" id="{FD15462A-3DCC-405A-81E9-CDD810359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751" y="1198086"/>
            <a:ext cx="3544865" cy="446182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228417946"/>
      </p:ext>
    </p:extLst>
  </p:cSld>
  <p:clrMapOvr>
    <a:masterClrMapping/>
  </p:clrMapOvr>
</p:sld>
</file>

<file path=ppt/theme/theme1.xml><?xml version="1.0" encoding="utf-8"?>
<a:theme xmlns:a="http://schemas.openxmlformats.org/drawingml/2006/main" name="AGILENT 16-9">
  <a:themeElements>
    <a:clrScheme name="AGILENT COLORS">
      <a:dk1>
        <a:srgbClr val="53565A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2A900"/>
      </a:accent2>
      <a:accent3>
        <a:srgbClr val="84BD00"/>
      </a:accent3>
      <a:accent4>
        <a:srgbClr val="00A9E0"/>
      </a:accent4>
      <a:accent5>
        <a:srgbClr val="00426A"/>
      </a:accent5>
      <a:accent6>
        <a:srgbClr val="D6001C"/>
      </a:accent6>
      <a:hlink>
        <a:srgbClr val="0085D5"/>
      </a:hlink>
      <a:folHlink>
        <a:srgbClr val="80276C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gilent 16-9.potx" id="{4054D6FB-C24F-4FDA-AA34-919D31EBA7AC}" vid="{ACB6B4E7-3977-49D9-90B1-F7F31487D0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551B5CD392F4682DDB6CE0DE76E11" ma:contentTypeVersion="13" ma:contentTypeDescription="Create a new document." ma:contentTypeScope="" ma:versionID="a50203dbd758c10964f3565863b9a633">
  <xsd:schema xmlns:xsd="http://www.w3.org/2001/XMLSchema" xmlns:xs="http://www.w3.org/2001/XMLSchema" xmlns:p="http://schemas.microsoft.com/office/2006/metadata/properties" xmlns:ns3="c1827274-02fc-4a1c-8e0f-73f155ee9132" xmlns:ns4="6795fe3b-8fe8-46e6-b905-ba3d70a508d5" targetNamespace="http://schemas.microsoft.com/office/2006/metadata/properties" ma:root="true" ma:fieldsID="296837f69db780f7b9c5179b049b7dcb" ns3:_="" ns4:_="">
    <xsd:import namespace="c1827274-02fc-4a1c-8e0f-73f155ee9132"/>
    <xsd:import namespace="6795fe3b-8fe8-46e6-b905-ba3d70a508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27274-02fc-4a1c-8e0f-73f155ee91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95fe3b-8fe8-46e6-b905-ba3d70a50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D378A2-603A-4D73-8194-20ADC55838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E391B2-B325-4F38-BD3E-8DBD54CDF5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827274-02fc-4a1c-8e0f-73f155ee9132"/>
    <ds:schemaRef ds:uri="6795fe3b-8fe8-46e6-b905-ba3d70a50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1EDA99-804C-468A-9734-9362427D16E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16-9</Template>
  <TotalTime>23048</TotalTime>
  <Words>2488</Words>
  <Application>Microsoft Office PowerPoint</Application>
  <PresentationFormat>Widescreen</PresentationFormat>
  <Paragraphs>1067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robotoregular</vt:lpstr>
      <vt:lpstr>游ゴシック</vt:lpstr>
      <vt:lpstr>Arial</vt:lpstr>
      <vt:lpstr>Calibri</vt:lpstr>
      <vt:lpstr>Roboto</vt:lpstr>
      <vt:lpstr>Roboto Light</vt:lpstr>
      <vt:lpstr>Segoe UI</vt:lpstr>
      <vt:lpstr>AGILENT 16-9</vt:lpstr>
      <vt:lpstr>Routine Analysis of Soils using ICP-MS and Discrete Sampling </vt:lpstr>
      <vt:lpstr>Routine Analysis of Soils  – complex and high matrix samples</vt:lpstr>
      <vt:lpstr>Environmental Testing Laboratories Face…</vt:lpstr>
      <vt:lpstr>Benefits of the Agilent 7850 ICP-MS hardware</vt:lpstr>
      <vt:lpstr>Benefits of ICP-MS MassHunter Software</vt:lpstr>
      <vt:lpstr>Experimental</vt:lpstr>
      <vt:lpstr>ISIS Parameters</vt:lpstr>
      <vt:lpstr>Experimental</vt:lpstr>
      <vt:lpstr>LOQs (10 sigma method)  </vt:lpstr>
      <vt:lpstr>Long-term Stability Confirmed by ISTD Plot and QC Recovery</vt:lpstr>
      <vt:lpstr>Accurate Quantitative Results for All Elements in River Sediment A</vt:lpstr>
      <vt:lpstr>Accurate Quantitative Results for All Elements in River Sediment B</vt:lpstr>
      <vt:lpstr>Accurate Quantitative Results for All Elements in Estuarian Sediment</vt:lpstr>
      <vt:lpstr>Accurate Quantitative Results for All Elements in Soil A</vt:lpstr>
      <vt:lpstr>Accurate Quantitative Results for All Elements in Soil B</vt:lpstr>
      <vt:lpstr>Matrix Spike Recovery Test of Soil A</vt:lpstr>
      <vt:lpstr>Matrix Spike Recovery Test in Soil A ... continued</vt:lpstr>
      <vt:lpstr>Conclusion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YAMADA,TOMOYUKI (A-Japan,ex1)</dc:creator>
  <cp:lastModifiedBy>KUBOTA,TETSUO (Agilent JPN)</cp:lastModifiedBy>
  <cp:revision>30</cp:revision>
  <dcterms:created xsi:type="dcterms:W3CDTF">2017-09-08T07:58:19Z</dcterms:created>
  <dcterms:modified xsi:type="dcterms:W3CDTF">2021-05-19T00:52:29Z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0x01010034C551B5CD392F4682DDB6CE0DE76E11</vt:lpwstr>
  </property>
</Properties>
</file>