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257" r:id="rId5"/>
    <p:sldId id="301" r:id="rId6"/>
    <p:sldId id="288" r:id="rId7"/>
    <p:sldId id="289" r:id="rId8"/>
    <p:sldId id="258" r:id="rId9"/>
    <p:sldId id="262" r:id="rId10"/>
    <p:sldId id="290" r:id="rId11"/>
    <p:sldId id="291" r:id="rId12"/>
    <p:sldId id="297" r:id="rId13"/>
    <p:sldId id="292" r:id="rId14"/>
    <p:sldId id="293" r:id="rId15"/>
    <p:sldId id="294" r:id="rId16"/>
    <p:sldId id="295" r:id="rId17"/>
    <p:sldId id="298" r:id="rId18"/>
    <p:sldId id="299" r:id="rId19"/>
    <p:sldId id="300" r:id="rId20"/>
    <p:sldId id="28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92" autoAdjust="0"/>
    <p:restoredTop sz="85979" autoAdjust="0"/>
  </p:normalViewPr>
  <p:slideViewPr>
    <p:cSldViewPr snapToGrid="0">
      <p:cViewPr varScale="1">
        <p:scale>
          <a:sx n="73" d="100"/>
          <a:sy n="73" d="100"/>
        </p:scale>
        <p:origin x="106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96450433932494"/>
          <c:y val="6.5453240994723605E-2"/>
          <c:w val="0.67349924068336753"/>
          <c:h val="0.64935370831610317"/>
        </c:manualLayout>
      </c:layout>
      <c:barChart>
        <c:barDir val="col"/>
        <c:grouping val="clustered"/>
        <c:varyColors val="0"/>
        <c:ser>
          <c:idx val="0"/>
          <c:order val="0"/>
          <c:tx>
            <c:v>with REE correction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'conc&amp;recovery'!$BO$4:$BO$5</c:f>
              <c:strCache>
                <c:ptCount val="2"/>
                <c:pt idx="0">
                  <c:v>75 As</c:v>
                </c:pt>
                <c:pt idx="1">
                  <c:v>78 Se</c:v>
                </c:pt>
              </c:strCache>
            </c:strRef>
          </c:cat>
          <c:val>
            <c:numRef>
              <c:f>('conc&amp;recovery'!$BR$8,'conc&amp;recovery'!$BR$10)</c:f>
              <c:numCache>
                <c:formatCode>General</c:formatCode>
                <c:ptCount val="2"/>
                <c:pt idx="0">
                  <c:v>97.1</c:v>
                </c:pt>
                <c:pt idx="1">
                  <c:v>97.9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76-4CB3-9A76-6DCF947F7E77}"/>
            </c:ext>
          </c:extLst>
        </c:ser>
        <c:ser>
          <c:idx val="1"/>
          <c:order val="1"/>
          <c:tx>
            <c:v>without REE correction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'conc&amp;recovery'!$BO$4:$BO$5</c:f>
              <c:strCache>
                <c:ptCount val="2"/>
                <c:pt idx="0">
                  <c:v>75 As</c:v>
                </c:pt>
                <c:pt idx="1">
                  <c:v>78 Se</c:v>
                </c:pt>
              </c:strCache>
            </c:strRef>
          </c:cat>
          <c:val>
            <c:numRef>
              <c:f>('conc&amp;recovery'!$BR$9,'conc&amp;recovery'!$BR$11)</c:f>
              <c:numCache>
                <c:formatCode>General</c:formatCode>
                <c:ptCount val="2"/>
                <c:pt idx="0">
                  <c:v>135.9</c:v>
                </c:pt>
                <c:pt idx="1">
                  <c:v>111.8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76-4CB3-9A76-6DCF947F7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2541832"/>
        <c:axId val="852544456"/>
      </c:barChart>
      <c:catAx>
        <c:axId val="85254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2544456"/>
        <c:crosses val="autoZero"/>
        <c:auto val="1"/>
        <c:lblAlgn val="ctr"/>
        <c:lblOffset val="100"/>
        <c:noMultiLvlLbl val="0"/>
      </c:catAx>
      <c:valAx>
        <c:axId val="852544456"/>
        <c:scaling>
          <c:orientation val="minMax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ja-JP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Recovery (%)</a:t>
                </a:r>
              </a:p>
            </c:rich>
          </c:tx>
          <c:layout>
            <c:manualLayout>
              <c:xMode val="edge"/>
              <c:yMode val="edge"/>
              <c:x val="3.122296076081265E-2"/>
              <c:y val="0.239064737062431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ja-JP"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254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7207428694260696"/>
          <c:y val="0.83252890678910518"/>
          <c:w val="0.58934991015188076"/>
          <c:h val="0.15847022389925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ts val="2160"/>
            </a:lnSpc>
            <a:defRPr lang="ja-JP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0.19511</cdr:x>
      <cdr:y>0.25515</cdr:y>
    </cdr:from>
    <cdr:to>
      <cdr:x>0.86528</cdr:x>
      <cdr:y>0.25515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888B8CD7-5F81-4C82-96A5-36925F79EC29}"/>
            </a:ext>
          </a:extLst>
        </cdr:cNvPr>
        <cdr:cNvCxnSpPr/>
      </cdr:nvCxnSpPr>
      <cdr:spPr>
        <a:xfrm xmlns:a="http://schemas.openxmlformats.org/drawingml/2006/main">
          <a:off x="1121624" y="1201337"/>
          <a:ext cx="3852524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016A8-5495-4216-AA66-6B31F8C8B2ED}" type="datetimeFigureOut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CE8D-E41F-440C-B43C-CA3C941C02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051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542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56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72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122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425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The same correction method is used for Se. For 78Se, 155Gd and 163 Dy are measured at m/z 77.5 and 81.5, respectively. 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599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774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111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Note: LOQs are calculated using 10 sigma of 10 measurements of the blank (not 3 sigma).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940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Concentrations: As 8.01ppb, Se 19.97ppb in NIST 1640a 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Spiked REEs: </a:t>
            </a:r>
            <a:r>
              <a:rPr lang="en-US" altLang="ja-JP" sz="1200" dirty="0"/>
              <a:t>100ppb of Nd and </a:t>
            </a:r>
            <a:r>
              <a:rPr lang="en-US" altLang="ja-JP" sz="1200" dirty="0" err="1"/>
              <a:t>Sm</a:t>
            </a:r>
            <a:r>
              <a:rPr lang="en-US" altLang="ja-JP" sz="1200" dirty="0"/>
              <a:t>, and 10ppb of </a:t>
            </a:r>
            <a:r>
              <a:rPr lang="en-US" altLang="ja-JP" sz="1200" dirty="0" err="1"/>
              <a:t>Gd</a:t>
            </a:r>
            <a:r>
              <a:rPr lang="en-US" altLang="ja-JP" sz="1200" dirty="0"/>
              <a:t> and Dy 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711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89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QC sample: every 10 samples</a:t>
            </a:r>
          </a:p>
          <a:p>
            <a:r>
              <a:rPr kumimoji="1" lang="en-US" altLang="ja-JP" dirty="0"/>
              <a:t>QC sample concentration: 50ppb for trace elements, 5000ppb for mineral elements, 500ppb for P, 1ppb for Hg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797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697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66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820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CE8D-E41F-440C-B43C-CA3C941C028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552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Tit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5483504" y="-1"/>
            <a:ext cx="292388" cy="68729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1" y="-1"/>
            <a:ext cx="5483505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75892" y="-1"/>
            <a:ext cx="626402" cy="6872941"/>
          </a:xfrm>
          <a:prstGeom prst="rect">
            <a:avLst/>
          </a:prstGeom>
          <a:solidFill>
            <a:srgbClr val="004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402294" y="-2"/>
            <a:ext cx="3661784" cy="6874984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064080" y="-1"/>
            <a:ext cx="2127920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476104" y="329302"/>
            <a:ext cx="4715611" cy="2066357"/>
          </a:xfrm>
        </p:spPr>
        <p:txBody>
          <a:bodyPr lIns="0" tIns="0" rIns="0" bIns="0" anchor="b" anchorCtr="0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 bwMode="white">
          <a:xfrm>
            <a:off x="476104" y="4115770"/>
            <a:ext cx="4715611" cy="1137771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19D20DD8-EB33-4698-9DDF-BB5447797DB1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295365"/>
            <a:ext cx="2560320" cy="457200"/>
          </a:xfrm>
        </p:spPr>
        <p:txBody>
          <a:bodyPr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6250" y="2612108"/>
            <a:ext cx="4715487" cy="8112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baseline="0">
                <a:solidFill>
                  <a:schemeClr val="bg2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0" indent="0">
              <a:buNone/>
              <a:defRPr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10517972" y="329302"/>
            <a:ext cx="1245278" cy="606697"/>
            <a:chOff x="6507" y="922"/>
            <a:chExt cx="1367" cy="666"/>
          </a:xfrm>
        </p:grpSpPr>
        <p:sp>
          <p:nvSpPr>
            <p:cNvPr id="28" name="AutoShape 3"/>
            <p:cNvSpPr>
              <a:spLocks noChangeAspect="1" noChangeArrowheads="1" noTextEdit="1"/>
            </p:cNvSpPr>
            <p:nvPr/>
          </p:nvSpPr>
          <p:spPr bwMode="auto">
            <a:xfrm>
              <a:off x="6507" y="922"/>
              <a:ext cx="1367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7127" y="1104"/>
              <a:ext cx="151" cy="189"/>
            </a:xfrm>
            <a:custGeom>
              <a:avLst/>
              <a:gdLst>
                <a:gd name="T0" fmla="*/ 92 w 151"/>
                <a:gd name="T1" fmla="*/ 118 h 189"/>
                <a:gd name="T2" fmla="*/ 56 w 151"/>
                <a:gd name="T3" fmla="*/ 118 h 189"/>
                <a:gd name="T4" fmla="*/ 73 w 151"/>
                <a:gd name="T5" fmla="*/ 37 h 189"/>
                <a:gd name="T6" fmla="*/ 74 w 151"/>
                <a:gd name="T7" fmla="*/ 37 h 189"/>
                <a:gd name="T8" fmla="*/ 92 w 151"/>
                <a:gd name="T9" fmla="*/ 118 h 189"/>
                <a:gd name="T10" fmla="*/ 38 w 151"/>
                <a:gd name="T11" fmla="*/ 189 h 189"/>
                <a:gd name="T12" fmla="*/ 48 w 151"/>
                <a:gd name="T13" fmla="*/ 148 h 189"/>
                <a:gd name="T14" fmla="*/ 101 w 151"/>
                <a:gd name="T15" fmla="*/ 148 h 189"/>
                <a:gd name="T16" fmla="*/ 111 w 151"/>
                <a:gd name="T17" fmla="*/ 189 h 189"/>
                <a:gd name="T18" fmla="*/ 151 w 151"/>
                <a:gd name="T19" fmla="*/ 189 h 189"/>
                <a:gd name="T20" fmla="*/ 101 w 151"/>
                <a:gd name="T21" fmla="*/ 0 h 189"/>
                <a:gd name="T22" fmla="*/ 51 w 151"/>
                <a:gd name="T23" fmla="*/ 0 h 189"/>
                <a:gd name="T24" fmla="*/ 0 w 151"/>
                <a:gd name="T25" fmla="*/ 189 h 189"/>
                <a:gd name="T26" fmla="*/ 38 w 151"/>
                <a:gd name="T2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89">
                  <a:moveTo>
                    <a:pt x="92" y="118"/>
                  </a:moveTo>
                  <a:lnTo>
                    <a:pt x="56" y="118"/>
                  </a:lnTo>
                  <a:lnTo>
                    <a:pt x="73" y="37"/>
                  </a:lnTo>
                  <a:lnTo>
                    <a:pt x="74" y="37"/>
                  </a:lnTo>
                  <a:lnTo>
                    <a:pt x="92" y="118"/>
                  </a:lnTo>
                  <a:close/>
                  <a:moveTo>
                    <a:pt x="38" y="189"/>
                  </a:moveTo>
                  <a:lnTo>
                    <a:pt x="48" y="148"/>
                  </a:lnTo>
                  <a:lnTo>
                    <a:pt x="101" y="148"/>
                  </a:lnTo>
                  <a:lnTo>
                    <a:pt x="111" y="189"/>
                  </a:lnTo>
                  <a:lnTo>
                    <a:pt x="151" y="189"/>
                  </a:lnTo>
                  <a:lnTo>
                    <a:pt x="101" y="0"/>
                  </a:lnTo>
                  <a:lnTo>
                    <a:pt x="51" y="0"/>
                  </a:lnTo>
                  <a:lnTo>
                    <a:pt x="0" y="189"/>
                  </a:lnTo>
                  <a:lnTo>
                    <a:pt x="38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7289" y="1158"/>
              <a:ext cx="103" cy="187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7424" y="1104"/>
              <a:ext cx="35" cy="189"/>
            </a:xfrm>
            <a:custGeom>
              <a:avLst/>
              <a:gdLst>
                <a:gd name="T0" fmla="*/ 35 w 35"/>
                <a:gd name="T1" fmla="*/ 189 h 189"/>
                <a:gd name="T2" fmla="*/ 18 w 35"/>
                <a:gd name="T3" fmla="*/ 189 h 189"/>
                <a:gd name="T4" fmla="*/ 0 w 35"/>
                <a:gd name="T5" fmla="*/ 189 h 189"/>
                <a:gd name="T6" fmla="*/ 0 w 35"/>
                <a:gd name="T7" fmla="*/ 124 h 189"/>
                <a:gd name="T8" fmla="*/ 0 w 35"/>
                <a:gd name="T9" fmla="*/ 57 h 189"/>
                <a:gd name="T10" fmla="*/ 18 w 35"/>
                <a:gd name="T11" fmla="*/ 57 h 189"/>
                <a:gd name="T12" fmla="*/ 35 w 35"/>
                <a:gd name="T13" fmla="*/ 57 h 189"/>
                <a:gd name="T14" fmla="*/ 35 w 35"/>
                <a:gd name="T15" fmla="*/ 124 h 189"/>
                <a:gd name="T16" fmla="*/ 35 w 35"/>
                <a:gd name="T17" fmla="*/ 189 h 189"/>
                <a:gd name="T18" fmla="*/ 35 w 35"/>
                <a:gd name="T19" fmla="*/ 0 h 189"/>
                <a:gd name="T20" fmla="*/ 35 w 35"/>
                <a:gd name="T21" fmla="*/ 14 h 189"/>
                <a:gd name="T22" fmla="*/ 35 w 35"/>
                <a:gd name="T23" fmla="*/ 29 h 189"/>
                <a:gd name="T24" fmla="*/ 18 w 35"/>
                <a:gd name="T25" fmla="*/ 29 h 189"/>
                <a:gd name="T26" fmla="*/ 0 w 35"/>
                <a:gd name="T27" fmla="*/ 29 h 189"/>
                <a:gd name="T28" fmla="*/ 0 w 35"/>
                <a:gd name="T29" fmla="*/ 14 h 189"/>
                <a:gd name="T30" fmla="*/ 0 w 35"/>
                <a:gd name="T31" fmla="*/ 0 h 189"/>
                <a:gd name="T32" fmla="*/ 18 w 35"/>
                <a:gd name="T33" fmla="*/ 0 h 189"/>
                <a:gd name="T34" fmla="*/ 35 w 35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9">
                  <a:moveTo>
                    <a:pt x="35" y="189"/>
                  </a:moveTo>
                  <a:lnTo>
                    <a:pt x="18" y="189"/>
                  </a:lnTo>
                  <a:lnTo>
                    <a:pt x="0" y="189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8" y="57"/>
                  </a:lnTo>
                  <a:lnTo>
                    <a:pt x="35" y="57"/>
                  </a:lnTo>
                  <a:lnTo>
                    <a:pt x="35" y="124"/>
                  </a:lnTo>
                  <a:lnTo>
                    <a:pt x="35" y="189"/>
                  </a:lnTo>
                  <a:close/>
                  <a:moveTo>
                    <a:pt x="35" y="0"/>
                  </a:moveTo>
                  <a:lnTo>
                    <a:pt x="35" y="14"/>
                  </a:lnTo>
                  <a:lnTo>
                    <a:pt x="35" y="29"/>
                  </a:lnTo>
                  <a:lnTo>
                    <a:pt x="18" y="29"/>
                  </a:lnTo>
                  <a:lnTo>
                    <a:pt x="0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7495" y="1104"/>
              <a:ext cx="35" cy="189"/>
            </a:xfrm>
            <a:custGeom>
              <a:avLst/>
              <a:gdLst>
                <a:gd name="T0" fmla="*/ 35 w 35"/>
                <a:gd name="T1" fmla="*/ 0 h 189"/>
                <a:gd name="T2" fmla="*/ 35 w 35"/>
                <a:gd name="T3" fmla="*/ 95 h 189"/>
                <a:gd name="T4" fmla="*/ 35 w 35"/>
                <a:gd name="T5" fmla="*/ 189 h 189"/>
                <a:gd name="T6" fmla="*/ 17 w 35"/>
                <a:gd name="T7" fmla="*/ 189 h 189"/>
                <a:gd name="T8" fmla="*/ 0 w 35"/>
                <a:gd name="T9" fmla="*/ 189 h 189"/>
                <a:gd name="T10" fmla="*/ 0 w 35"/>
                <a:gd name="T11" fmla="*/ 95 h 189"/>
                <a:gd name="T12" fmla="*/ 0 w 35"/>
                <a:gd name="T13" fmla="*/ 0 h 189"/>
                <a:gd name="T14" fmla="*/ 17 w 35"/>
                <a:gd name="T15" fmla="*/ 0 h 189"/>
                <a:gd name="T16" fmla="*/ 35 w 35"/>
                <a:gd name="T1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9">
                  <a:moveTo>
                    <a:pt x="35" y="0"/>
                  </a:moveTo>
                  <a:lnTo>
                    <a:pt x="35" y="95"/>
                  </a:lnTo>
                  <a:lnTo>
                    <a:pt x="35" y="189"/>
                  </a:lnTo>
                  <a:lnTo>
                    <a:pt x="17" y="189"/>
                  </a:lnTo>
                  <a:lnTo>
                    <a:pt x="0" y="189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557" y="1158"/>
              <a:ext cx="105" cy="139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7687" y="1158"/>
              <a:ext cx="98" cy="135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7804" y="1124"/>
              <a:ext cx="69" cy="171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6507" y="922"/>
              <a:ext cx="550" cy="571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7" name="Freeform 13"/>
            <p:cNvSpPr>
              <a:spLocks noEditPoints="1"/>
            </p:cNvSpPr>
            <p:nvPr/>
          </p:nvSpPr>
          <p:spPr bwMode="auto">
            <a:xfrm>
              <a:off x="7128" y="1493"/>
              <a:ext cx="745" cy="96"/>
            </a:xfrm>
            <a:custGeom>
              <a:avLst/>
              <a:gdLst>
                <a:gd name="T0" fmla="*/ 20 w 693"/>
                <a:gd name="T1" fmla="*/ 85 h 86"/>
                <a:gd name="T2" fmla="*/ 48 w 693"/>
                <a:gd name="T3" fmla="*/ 0 h 86"/>
                <a:gd name="T4" fmla="*/ 60 w 693"/>
                <a:gd name="T5" fmla="*/ 35 h 86"/>
                <a:gd name="T6" fmla="*/ 47 w 693"/>
                <a:gd name="T7" fmla="*/ 34 h 86"/>
                <a:gd name="T8" fmla="*/ 71 w 693"/>
                <a:gd name="T9" fmla="*/ 25 h 86"/>
                <a:gd name="T10" fmla="*/ 112 w 693"/>
                <a:gd name="T11" fmla="*/ 78 h 86"/>
                <a:gd name="T12" fmla="*/ 88 w 693"/>
                <a:gd name="T13" fmla="*/ 26 h 86"/>
                <a:gd name="T14" fmla="*/ 112 w 693"/>
                <a:gd name="T15" fmla="*/ 67 h 86"/>
                <a:gd name="T16" fmla="*/ 158 w 693"/>
                <a:gd name="T17" fmla="*/ 42 h 86"/>
                <a:gd name="T18" fmla="*/ 149 w 693"/>
                <a:gd name="T19" fmla="*/ 51 h 86"/>
                <a:gd name="T20" fmla="*/ 148 w 693"/>
                <a:gd name="T21" fmla="*/ 86 h 86"/>
                <a:gd name="T22" fmla="*/ 148 w 693"/>
                <a:gd name="T23" fmla="*/ 81 h 86"/>
                <a:gd name="T24" fmla="*/ 134 w 693"/>
                <a:gd name="T25" fmla="*/ 50 h 86"/>
                <a:gd name="T26" fmla="*/ 157 w 693"/>
                <a:gd name="T27" fmla="*/ 26 h 86"/>
                <a:gd name="T28" fmla="*/ 192 w 693"/>
                <a:gd name="T29" fmla="*/ 86 h 86"/>
                <a:gd name="T30" fmla="*/ 171 w 693"/>
                <a:gd name="T31" fmla="*/ 26 h 86"/>
                <a:gd name="T32" fmla="*/ 187 w 693"/>
                <a:gd name="T33" fmla="*/ 26 h 86"/>
                <a:gd name="T34" fmla="*/ 187 w 693"/>
                <a:gd name="T35" fmla="*/ 75 h 86"/>
                <a:gd name="T36" fmla="*/ 247 w 693"/>
                <a:gd name="T37" fmla="*/ 58 h 86"/>
                <a:gd name="T38" fmla="*/ 246 w 693"/>
                <a:gd name="T39" fmla="*/ 67 h 86"/>
                <a:gd name="T40" fmla="*/ 205 w 693"/>
                <a:gd name="T41" fmla="*/ 55 h 86"/>
                <a:gd name="T42" fmla="*/ 239 w 693"/>
                <a:gd name="T43" fmla="*/ 53 h 86"/>
                <a:gd name="T44" fmla="*/ 239 w 693"/>
                <a:gd name="T45" fmla="*/ 53 h 86"/>
                <a:gd name="T46" fmla="*/ 257 w 693"/>
                <a:gd name="T47" fmla="*/ 57 h 86"/>
                <a:gd name="T48" fmla="*/ 298 w 693"/>
                <a:gd name="T49" fmla="*/ 0 h 86"/>
                <a:gd name="T50" fmla="*/ 290 w 693"/>
                <a:gd name="T51" fmla="*/ 55 h 86"/>
                <a:gd name="T52" fmla="*/ 264 w 693"/>
                <a:gd name="T53" fmla="*/ 57 h 86"/>
                <a:gd name="T54" fmla="*/ 389 w 693"/>
                <a:gd name="T55" fmla="*/ 85 h 86"/>
                <a:gd name="T56" fmla="*/ 334 w 693"/>
                <a:gd name="T57" fmla="*/ 85 h 86"/>
                <a:gd name="T58" fmla="*/ 381 w 693"/>
                <a:gd name="T59" fmla="*/ 56 h 86"/>
                <a:gd name="T60" fmla="*/ 443 w 693"/>
                <a:gd name="T61" fmla="*/ 85 h 86"/>
                <a:gd name="T62" fmla="*/ 416 w 693"/>
                <a:gd name="T63" fmla="*/ 35 h 86"/>
                <a:gd name="T64" fmla="*/ 405 w 693"/>
                <a:gd name="T65" fmla="*/ 26 h 86"/>
                <a:gd name="T66" fmla="*/ 443 w 693"/>
                <a:gd name="T67" fmla="*/ 43 h 86"/>
                <a:gd name="T68" fmla="*/ 462 w 693"/>
                <a:gd name="T69" fmla="*/ 39 h 86"/>
                <a:gd name="T70" fmla="*/ 490 w 693"/>
                <a:gd name="T71" fmla="*/ 71 h 86"/>
                <a:gd name="T72" fmla="*/ 454 w 693"/>
                <a:gd name="T73" fmla="*/ 68 h 86"/>
                <a:gd name="T74" fmla="*/ 480 w 693"/>
                <a:gd name="T75" fmla="*/ 65 h 86"/>
                <a:gd name="T76" fmla="*/ 459 w 693"/>
                <a:gd name="T77" fmla="*/ 29 h 86"/>
                <a:gd name="T78" fmla="*/ 481 w 693"/>
                <a:gd name="T79" fmla="*/ 42 h 86"/>
                <a:gd name="T80" fmla="*/ 533 w 693"/>
                <a:gd name="T81" fmla="*/ 33 h 86"/>
                <a:gd name="T82" fmla="*/ 502 w 693"/>
                <a:gd name="T83" fmla="*/ 26 h 86"/>
                <a:gd name="T84" fmla="*/ 551 w 693"/>
                <a:gd name="T85" fmla="*/ 78 h 86"/>
                <a:gd name="T86" fmla="*/ 583 w 693"/>
                <a:gd name="T87" fmla="*/ 58 h 86"/>
                <a:gd name="T88" fmla="*/ 611 w 693"/>
                <a:gd name="T89" fmla="*/ 81 h 86"/>
                <a:gd name="T90" fmla="*/ 597 w 693"/>
                <a:gd name="T91" fmla="*/ 25 h 86"/>
                <a:gd name="T92" fmla="*/ 597 w 693"/>
                <a:gd name="T93" fmla="*/ 31 h 86"/>
                <a:gd name="T94" fmla="*/ 653 w 693"/>
                <a:gd name="T95" fmla="*/ 33 h 86"/>
                <a:gd name="T96" fmla="*/ 637 w 693"/>
                <a:gd name="T97" fmla="*/ 85 h 86"/>
                <a:gd name="T98" fmla="*/ 635 w 693"/>
                <a:gd name="T99" fmla="*/ 26 h 86"/>
                <a:gd name="T100" fmla="*/ 685 w 693"/>
                <a:gd name="T101" fmla="*/ 42 h 86"/>
                <a:gd name="T102" fmla="*/ 676 w 693"/>
                <a:gd name="T103" fmla="*/ 51 h 86"/>
                <a:gd name="T104" fmla="*/ 675 w 693"/>
                <a:gd name="T105" fmla="*/ 86 h 86"/>
                <a:gd name="T106" fmla="*/ 675 w 693"/>
                <a:gd name="T107" fmla="*/ 81 h 86"/>
                <a:gd name="T108" fmla="*/ 661 w 693"/>
                <a:gd name="T109" fmla="*/ 50 h 86"/>
                <a:gd name="T110" fmla="*/ 684 w 693"/>
                <a:gd name="T111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3" h="86">
                  <a:moveTo>
                    <a:pt x="48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8" y="6"/>
                  </a:lnTo>
                  <a:close/>
                  <a:moveTo>
                    <a:pt x="71" y="33"/>
                  </a:moveTo>
                  <a:cubicBezTo>
                    <a:pt x="69" y="33"/>
                    <a:pt x="69" y="33"/>
                    <a:pt x="69" y="33"/>
                  </a:cubicBezTo>
                  <a:cubicBezTo>
                    <a:pt x="65" y="33"/>
                    <a:pt x="62" y="34"/>
                    <a:pt x="60" y="35"/>
                  </a:cubicBezTo>
                  <a:cubicBezTo>
                    <a:pt x="57" y="37"/>
                    <a:pt x="55" y="42"/>
                    <a:pt x="55" y="47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0"/>
                    <a:pt x="4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9"/>
                    <a:pt x="54" y="32"/>
                    <a:pt x="54" y="35"/>
                  </a:cubicBezTo>
                  <a:cubicBezTo>
                    <a:pt x="57" y="28"/>
                    <a:pt x="63" y="25"/>
                    <a:pt x="71" y="25"/>
                  </a:cubicBezTo>
                  <a:lnTo>
                    <a:pt x="71" y="33"/>
                  </a:lnTo>
                  <a:close/>
                  <a:moveTo>
                    <a:pt x="119" y="85"/>
                  </a:moveTo>
                  <a:cubicBezTo>
                    <a:pt x="112" y="85"/>
                    <a:pt x="112" y="85"/>
                    <a:pt x="112" y="85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08" y="84"/>
                    <a:pt x="104" y="86"/>
                    <a:pt x="98" y="86"/>
                  </a:cubicBezTo>
                  <a:cubicBezTo>
                    <a:pt x="87" y="86"/>
                    <a:pt x="81" y="80"/>
                    <a:pt x="81" y="69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77"/>
                    <a:pt x="92" y="81"/>
                    <a:pt x="100" y="81"/>
                  </a:cubicBezTo>
                  <a:cubicBezTo>
                    <a:pt x="103" y="81"/>
                    <a:pt x="106" y="79"/>
                    <a:pt x="108" y="77"/>
                  </a:cubicBezTo>
                  <a:cubicBezTo>
                    <a:pt x="111" y="74"/>
                    <a:pt x="112" y="71"/>
                    <a:pt x="112" y="6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9" y="26"/>
                    <a:pt x="119" y="26"/>
                    <a:pt x="119" y="26"/>
                  </a:cubicBezTo>
                  <a:lnTo>
                    <a:pt x="119" y="85"/>
                  </a:lnTo>
                  <a:close/>
                  <a:moveTo>
                    <a:pt x="158" y="42"/>
                  </a:moveTo>
                  <a:cubicBezTo>
                    <a:pt x="157" y="35"/>
                    <a:pt x="154" y="31"/>
                    <a:pt x="148" y="31"/>
                  </a:cubicBezTo>
                  <a:cubicBezTo>
                    <a:pt x="142" y="31"/>
                    <a:pt x="138" y="34"/>
                    <a:pt x="138" y="39"/>
                  </a:cubicBezTo>
                  <a:cubicBezTo>
                    <a:pt x="138" y="42"/>
                    <a:pt x="139" y="44"/>
                    <a:pt x="140" y="45"/>
                  </a:cubicBezTo>
                  <a:cubicBezTo>
                    <a:pt x="142" y="47"/>
                    <a:pt x="144" y="49"/>
                    <a:pt x="149" y="51"/>
                  </a:cubicBezTo>
                  <a:cubicBezTo>
                    <a:pt x="156" y="55"/>
                    <a:pt x="161" y="58"/>
                    <a:pt x="163" y="61"/>
                  </a:cubicBezTo>
                  <a:cubicBezTo>
                    <a:pt x="165" y="64"/>
                    <a:pt x="166" y="67"/>
                    <a:pt x="166" y="71"/>
                  </a:cubicBezTo>
                  <a:cubicBezTo>
                    <a:pt x="166" y="76"/>
                    <a:pt x="164" y="79"/>
                    <a:pt x="161" y="82"/>
                  </a:cubicBezTo>
                  <a:cubicBezTo>
                    <a:pt x="158" y="85"/>
                    <a:pt x="154" y="86"/>
                    <a:pt x="148" y="86"/>
                  </a:cubicBezTo>
                  <a:cubicBezTo>
                    <a:pt x="136" y="86"/>
                    <a:pt x="130" y="81"/>
                    <a:pt x="130" y="68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77"/>
                    <a:pt x="141" y="81"/>
                    <a:pt x="148" y="81"/>
                  </a:cubicBezTo>
                  <a:cubicBezTo>
                    <a:pt x="154" y="81"/>
                    <a:pt x="158" y="77"/>
                    <a:pt x="158" y="71"/>
                  </a:cubicBezTo>
                  <a:cubicBezTo>
                    <a:pt x="158" y="69"/>
                    <a:pt x="158" y="66"/>
                    <a:pt x="156" y="65"/>
                  </a:cubicBezTo>
                  <a:cubicBezTo>
                    <a:pt x="155" y="63"/>
                    <a:pt x="152" y="61"/>
                    <a:pt x="147" y="58"/>
                  </a:cubicBezTo>
                  <a:cubicBezTo>
                    <a:pt x="140" y="55"/>
                    <a:pt x="136" y="52"/>
                    <a:pt x="134" y="50"/>
                  </a:cubicBezTo>
                  <a:cubicBezTo>
                    <a:pt x="132" y="47"/>
                    <a:pt x="131" y="44"/>
                    <a:pt x="131" y="40"/>
                  </a:cubicBezTo>
                  <a:cubicBezTo>
                    <a:pt x="131" y="36"/>
                    <a:pt x="132" y="32"/>
                    <a:pt x="136" y="29"/>
                  </a:cubicBezTo>
                  <a:cubicBezTo>
                    <a:pt x="139" y="27"/>
                    <a:pt x="143" y="25"/>
                    <a:pt x="148" y="25"/>
                  </a:cubicBezTo>
                  <a:cubicBezTo>
                    <a:pt x="152" y="25"/>
                    <a:pt x="155" y="26"/>
                    <a:pt x="157" y="26"/>
                  </a:cubicBezTo>
                  <a:cubicBezTo>
                    <a:pt x="162" y="28"/>
                    <a:pt x="165" y="32"/>
                    <a:pt x="165" y="42"/>
                  </a:cubicBezTo>
                  <a:lnTo>
                    <a:pt x="158" y="42"/>
                  </a:lnTo>
                  <a:close/>
                  <a:moveTo>
                    <a:pt x="199" y="86"/>
                  </a:moveTo>
                  <a:cubicBezTo>
                    <a:pt x="196" y="86"/>
                    <a:pt x="193" y="86"/>
                    <a:pt x="192" y="86"/>
                  </a:cubicBezTo>
                  <a:cubicBezTo>
                    <a:pt x="184" y="86"/>
                    <a:pt x="180" y="83"/>
                    <a:pt x="180" y="78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87" y="14"/>
                    <a:pt x="187" y="14"/>
                    <a:pt x="187" y="1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7" y="26"/>
                    <a:pt x="197" y="26"/>
                    <a:pt x="197" y="26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9"/>
                    <a:pt x="189" y="81"/>
                    <a:pt x="194" y="81"/>
                  </a:cubicBezTo>
                  <a:cubicBezTo>
                    <a:pt x="196" y="81"/>
                    <a:pt x="197" y="81"/>
                    <a:pt x="199" y="81"/>
                  </a:cubicBezTo>
                  <a:lnTo>
                    <a:pt x="199" y="86"/>
                  </a:lnTo>
                  <a:close/>
                  <a:moveTo>
                    <a:pt x="247" y="58"/>
                  </a:moveTo>
                  <a:cubicBezTo>
                    <a:pt x="213" y="58"/>
                    <a:pt x="213" y="58"/>
                    <a:pt x="213" y="58"/>
                  </a:cubicBezTo>
                  <a:cubicBezTo>
                    <a:pt x="213" y="73"/>
                    <a:pt x="217" y="81"/>
                    <a:pt x="227" y="81"/>
                  </a:cubicBezTo>
                  <a:cubicBezTo>
                    <a:pt x="234" y="81"/>
                    <a:pt x="239" y="75"/>
                    <a:pt x="239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73"/>
                    <a:pt x="244" y="77"/>
                    <a:pt x="241" y="81"/>
                  </a:cubicBezTo>
                  <a:cubicBezTo>
                    <a:pt x="237" y="85"/>
                    <a:pt x="233" y="86"/>
                    <a:pt x="227" y="86"/>
                  </a:cubicBezTo>
                  <a:cubicBezTo>
                    <a:pt x="219" y="86"/>
                    <a:pt x="214" y="84"/>
                    <a:pt x="210" y="79"/>
                  </a:cubicBezTo>
                  <a:cubicBezTo>
                    <a:pt x="207" y="74"/>
                    <a:pt x="205" y="66"/>
                    <a:pt x="205" y="55"/>
                  </a:cubicBezTo>
                  <a:cubicBezTo>
                    <a:pt x="205" y="35"/>
                    <a:pt x="211" y="25"/>
                    <a:pt x="226" y="25"/>
                  </a:cubicBezTo>
                  <a:cubicBezTo>
                    <a:pt x="240" y="25"/>
                    <a:pt x="247" y="34"/>
                    <a:pt x="247" y="51"/>
                  </a:cubicBezTo>
                  <a:lnTo>
                    <a:pt x="247" y="58"/>
                  </a:lnTo>
                  <a:close/>
                  <a:moveTo>
                    <a:pt x="239" y="53"/>
                  </a:moveTo>
                  <a:cubicBezTo>
                    <a:pt x="239" y="38"/>
                    <a:pt x="235" y="31"/>
                    <a:pt x="226" y="31"/>
                  </a:cubicBezTo>
                  <a:cubicBezTo>
                    <a:pt x="221" y="31"/>
                    <a:pt x="218" y="33"/>
                    <a:pt x="216" y="37"/>
                  </a:cubicBezTo>
                  <a:cubicBezTo>
                    <a:pt x="214" y="40"/>
                    <a:pt x="213" y="46"/>
                    <a:pt x="213" y="53"/>
                  </a:cubicBezTo>
                  <a:lnTo>
                    <a:pt x="239" y="53"/>
                  </a:lnTo>
                  <a:close/>
                  <a:moveTo>
                    <a:pt x="291" y="85"/>
                  </a:moveTo>
                  <a:cubicBezTo>
                    <a:pt x="291" y="84"/>
                    <a:pt x="290" y="81"/>
                    <a:pt x="290" y="78"/>
                  </a:cubicBezTo>
                  <a:cubicBezTo>
                    <a:pt x="287" y="84"/>
                    <a:pt x="282" y="86"/>
                    <a:pt x="275" y="86"/>
                  </a:cubicBezTo>
                  <a:cubicBezTo>
                    <a:pt x="263" y="86"/>
                    <a:pt x="257" y="77"/>
                    <a:pt x="257" y="57"/>
                  </a:cubicBezTo>
                  <a:cubicBezTo>
                    <a:pt x="257" y="35"/>
                    <a:pt x="263" y="25"/>
                    <a:pt x="276" y="25"/>
                  </a:cubicBezTo>
                  <a:cubicBezTo>
                    <a:pt x="282" y="25"/>
                    <a:pt x="287" y="28"/>
                    <a:pt x="290" y="33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9"/>
                    <a:pt x="298" y="82"/>
                    <a:pt x="298" y="85"/>
                  </a:cubicBezTo>
                  <a:lnTo>
                    <a:pt x="291" y="85"/>
                  </a:lnTo>
                  <a:close/>
                  <a:moveTo>
                    <a:pt x="290" y="55"/>
                  </a:moveTo>
                  <a:cubicBezTo>
                    <a:pt x="290" y="48"/>
                    <a:pt x="289" y="42"/>
                    <a:pt x="288" y="38"/>
                  </a:cubicBezTo>
                  <a:cubicBezTo>
                    <a:pt x="286" y="33"/>
                    <a:pt x="283" y="31"/>
                    <a:pt x="277" y="31"/>
                  </a:cubicBezTo>
                  <a:cubicBezTo>
                    <a:pt x="273" y="31"/>
                    <a:pt x="270" y="33"/>
                    <a:pt x="267" y="37"/>
                  </a:cubicBezTo>
                  <a:cubicBezTo>
                    <a:pt x="265" y="40"/>
                    <a:pt x="264" y="47"/>
                    <a:pt x="264" y="57"/>
                  </a:cubicBezTo>
                  <a:cubicBezTo>
                    <a:pt x="264" y="73"/>
                    <a:pt x="268" y="81"/>
                    <a:pt x="277" y="81"/>
                  </a:cubicBezTo>
                  <a:cubicBezTo>
                    <a:pt x="286" y="81"/>
                    <a:pt x="290" y="72"/>
                    <a:pt x="290" y="55"/>
                  </a:cubicBezTo>
                  <a:close/>
                  <a:moveTo>
                    <a:pt x="398" y="85"/>
                  </a:moveTo>
                  <a:cubicBezTo>
                    <a:pt x="389" y="85"/>
                    <a:pt x="389" y="85"/>
                    <a:pt x="389" y="85"/>
                  </a:cubicBezTo>
                  <a:cubicBezTo>
                    <a:pt x="383" y="63"/>
                    <a:pt x="383" y="63"/>
                    <a:pt x="383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42" y="85"/>
                    <a:pt x="342" y="85"/>
                    <a:pt x="342" y="85"/>
                  </a:cubicBezTo>
                  <a:cubicBezTo>
                    <a:pt x="334" y="85"/>
                    <a:pt x="334" y="85"/>
                    <a:pt x="334" y="85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398" y="85"/>
                  </a:lnTo>
                  <a:close/>
                  <a:moveTo>
                    <a:pt x="381" y="56"/>
                  </a:moveTo>
                  <a:cubicBezTo>
                    <a:pt x="366" y="5"/>
                    <a:pt x="366" y="5"/>
                    <a:pt x="366" y="5"/>
                  </a:cubicBezTo>
                  <a:cubicBezTo>
                    <a:pt x="350" y="56"/>
                    <a:pt x="350" y="56"/>
                    <a:pt x="350" y="56"/>
                  </a:cubicBezTo>
                  <a:lnTo>
                    <a:pt x="381" y="56"/>
                  </a:lnTo>
                  <a:close/>
                  <a:moveTo>
                    <a:pt x="443" y="85"/>
                  </a:moveTo>
                  <a:cubicBezTo>
                    <a:pt x="436" y="85"/>
                    <a:pt x="436" y="85"/>
                    <a:pt x="436" y="85"/>
                  </a:cubicBezTo>
                  <a:cubicBezTo>
                    <a:pt x="436" y="43"/>
                    <a:pt x="436" y="43"/>
                    <a:pt x="436" y="43"/>
                  </a:cubicBezTo>
                  <a:cubicBezTo>
                    <a:pt x="436" y="35"/>
                    <a:pt x="432" y="31"/>
                    <a:pt x="424" y="31"/>
                  </a:cubicBezTo>
                  <a:cubicBezTo>
                    <a:pt x="421" y="31"/>
                    <a:pt x="418" y="32"/>
                    <a:pt x="416" y="35"/>
                  </a:cubicBezTo>
                  <a:cubicBezTo>
                    <a:pt x="413" y="37"/>
                    <a:pt x="412" y="41"/>
                    <a:pt x="412" y="45"/>
                  </a:cubicBezTo>
                  <a:cubicBezTo>
                    <a:pt x="412" y="85"/>
                    <a:pt x="412" y="85"/>
                    <a:pt x="412" y="85"/>
                  </a:cubicBezTo>
                  <a:cubicBezTo>
                    <a:pt x="405" y="85"/>
                    <a:pt x="405" y="85"/>
                    <a:pt x="405" y="85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12" y="26"/>
                    <a:pt x="412" y="26"/>
                    <a:pt x="412" y="26"/>
                  </a:cubicBezTo>
                  <a:cubicBezTo>
                    <a:pt x="412" y="33"/>
                    <a:pt x="412" y="33"/>
                    <a:pt x="412" y="33"/>
                  </a:cubicBezTo>
                  <a:cubicBezTo>
                    <a:pt x="415" y="28"/>
                    <a:pt x="420" y="25"/>
                    <a:pt x="426" y="25"/>
                  </a:cubicBezTo>
                  <a:cubicBezTo>
                    <a:pt x="437" y="25"/>
                    <a:pt x="443" y="32"/>
                    <a:pt x="443" y="43"/>
                  </a:cubicBezTo>
                  <a:lnTo>
                    <a:pt x="443" y="85"/>
                  </a:lnTo>
                  <a:close/>
                  <a:moveTo>
                    <a:pt x="481" y="42"/>
                  </a:moveTo>
                  <a:cubicBezTo>
                    <a:pt x="481" y="35"/>
                    <a:pt x="478" y="31"/>
                    <a:pt x="472" y="31"/>
                  </a:cubicBezTo>
                  <a:cubicBezTo>
                    <a:pt x="466" y="31"/>
                    <a:pt x="462" y="34"/>
                    <a:pt x="462" y="39"/>
                  </a:cubicBezTo>
                  <a:cubicBezTo>
                    <a:pt x="462" y="42"/>
                    <a:pt x="463" y="44"/>
                    <a:pt x="464" y="45"/>
                  </a:cubicBezTo>
                  <a:cubicBezTo>
                    <a:pt x="465" y="47"/>
                    <a:pt x="468" y="49"/>
                    <a:pt x="473" y="51"/>
                  </a:cubicBezTo>
                  <a:cubicBezTo>
                    <a:pt x="480" y="55"/>
                    <a:pt x="484" y="58"/>
                    <a:pt x="486" y="61"/>
                  </a:cubicBezTo>
                  <a:cubicBezTo>
                    <a:pt x="488" y="64"/>
                    <a:pt x="490" y="67"/>
                    <a:pt x="490" y="71"/>
                  </a:cubicBezTo>
                  <a:cubicBezTo>
                    <a:pt x="490" y="76"/>
                    <a:pt x="488" y="79"/>
                    <a:pt x="485" y="82"/>
                  </a:cubicBezTo>
                  <a:cubicBezTo>
                    <a:pt x="481" y="85"/>
                    <a:pt x="477" y="86"/>
                    <a:pt x="472" y="86"/>
                  </a:cubicBezTo>
                  <a:cubicBezTo>
                    <a:pt x="460" y="86"/>
                    <a:pt x="454" y="81"/>
                    <a:pt x="454" y="68"/>
                  </a:cubicBezTo>
                  <a:cubicBezTo>
                    <a:pt x="454" y="68"/>
                    <a:pt x="454" y="68"/>
                    <a:pt x="454" y="68"/>
                  </a:cubicBezTo>
                  <a:cubicBezTo>
                    <a:pt x="461" y="68"/>
                    <a:pt x="461" y="68"/>
                    <a:pt x="461" y="68"/>
                  </a:cubicBezTo>
                  <a:cubicBezTo>
                    <a:pt x="461" y="77"/>
                    <a:pt x="465" y="81"/>
                    <a:pt x="472" y="81"/>
                  </a:cubicBezTo>
                  <a:cubicBezTo>
                    <a:pt x="478" y="81"/>
                    <a:pt x="482" y="77"/>
                    <a:pt x="482" y="71"/>
                  </a:cubicBezTo>
                  <a:cubicBezTo>
                    <a:pt x="482" y="69"/>
                    <a:pt x="481" y="66"/>
                    <a:pt x="480" y="65"/>
                  </a:cubicBezTo>
                  <a:cubicBezTo>
                    <a:pt x="479" y="63"/>
                    <a:pt x="475" y="61"/>
                    <a:pt x="470" y="58"/>
                  </a:cubicBezTo>
                  <a:cubicBezTo>
                    <a:pt x="464" y="55"/>
                    <a:pt x="460" y="52"/>
                    <a:pt x="458" y="50"/>
                  </a:cubicBezTo>
                  <a:cubicBezTo>
                    <a:pt x="456" y="47"/>
                    <a:pt x="455" y="44"/>
                    <a:pt x="455" y="40"/>
                  </a:cubicBezTo>
                  <a:cubicBezTo>
                    <a:pt x="455" y="36"/>
                    <a:pt x="456" y="32"/>
                    <a:pt x="459" y="29"/>
                  </a:cubicBezTo>
                  <a:cubicBezTo>
                    <a:pt x="463" y="27"/>
                    <a:pt x="467" y="25"/>
                    <a:pt x="472" y="25"/>
                  </a:cubicBezTo>
                  <a:cubicBezTo>
                    <a:pt x="475" y="25"/>
                    <a:pt x="478" y="26"/>
                    <a:pt x="481" y="26"/>
                  </a:cubicBezTo>
                  <a:cubicBezTo>
                    <a:pt x="485" y="28"/>
                    <a:pt x="489" y="32"/>
                    <a:pt x="489" y="42"/>
                  </a:cubicBezTo>
                  <a:lnTo>
                    <a:pt x="481" y="42"/>
                  </a:lnTo>
                  <a:close/>
                  <a:moveTo>
                    <a:pt x="572" y="26"/>
                  </a:moveTo>
                  <a:cubicBezTo>
                    <a:pt x="555" y="85"/>
                    <a:pt x="555" y="85"/>
                    <a:pt x="555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38" y="56"/>
                    <a:pt x="533" y="38"/>
                    <a:pt x="533" y="33"/>
                  </a:cubicBezTo>
                  <a:cubicBezTo>
                    <a:pt x="531" y="40"/>
                    <a:pt x="527" y="57"/>
                    <a:pt x="519" y="85"/>
                  </a:cubicBezTo>
                  <a:cubicBezTo>
                    <a:pt x="510" y="85"/>
                    <a:pt x="510" y="85"/>
                    <a:pt x="510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15" y="78"/>
                    <a:pt x="515" y="78"/>
                    <a:pt x="515" y="78"/>
                  </a:cubicBezTo>
                  <a:cubicBezTo>
                    <a:pt x="528" y="26"/>
                    <a:pt x="528" y="26"/>
                    <a:pt x="528" y="26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51" y="78"/>
                    <a:pt x="551" y="78"/>
                    <a:pt x="551" y="78"/>
                  </a:cubicBezTo>
                  <a:cubicBezTo>
                    <a:pt x="565" y="26"/>
                    <a:pt x="565" y="26"/>
                    <a:pt x="565" y="26"/>
                  </a:cubicBezTo>
                  <a:lnTo>
                    <a:pt x="572" y="26"/>
                  </a:lnTo>
                  <a:close/>
                  <a:moveTo>
                    <a:pt x="617" y="58"/>
                  </a:moveTo>
                  <a:cubicBezTo>
                    <a:pt x="583" y="58"/>
                    <a:pt x="583" y="58"/>
                    <a:pt x="583" y="58"/>
                  </a:cubicBezTo>
                  <a:cubicBezTo>
                    <a:pt x="583" y="73"/>
                    <a:pt x="588" y="81"/>
                    <a:pt x="597" y="81"/>
                  </a:cubicBezTo>
                  <a:cubicBezTo>
                    <a:pt x="605" y="81"/>
                    <a:pt x="609" y="75"/>
                    <a:pt x="610" y="67"/>
                  </a:cubicBezTo>
                  <a:cubicBezTo>
                    <a:pt x="617" y="67"/>
                    <a:pt x="617" y="67"/>
                    <a:pt x="617" y="67"/>
                  </a:cubicBezTo>
                  <a:cubicBezTo>
                    <a:pt x="617" y="73"/>
                    <a:pt x="615" y="77"/>
                    <a:pt x="611" y="81"/>
                  </a:cubicBezTo>
                  <a:cubicBezTo>
                    <a:pt x="608" y="85"/>
                    <a:pt x="603" y="86"/>
                    <a:pt x="597" y="86"/>
                  </a:cubicBezTo>
                  <a:cubicBezTo>
                    <a:pt x="590" y="86"/>
                    <a:pt x="584" y="84"/>
                    <a:pt x="581" y="79"/>
                  </a:cubicBezTo>
                  <a:cubicBezTo>
                    <a:pt x="577" y="74"/>
                    <a:pt x="576" y="66"/>
                    <a:pt x="576" y="55"/>
                  </a:cubicBezTo>
                  <a:cubicBezTo>
                    <a:pt x="576" y="35"/>
                    <a:pt x="582" y="25"/>
                    <a:pt x="597" y="25"/>
                  </a:cubicBezTo>
                  <a:cubicBezTo>
                    <a:pt x="610" y="25"/>
                    <a:pt x="617" y="34"/>
                    <a:pt x="617" y="51"/>
                  </a:cubicBezTo>
                  <a:lnTo>
                    <a:pt x="617" y="58"/>
                  </a:lnTo>
                  <a:close/>
                  <a:moveTo>
                    <a:pt x="610" y="53"/>
                  </a:moveTo>
                  <a:cubicBezTo>
                    <a:pt x="610" y="38"/>
                    <a:pt x="606" y="31"/>
                    <a:pt x="597" y="31"/>
                  </a:cubicBezTo>
                  <a:cubicBezTo>
                    <a:pt x="592" y="31"/>
                    <a:pt x="588" y="33"/>
                    <a:pt x="586" y="37"/>
                  </a:cubicBezTo>
                  <a:cubicBezTo>
                    <a:pt x="584" y="40"/>
                    <a:pt x="583" y="46"/>
                    <a:pt x="583" y="53"/>
                  </a:cubicBezTo>
                  <a:lnTo>
                    <a:pt x="610" y="53"/>
                  </a:lnTo>
                  <a:close/>
                  <a:moveTo>
                    <a:pt x="653" y="33"/>
                  </a:moveTo>
                  <a:cubicBezTo>
                    <a:pt x="651" y="33"/>
                    <a:pt x="651" y="33"/>
                    <a:pt x="651" y="33"/>
                  </a:cubicBezTo>
                  <a:cubicBezTo>
                    <a:pt x="647" y="33"/>
                    <a:pt x="644" y="34"/>
                    <a:pt x="642" y="35"/>
                  </a:cubicBezTo>
                  <a:cubicBezTo>
                    <a:pt x="639" y="37"/>
                    <a:pt x="637" y="42"/>
                    <a:pt x="637" y="47"/>
                  </a:cubicBezTo>
                  <a:cubicBezTo>
                    <a:pt x="637" y="85"/>
                    <a:pt x="637" y="85"/>
                    <a:pt x="637" y="85"/>
                  </a:cubicBezTo>
                  <a:cubicBezTo>
                    <a:pt x="629" y="85"/>
                    <a:pt x="629" y="85"/>
                    <a:pt x="629" y="85"/>
                  </a:cubicBezTo>
                  <a:cubicBezTo>
                    <a:pt x="629" y="34"/>
                    <a:pt x="629" y="34"/>
                    <a:pt x="629" y="34"/>
                  </a:cubicBezTo>
                  <a:cubicBezTo>
                    <a:pt x="629" y="33"/>
                    <a:pt x="629" y="30"/>
                    <a:pt x="629" y="26"/>
                  </a:cubicBezTo>
                  <a:cubicBezTo>
                    <a:pt x="635" y="26"/>
                    <a:pt x="635" y="26"/>
                    <a:pt x="635" y="26"/>
                  </a:cubicBezTo>
                  <a:cubicBezTo>
                    <a:pt x="636" y="29"/>
                    <a:pt x="636" y="32"/>
                    <a:pt x="636" y="35"/>
                  </a:cubicBezTo>
                  <a:cubicBezTo>
                    <a:pt x="639" y="28"/>
                    <a:pt x="645" y="25"/>
                    <a:pt x="653" y="25"/>
                  </a:cubicBezTo>
                  <a:lnTo>
                    <a:pt x="653" y="33"/>
                  </a:lnTo>
                  <a:close/>
                  <a:moveTo>
                    <a:pt x="685" y="42"/>
                  </a:moveTo>
                  <a:cubicBezTo>
                    <a:pt x="685" y="35"/>
                    <a:pt x="681" y="31"/>
                    <a:pt x="675" y="31"/>
                  </a:cubicBezTo>
                  <a:cubicBezTo>
                    <a:pt x="670" y="31"/>
                    <a:pt x="666" y="34"/>
                    <a:pt x="666" y="39"/>
                  </a:cubicBezTo>
                  <a:cubicBezTo>
                    <a:pt x="666" y="42"/>
                    <a:pt x="666" y="44"/>
                    <a:pt x="667" y="45"/>
                  </a:cubicBezTo>
                  <a:cubicBezTo>
                    <a:pt x="669" y="47"/>
                    <a:pt x="672" y="49"/>
                    <a:pt x="676" y="51"/>
                  </a:cubicBezTo>
                  <a:cubicBezTo>
                    <a:pt x="683" y="55"/>
                    <a:pt x="688" y="58"/>
                    <a:pt x="690" y="61"/>
                  </a:cubicBezTo>
                  <a:cubicBezTo>
                    <a:pt x="692" y="64"/>
                    <a:pt x="693" y="67"/>
                    <a:pt x="693" y="71"/>
                  </a:cubicBezTo>
                  <a:cubicBezTo>
                    <a:pt x="693" y="76"/>
                    <a:pt x="691" y="79"/>
                    <a:pt x="688" y="82"/>
                  </a:cubicBezTo>
                  <a:cubicBezTo>
                    <a:pt x="685" y="85"/>
                    <a:pt x="681" y="86"/>
                    <a:pt x="675" y="86"/>
                  </a:cubicBezTo>
                  <a:cubicBezTo>
                    <a:pt x="663" y="86"/>
                    <a:pt x="657" y="81"/>
                    <a:pt x="657" y="68"/>
                  </a:cubicBezTo>
                  <a:cubicBezTo>
                    <a:pt x="657" y="68"/>
                    <a:pt x="657" y="68"/>
                    <a:pt x="657" y="68"/>
                  </a:cubicBezTo>
                  <a:cubicBezTo>
                    <a:pt x="665" y="68"/>
                    <a:pt x="665" y="68"/>
                    <a:pt x="665" y="68"/>
                  </a:cubicBezTo>
                  <a:cubicBezTo>
                    <a:pt x="665" y="77"/>
                    <a:pt x="668" y="81"/>
                    <a:pt x="675" y="81"/>
                  </a:cubicBezTo>
                  <a:cubicBezTo>
                    <a:pt x="681" y="81"/>
                    <a:pt x="686" y="77"/>
                    <a:pt x="686" y="71"/>
                  </a:cubicBezTo>
                  <a:cubicBezTo>
                    <a:pt x="686" y="69"/>
                    <a:pt x="685" y="66"/>
                    <a:pt x="683" y="65"/>
                  </a:cubicBezTo>
                  <a:cubicBezTo>
                    <a:pt x="682" y="63"/>
                    <a:pt x="679" y="61"/>
                    <a:pt x="674" y="58"/>
                  </a:cubicBezTo>
                  <a:cubicBezTo>
                    <a:pt x="668" y="55"/>
                    <a:pt x="663" y="52"/>
                    <a:pt x="661" y="50"/>
                  </a:cubicBezTo>
                  <a:cubicBezTo>
                    <a:pt x="659" y="47"/>
                    <a:pt x="658" y="44"/>
                    <a:pt x="658" y="40"/>
                  </a:cubicBezTo>
                  <a:cubicBezTo>
                    <a:pt x="658" y="36"/>
                    <a:pt x="660" y="32"/>
                    <a:pt x="663" y="29"/>
                  </a:cubicBezTo>
                  <a:cubicBezTo>
                    <a:pt x="666" y="27"/>
                    <a:pt x="670" y="25"/>
                    <a:pt x="675" y="25"/>
                  </a:cubicBezTo>
                  <a:cubicBezTo>
                    <a:pt x="679" y="25"/>
                    <a:pt x="682" y="26"/>
                    <a:pt x="684" y="26"/>
                  </a:cubicBezTo>
                  <a:cubicBezTo>
                    <a:pt x="689" y="28"/>
                    <a:pt x="692" y="32"/>
                    <a:pt x="692" y="42"/>
                  </a:cubicBezTo>
                  <a:lnTo>
                    <a:pt x="68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49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1" y="-1"/>
            <a:ext cx="7918825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18824" y="-1"/>
            <a:ext cx="621169" cy="68729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064080" y="-1"/>
            <a:ext cx="2127920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539992" y="-1"/>
            <a:ext cx="1524087" cy="68729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476103" y="667267"/>
            <a:ext cx="7143939" cy="1728392"/>
          </a:xfrm>
        </p:spPr>
        <p:txBody>
          <a:bodyPr lIns="0" tIns="0" rIns="0" bIns="0" anchor="b" anchorCtr="0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476103" y="4115770"/>
            <a:ext cx="7143939" cy="1137771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E815617F-5B66-4241-A244-7FF2C993D4DE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49377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 bwMode="gray">
          <a:xfrm>
            <a:off x="476249" y="2612108"/>
            <a:ext cx="7143751" cy="811212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chemeClr val="bg2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0" indent="0">
              <a:buNone/>
              <a:defRPr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10517972" y="329302"/>
            <a:ext cx="1245278" cy="606697"/>
            <a:chOff x="6507" y="922"/>
            <a:chExt cx="1367" cy="666"/>
          </a:xfrm>
        </p:grpSpPr>
        <p:sp>
          <p:nvSpPr>
            <p:cNvPr id="1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507" y="922"/>
              <a:ext cx="1367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7127" y="1104"/>
              <a:ext cx="151" cy="189"/>
            </a:xfrm>
            <a:custGeom>
              <a:avLst/>
              <a:gdLst>
                <a:gd name="T0" fmla="*/ 92 w 151"/>
                <a:gd name="T1" fmla="*/ 118 h 189"/>
                <a:gd name="T2" fmla="*/ 56 w 151"/>
                <a:gd name="T3" fmla="*/ 118 h 189"/>
                <a:gd name="T4" fmla="*/ 73 w 151"/>
                <a:gd name="T5" fmla="*/ 37 h 189"/>
                <a:gd name="T6" fmla="*/ 74 w 151"/>
                <a:gd name="T7" fmla="*/ 37 h 189"/>
                <a:gd name="T8" fmla="*/ 92 w 151"/>
                <a:gd name="T9" fmla="*/ 118 h 189"/>
                <a:gd name="T10" fmla="*/ 38 w 151"/>
                <a:gd name="T11" fmla="*/ 189 h 189"/>
                <a:gd name="T12" fmla="*/ 48 w 151"/>
                <a:gd name="T13" fmla="*/ 148 h 189"/>
                <a:gd name="T14" fmla="*/ 101 w 151"/>
                <a:gd name="T15" fmla="*/ 148 h 189"/>
                <a:gd name="T16" fmla="*/ 111 w 151"/>
                <a:gd name="T17" fmla="*/ 189 h 189"/>
                <a:gd name="T18" fmla="*/ 151 w 151"/>
                <a:gd name="T19" fmla="*/ 189 h 189"/>
                <a:gd name="T20" fmla="*/ 101 w 151"/>
                <a:gd name="T21" fmla="*/ 0 h 189"/>
                <a:gd name="T22" fmla="*/ 51 w 151"/>
                <a:gd name="T23" fmla="*/ 0 h 189"/>
                <a:gd name="T24" fmla="*/ 0 w 151"/>
                <a:gd name="T25" fmla="*/ 189 h 189"/>
                <a:gd name="T26" fmla="*/ 38 w 151"/>
                <a:gd name="T2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89">
                  <a:moveTo>
                    <a:pt x="92" y="118"/>
                  </a:moveTo>
                  <a:lnTo>
                    <a:pt x="56" y="118"/>
                  </a:lnTo>
                  <a:lnTo>
                    <a:pt x="73" y="37"/>
                  </a:lnTo>
                  <a:lnTo>
                    <a:pt x="74" y="37"/>
                  </a:lnTo>
                  <a:lnTo>
                    <a:pt x="92" y="118"/>
                  </a:lnTo>
                  <a:close/>
                  <a:moveTo>
                    <a:pt x="38" y="189"/>
                  </a:moveTo>
                  <a:lnTo>
                    <a:pt x="48" y="148"/>
                  </a:lnTo>
                  <a:lnTo>
                    <a:pt x="101" y="148"/>
                  </a:lnTo>
                  <a:lnTo>
                    <a:pt x="111" y="189"/>
                  </a:lnTo>
                  <a:lnTo>
                    <a:pt x="151" y="189"/>
                  </a:lnTo>
                  <a:lnTo>
                    <a:pt x="101" y="0"/>
                  </a:lnTo>
                  <a:lnTo>
                    <a:pt x="51" y="0"/>
                  </a:lnTo>
                  <a:lnTo>
                    <a:pt x="0" y="189"/>
                  </a:lnTo>
                  <a:lnTo>
                    <a:pt x="38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7289" y="1158"/>
              <a:ext cx="103" cy="187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7424" y="1104"/>
              <a:ext cx="35" cy="189"/>
            </a:xfrm>
            <a:custGeom>
              <a:avLst/>
              <a:gdLst>
                <a:gd name="T0" fmla="*/ 35 w 35"/>
                <a:gd name="T1" fmla="*/ 189 h 189"/>
                <a:gd name="T2" fmla="*/ 18 w 35"/>
                <a:gd name="T3" fmla="*/ 189 h 189"/>
                <a:gd name="T4" fmla="*/ 0 w 35"/>
                <a:gd name="T5" fmla="*/ 189 h 189"/>
                <a:gd name="T6" fmla="*/ 0 w 35"/>
                <a:gd name="T7" fmla="*/ 124 h 189"/>
                <a:gd name="T8" fmla="*/ 0 w 35"/>
                <a:gd name="T9" fmla="*/ 57 h 189"/>
                <a:gd name="T10" fmla="*/ 18 w 35"/>
                <a:gd name="T11" fmla="*/ 57 h 189"/>
                <a:gd name="T12" fmla="*/ 35 w 35"/>
                <a:gd name="T13" fmla="*/ 57 h 189"/>
                <a:gd name="T14" fmla="*/ 35 w 35"/>
                <a:gd name="T15" fmla="*/ 124 h 189"/>
                <a:gd name="T16" fmla="*/ 35 w 35"/>
                <a:gd name="T17" fmla="*/ 189 h 189"/>
                <a:gd name="T18" fmla="*/ 35 w 35"/>
                <a:gd name="T19" fmla="*/ 0 h 189"/>
                <a:gd name="T20" fmla="*/ 35 w 35"/>
                <a:gd name="T21" fmla="*/ 14 h 189"/>
                <a:gd name="T22" fmla="*/ 35 w 35"/>
                <a:gd name="T23" fmla="*/ 29 h 189"/>
                <a:gd name="T24" fmla="*/ 18 w 35"/>
                <a:gd name="T25" fmla="*/ 29 h 189"/>
                <a:gd name="T26" fmla="*/ 0 w 35"/>
                <a:gd name="T27" fmla="*/ 29 h 189"/>
                <a:gd name="T28" fmla="*/ 0 w 35"/>
                <a:gd name="T29" fmla="*/ 14 h 189"/>
                <a:gd name="T30" fmla="*/ 0 w 35"/>
                <a:gd name="T31" fmla="*/ 0 h 189"/>
                <a:gd name="T32" fmla="*/ 18 w 35"/>
                <a:gd name="T33" fmla="*/ 0 h 189"/>
                <a:gd name="T34" fmla="*/ 35 w 35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9">
                  <a:moveTo>
                    <a:pt x="35" y="189"/>
                  </a:moveTo>
                  <a:lnTo>
                    <a:pt x="18" y="189"/>
                  </a:lnTo>
                  <a:lnTo>
                    <a:pt x="0" y="189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8" y="57"/>
                  </a:lnTo>
                  <a:lnTo>
                    <a:pt x="35" y="57"/>
                  </a:lnTo>
                  <a:lnTo>
                    <a:pt x="35" y="124"/>
                  </a:lnTo>
                  <a:lnTo>
                    <a:pt x="35" y="189"/>
                  </a:lnTo>
                  <a:close/>
                  <a:moveTo>
                    <a:pt x="35" y="0"/>
                  </a:moveTo>
                  <a:lnTo>
                    <a:pt x="35" y="14"/>
                  </a:lnTo>
                  <a:lnTo>
                    <a:pt x="35" y="29"/>
                  </a:lnTo>
                  <a:lnTo>
                    <a:pt x="18" y="29"/>
                  </a:lnTo>
                  <a:lnTo>
                    <a:pt x="0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7495" y="1104"/>
              <a:ext cx="35" cy="189"/>
            </a:xfrm>
            <a:custGeom>
              <a:avLst/>
              <a:gdLst>
                <a:gd name="T0" fmla="*/ 35 w 35"/>
                <a:gd name="T1" fmla="*/ 0 h 189"/>
                <a:gd name="T2" fmla="*/ 35 w 35"/>
                <a:gd name="T3" fmla="*/ 95 h 189"/>
                <a:gd name="T4" fmla="*/ 35 w 35"/>
                <a:gd name="T5" fmla="*/ 189 h 189"/>
                <a:gd name="T6" fmla="*/ 17 w 35"/>
                <a:gd name="T7" fmla="*/ 189 h 189"/>
                <a:gd name="T8" fmla="*/ 0 w 35"/>
                <a:gd name="T9" fmla="*/ 189 h 189"/>
                <a:gd name="T10" fmla="*/ 0 w 35"/>
                <a:gd name="T11" fmla="*/ 95 h 189"/>
                <a:gd name="T12" fmla="*/ 0 w 35"/>
                <a:gd name="T13" fmla="*/ 0 h 189"/>
                <a:gd name="T14" fmla="*/ 17 w 35"/>
                <a:gd name="T15" fmla="*/ 0 h 189"/>
                <a:gd name="T16" fmla="*/ 35 w 35"/>
                <a:gd name="T1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9">
                  <a:moveTo>
                    <a:pt x="35" y="0"/>
                  </a:moveTo>
                  <a:lnTo>
                    <a:pt x="35" y="95"/>
                  </a:lnTo>
                  <a:lnTo>
                    <a:pt x="35" y="189"/>
                  </a:lnTo>
                  <a:lnTo>
                    <a:pt x="17" y="189"/>
                  </a:lnTo>
                  <a:lnTo>
                    <a:pt x="0" y="189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7557" y="1158"/>
              <a:ext cx="105" cy="139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7687" y="1158"/>
              <a:ext cx="98" cy="135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7804" y="1124"/>
              <a:ext cx="69" cy="171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6507" y="922"/>
              <a:ext cx="550" cy="571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7128" y="1493"/>
              <a:ext cx="745" cy="96"/>
            </a:xfrm>
            <a:custGeom>
              <a:avLst/>
              <a:gdLst>
                <a:gd name="T0" fmla="*/ 20 w 693"/>
                <a:gd name="T1" fmla="*/ 85 h 86"/>
                <a:gd name="T2" fmla="*/ 48 w 693"/>
                <a:gd name="T3" fmla="*/ 0 h 86"/>
                <a:gd name="T4" fmla="*/ 60 w 693"/>
                <a:gd name="T5" fmla="*/ 35 h 86"/>
                <a:gd name="T6" fmla="*/ 47 w 693"/>
                <a:gd name="T7" fmla="*/ 34 h 86"/>
                <a:gd name="T8" fmla="*/ 71 w 693"/>
                <a:gd name="T9" fmla="*/ 25 h 86"/>
                <a:gd name="T10" fmla="*/ 112 w 693"/>
                <a:gd name="T11" fmla="*/ 78 h 86"/>
                <a:gd name="T12" fmla="*/ 88 w 693"/>
                <a:gd name="T13" fmla="*/ 26 h 86"/>
                <a:gd name="T14" fmla="*/ 112 w 693"/>
                <a:gd name="T15" fmla="*/ 67 h 86"/>
                <a:gd name="T16" fmla="*/ 158 w 693"/>
                <a:gd name="T17" fmla="*/ 42 h 86"/>
                <a:gd name="T18" fmla="*/ 149 w 693"/>
                <a:gd name="T19" fmla="*/ 51 h 86"/>
                <a:gd name="T20" fmla="*/ 148 w 693"/>
                <a:gd name="T21" fmla="*/ 86 h 86"/>
                <a:gd name="T22" fmla="*/ 148 w 693"/>
                <a:gd name="T23" fmla="*/ 81 h 86"/>
                <a:gd name="T24" fmla="*/ 134 w 693"/>
                <a:gd name="T25" fmla="*/ 50 h 86"/>
                <a:gd name="T26" fmla="*/ 157 w 693"/>
                <a:gd name="T27" fmla="*/ 26 h 86"/>
                <a:gd name="T28" fmla="*/ 192 w 693"/>
                <a:gd name="T29" fmla="*/ 86 h 86"/>
                <a:gd name="T30" fmla="*/ 171 w 693"/>
                <a:gd name="T31" fmla="*/ 26 h 86"/>
                <a:gd name="T32" fmla="*/ 187 w 693"/>
                <a:gd name="T33" fmla="*/ 26 h 86"/>
                <a:gd name="T34" fmla="*/ 187 w 693"/>
                <a:gd name="T35" fmla="*/ 75 h 86"/>
                <a:gd name="T36" fmla="*/ 247 w 693"/>
                <a:gd name="T37" fmla="*/ 58 h 86"/>
                <a:gd name="T38" fmla="*/ 246 w 693"/>
                <a:gd name="T39" fmla="*/ 67 h 86"/>
                <a:gd name="T40" fmla="*/ 205 w 693"/>
                <a:gd name="T41" fmla="*/ 55 h 86"/>
                <a:gd name="T42" fmla="*/ 239 w 693"/>
                <a:gd name="T43" fmla="*/ 53 h 86"/>
                <a:gd name="T44" fmla="*/ 239 w 693"/>
                <a:gd name="T45" fmla="*/ 53 h 86"/>
                <a:gd name="T46" fmla="*/ 257 w 693"/>
                <a:gd name="T47" fmla="*/ 57 h 86"/>
                <a:gd name="T48" fmla="*/ 298 w 693"/>
                <a:gd name="T49" fmla="*/ 0 h 86"/>
                <a:gd name="T50" fmla="*/ 290 w 693"/>
                <a:gd name="T51" fmla="*/ 55 h 86"/>
                <a:gd name="T52" fmla="*/ 264 w 693"/>
                <a:gd name="T53" fmla="*/ 57 h 86"/>
                <a:gd name="T54" fmla="*/ 389 w 693"/>
                <a:gd name="T55" fmla="*/ 85 h 86"/>
                <a:gd name="T56" fmla="*/ 334 w 693"/>
                <a:gd name="T57" fmla="*/ 85 h 86"/>
                <a:gd name="T58" fmla="*/ 381 w 693"/>
                <a:gd name="T59" fmla="*/ 56 h 86"/>
                <a:gd name="T60" fmla="*/ 443 w 693"/>
                <a:gd name="T61" fmla="*/ 85 h 86"/>
                <a:gd name="T62" fmla="*/ 416 w 693"/>
                <a:gd name="T63" fmla="*/ 35 h 86"/>
                <a:gd name="T64" fmla="*/ 405 w 693"/>
                <a:gd name="T65" fmla="*/ 26 h 86"/>
                <a:gd name="T66" fmla="*/ 443 w 693"/>
                <a:gd name="T67" fmla="*/ 43 h 86"/>
                <a:gd name="T68" fmla="*/ 462 w 693"/>
                <a:gd name="T69" fmla="*/ 39 h 86"/>
                <a:gd name="T70" fmla="*/ 490 w 693"/>
                <a:gd name="T71" fmla="*/ 71 h 86"/>
                <a:gd name="T72" fmla="*/ 454 w 693"/>
                <a:gd name="T73" fmla="*/ 68 h 86"/>
                <a:gd name="T74" fmla="*/ 480 w 693"/>
                <a:gd name="T75" fmla="*/ 65 h 86"/>
                <a:gd name="T76" fmla="*/ 459 w 693"/>
                <a:gd name="T77" fmla="*/ 29 h 86"/>
                <a:gd name="T78" fmla="*/ 481 w 693"/>
                <a:gd name="T79" fmla="*/ 42 h 86"/>
                <a:gd name="T80" fmla="*/ 533 w 693"/>
                <a:gd name="T81" fmla="*/ 33 h 86"/>
                <a:gd name="T82" fmla="*/ 502 w 693"/>
                <a:gd name="T83" fmla="*/ 26 h 86"/>
                <a:gd name="T84" fmla="*/ 551 w 693"/>
                <a:gd name="T85" fmla="*/ 78 h 86"/>
                <a:gd name="T86" fmla="*/ 583 w 693"/>
                <a:gd name="T87" fmla="*/ 58 h 86"/>
                <a:gd name="T88" fmla="*/ 611 w 693"/>
                <a:gd name="T89" fmla="*/ 81 h 86"/>
                <a:gd name="T90" fmla="*/ 597 w 693"/>
                <a:gd name="T91" fmla="*/ 25 h 86"/>
                <a:gd name="T92" fmla="*/ 597 w 693"/>
                <a:gd name="T93" fmla="*/ 31 h 86"/>
                <a:gd name="T94" fmla="*/ 653 w 693"/>
                <a:gd name="T95" fmla="*/ 33 h 86"/>
                <a:gd name="T96" fmla="*/ 637 w 693"/>
                <a:gd name="T97" fmla="*/ 85 h 86"/>
                <a:gd name="T98" fmla="*/ 635 w 693"/>
                <a:gd name="T99" fmla="*/ 26 h 86"/>
                <a:gd name="T100" fmla="*/ 685 w 693"/>
                <a:gd name="T101" fmla="*/ 42 h 86"/>
                <a:gd name="T102" fmla="*/ 676 w 693"/>
                <a:gd name="T103" fmla="*/ 51 h 86"/>
                <a:gd name="T104" fmla="*/ 675 w 693"/>
                <a:gd name="T105" fmla="*/ 86 h 86"/>
                <a:gd name="T106" fmla="*/ 675 w 693"/>
                <a:gd name="T107" fmla="*/ 81 h 86"/>
                <a:gd name="T108" fmla="*/ 661 w 693"/>
                <a:gd name="T109" fmla="*/ 50 h 86"/>
                <a:gd name="T110" fmla="*/ 684 w 693"/>
                <a:gd name="T111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3" h="86">
                  <a:moveTo>
                    <a:pt x="48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8" y="6"/>
                  </a:lnTo>
                  <a:close/>
                  <a:moveTo>
                    <a:pt x="71" y="33"/>
                  </a:moveTo>
                  <a:cubicBezTo>
                    <a:pt x="69" y="33"/>
                    <a:pt x="69" y="33"/>
                    <a:pt x="69" y="33"/>
                  </a:cubicBezTo>
                  <a:cubicBezTo>
                    <a:pt x="65" y="33"/>
                    <a:pt x="62" y="34"/>
                    <a:pt x="60" y="35"/>
                  </a:cubicBezTo>
                  <a:cubicBezTo>
                    <a:pt x="57" y="37"/>
                    <a:pt x="55" y="42"/>
                    <a:pt x="55" y="47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0"/>
                    <a:pt x="4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9"/>
                    <a:pt x="54" y="32"/>
                    <a:pt x="54" y="35"/>
                  </a:cubicBezTo>
                  <a:cubicBezTo>
                    <a:pt x="57" y="28"/>
                    <a:pt x="63" y="25"/>
                    <a:pt x="71" y="25"/>
                  </a:cubicBezTo>
                  <a:lnTo>
                    <a:pt x="71" y="33"/>
                  </a:lnTo>
                  <a:close/>
                  <a:moveTo>
                    <a:pt x="119" y="85"/>
                  </a:moveTo>
                  <a:cubicBezTo>
                    <a:pt x="112" y="85"/>
                    <a:pt x="112" y="85"/>
                    <a:pt x="112" y="85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08" y="84"/>
                    <a:pt x="104" y="86"/>
                    <a:pt x="98" y="86"/>
                  </a:cubicBezTo>
                  <a:cubicBezTo>
                    <a:pt x="87" y="86"/>
                    <a:pt x="81" y="80"/>
                    <a:pt x="81" y="69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77"/>
                    <a:pt x="92" y="81"/>
                    <a:pt x="100" y="81"/>
                  </a:cubicBezTo>
                  <a:cubicBezTo>
                    <a:pt x="103" y="81"/>
                    <a:pt x="106" y="79"/>
                    <a:pt x="108" y="77"/>
                  </a:cubicBezTo>
                  <a:cubicBezTo>
                    <a:pt x="111" y="74"/>
                    <a:pt x="112" y="71"/>
                    <a:pt x="112" y="6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9" y="26"/>
                    <a:pt x="119" y="26"/>
                    <a:pt x="119" y="26"/>
                  </a:cubicBezTo>
                  <a:lnTo>
                    <a:pt x="119" y="85"/>
                  </a:lnTo>
                  <a:close/>
                  <a:moveTo>
                    <a:pt x="158" y="42"/>
                  </a:moveTo>
                  <a:cubicBezTo>
                    <a:pt x="157" y="35"/>
                    <a:pt x="154" y="31"/>
                    <a:pt x="148" y="31"/>
                  </a:cubicBezTo>
                  <a:cubicBezTo>
                    <a:pt x="142" y="31"/>
                    <a:pt x="138" y="34"/>
                    <a:pt x="138" y="39"/>
                  </a:cubicBezTo>
                  <a:cubicBezTo>
                    <a:pt x="138" y="42"/>
                    <a:pt x="139" y="44"/>
                    <a:pt x="140" y="45"/>
                  </a:cubicBezTo>
                  <a:cubicBezTo>
                    <a:pt x="142" y="47"/>
                    <a:pt x="144" y="49"/>
                    <a:pt x="149" y="51"/>
                  </a:cubicBezTo>
                  <a:cubicBezTo>
                    <a:pt x="156" y="55"/>
                    <a:pt x="161" y="58"/>
                    <a:pt x="163" y="61"/>
                  </a:cubicBezTo>
                  <a:cubicBezTo>
                    <a:pt x="165" y="64"/>
                    <a:pt x="166" y="67"/>
                    <a:pt x="166" y="71"/>
                  </a:cubicBezTo>
                  <a:cubicBezTo>
                    <a:pt x="166" y="76"/>
                    <a:pt x="164" y="79"/>
                    <a:pt x="161" y="82"/>
                  </a:cubicBezTo>
                  <a:cubicBezTo>
                    <a:pt x="158" y="85"/>
                    <a:pt x="154" y="86"/>
                    <a:pt x="148" y="86"/>
                  </a:cubicBezTo>
                  <a:cubicBezTo>
                    <a:pt x="136" y="86"/>
                    <a:pt x="130" y="81"/>
                    <a:pt x="130" y="68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77"/>
                    <a:pt x="141" y="81"/>
                    <a:pt x="148" y="81"/>
                  </a:cubicBezTo>
                  <a:cubicBezTo>
                    <a:pt x="154" y="81"/>
                    <a:pt x="158" y="77"/>
                    <a:pt x="158" y="71"/>
                  </a:cubicBezTo>
                  <a:cubicBezTo>
                    <a:pt x="158" y="69"/>
                    <a:pt x="158" y="66"/>
                    <a:pt x="156" y="65"/>
                  </a:cubicBezTo>
                  <a:cubicBezTo>
                    <a:pt x="155" y="63"/>
                    <a:pt x="152" y="61"/>
                    <a:pt x="147" y="58"/>
                  </a:cubicBezTo>
                  <a:cubicBezTo>
                    <a:pt x="140" y="55"/>
                    <a:pt x="136" y="52"/>
                    <a:pt x="134" y="50"/>
                  </a:cubicBezTo>
                  <a:cubicBezTo>
                    <a:pt x="132" y="47"/>
                    <a:pt x="131" y="44"/>
                    <a:pt x="131" y="40"/>
                  </a:cubicBezTo>
                  <a:cubicBezTo>
                    <a:pt x="131" y="36"/>
                    <a:pt x="132" y="32"/>
                    <a:pt x="136" y="29"/>
                  </a:cubicBezTo>
                  <a:cubicBezTo>
                    <a:pt x="139" y="27"/>
                    <a:pt x="143" y="25"/>
                    <a:pt x="148" y="25"/>
                  </a:cubicBezTo>
                  <a:cubicBezTo>
                    <a:pt x="152" y="25"/>
                    <a:pt x="155" y="26"/>
                    <a:pt x="157" y="26"/>
                  </a:cubicBezTo>
                  <a:cubicBezTo>
                    <a:pt x="162" y="28"/>
                    <a:pt x="165" y="32"/>
                    <a:pt x="165" y="42"/>
                  </a:cubicBezTo>
                  <a:lnTo>
                    <a:pt x="158" y="42"/>
                  </a:lnTo>
                  <a:close/>
                  <a:moveTo>
                    <a:pt x="199" y="86"/>
                  </a:moveTo>
                  <a:cubicBezTo>
                    <a:pt x="196" y="86"/>
                    <a:pt x="193" y="86"/>
                    <a:pt x="192" y="86"/>
                  </a:cubicBezTo>
                  <a:cubicBezTo>
                    <a:pt x="184" y="86"/>
                    <a:pt x="180" y="83"/>
                    <a:pt x="180" y="78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87" y="14"/>
                    <a:pt x="187" y="14"/>
                    <a:pt x="187" y="1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7" y="26"/>
                    <a:pt x="197" y="26"/>
                    <a:pt x="197" y="26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9"/>
                    <a:pt x="189" y="81"/>
                    <a:pt x="194" y="81"/>
                  </a:cubicBezTo>
                  <a:cubicBezTo>
                    <a:pt x="196" y="81"/>
                    <a:pt x="197" y="81"/>
                    <a:pt x="199" y="81"/>
                  </a:cubicBezTo>
                  <a:lnTo>
                    <a:pt x="199" y="86"/>
                  </a:lnTo>
                  <a:close/>
                  <a:moveTo>
                    <a:pt x="247" y="58"/>
                  </a:moveTo>
                  <a:cubicBezTo>
                    <a:pt x="213" y="58"/>
                    <a:pt x="213" y="58"/>
                    <a:pt x="213" y="58"/>
                  </a:cubicBezTo>
                  <a:cubicBezTo>
                    <a:pt x="213" y="73"/>
                    <a:pt x="217" y="81"/>
                    <a:pt x="227" y="81"/>
                  </a:cubicBezTo>
                  <a:cubicBezTo>
                    <a:pt x="234" y="81"/>
                    <a:pt x="239" y="75"/>
                    <a:pt x="239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73"/>
                    <a:pt x="244" y="77"/>
                    <a:pt x="241" y="81"/>
                  </a:cubicBezTo>
                  <a:cubicBezTo>
                    <a:pt x="237" y="85"/>
                    <a:pt x="233" y="86"/>
                    <a:pt x="227" y="86"/>
                  </a:cubicBezTo>
                  <a:cubicBezTo>
                    <a:pt x="219" y="86"/>
                    <a:pt x="214" y="84"/>
                    <a:pt x="210" y="79"/>
                  </a:cubicBezTo>
                  <a:cubicBezTo>
                    <a:pt x="207" y="74"/>
                    <a:pt x="205" y="66"/>
                    <a:pt x="205" y="55"/>
                  </a:cubicBezTo>
                  <a:cubicBezTo>
                    <a:pt x="205" y="35"/>
                    <a:pt x="211" y="25"/>
                    <a:pt x="226" y="25"/>
                  </a:cubicBezTo>
                  <a:cubicBezTo>
                    <a:pt x="240" y="25"/>
                    <a:pt x="247" y="34"/>
                    <a:pt x="247" y="51"/>
                  </a:cubicBezTo>
                  <a:lnTo>
                    <a:pt x="247" y="58"/>
                  </a:lnTo>
                  <a:close/>
                  <a:moveTo>
                    <a:pt x="239" y="53"/>
                  </a:moveTo>
                  <a:cubicBezTo>
                    <a:pt x="239" y="38"/>
                    <a:pt x="235" y="31"/>
                    <a:pt x="226" y="31"/>
                  </a:cubicBezTo>
                  <a:cubicBezTo>
                    <a:pt x="221" y="31"/>
                    <a:pt x="218" y="33"/>
                    <a:pt x="216" y="37"/>
                  </a:cubicBezTo>
                  <a:cubicBezTo>
                    <a:pt x="214" y="40"/>
                    <a:pt x="213" y="46"/>
                    <a:pt x="213" y="53"/>
                  </a:cubicBezTo>
                  <a:lnTo>
                    <a:pt x="239" y="53"/>
                  </a:lnTo>
                  <a:close/>
                  <a:moveTo>
                    <a:pt x="291" y="85"/>
                  </a:moveTo>
                  <a:cubicBezTo>
                    <a:pt x="291" y="84"/>
                    <a:pt x="290" y="81"/>
                    <a:pt x="290" y="78"/>
                  </a:cubicBezTo>
                  <a:cubicBezTo>
                    <a:pt x="287" y="84"/>
                    <a:pt x="282" y="86"/>
                    <a:pt x="275" y="86"/>
                  </a:cubicBezTo>
                  <a:cubicBezTo>
                    <a:pt x="263" y="86"/>
                    <a:pt x="257" y="77"/>
                    <a:pt x="257" y="57"/>
                  </a:cubicBezTo>
                  <a:cubicBezTo>
                    <a:pt x="257" y="35"/>
                    <a:pt x="263" y="25"/>
                    <a:pt x="276" y="25"/>
                  </a:cubicBezTo>
                  <a:cubicBezTo>
                    <a:pt x="282" y="25"/>
                    <a:pt x="287" y="28"/>
                    <a:pt x="290" y="33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9"/>
                    <a:pt x="298" y="82"/>
                    <a:pt x="298" y="85"/>
                  </a:cubicBezTo>
                  <a:lnTo>
                    <a:pt x="291" y="85"/>
                  </a:lnTo>
                  <a:close/>
                  <a:moveTo>
                    <a:pt x="290" y="55"/>
                  </a:moveTo>
                  <a:cubicBezTo>
                    <a:pt x="290" y="48"/>
                    <a:pt x="289" y="42"/>
                    <a:pt x="288" y="38"/>
                  </a:cubicBezTo>
                  <a:cubicBezTo>
                    <a:pt x="286" y="33"/>
                    <a:pt x="283" y="31"/>
                    <a:pt x="277" y="31"/>
                  </a:cubicBezTo>
                  <a:cubicBezTo>
                    <a:pt x="273" y="31"/>
                    <a:pt x="270" y="33"/>
                    <a:pt x="267" y="37"/>
                  </a:cubicBezTo>
                  <a:cubicBezTo>
                    <a:pt x="265" y="40"/>
                    <a:pt x="264" y="47"/>
                    <a:pt x="264" y="57"/>
                  </a:cubicBezTo>
                  <a:cubicBezTo>
                    <a:pt x="264" y="73"/>
                    <a:pt x="268" y="81"/>
                    <a:pt x="277" y="81"/>
                  </a:cubicBezTo>
                  <a:cubicBezTo>
                    <a:pt x="286" y="81"/>
                    <a:pt x="290" y="72"/>
                    <a:pt x="290" y="55"/>
                  </a:cubicBezTo>
                  <a:close/>
                  <a:moveTo>
                    <a:pt x="398" y="85"/>
                  </a:moveTo>
                  <a:cubicBezTo>
                    <a:pt x="389" y="85"/>
                    <a:pt x="389" y="85"/>
                    <a:pt x="389" y="85"/>
                  </a:cubicBezTo>
                  <a:cubicBezTo>
                    <a:pt x="383" y="63"/>
                    <a:pt x="383" y="63"/>
                    <a:pt x="383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42" y="85"/>
                    <a:pt x="342" y="85"/>
                    <a:pt x="342" y="85"/>
                  </a:cubicBezTo>
                  <a:cubicBezTo>
                    <a:pt x="334" y="85"/>
                    <a:pt x="334" y="85"/>
                    <a:pt x="334" y="85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398" y="85"/>
                  </a:lnTo>
                  <a:close/>
                  <a:moveTo>
                    <a:pt x="381" y="56"/>
                  </a:moveTo>
                  <a:cubicBezTo>
                    <a:pt x="366" y="5"/>
                    <a:pt x="366" y="5"/>
                    <a:pt x="366" y="5"/>
                  </a:cubicBezTo>
                  <a:cubicBezTo>
                    <a:pt x="350" y="56"/>
                    <a:pt x="350" y="56"/>
                    <a:pt x="350" y="56"/>
                  </a:cubicBezTo>
                  <a:lnTo>
                    <a:pt x="381" y="56"/>
                  </a:lnTo>
                  <a:close/>
                  <a:moveTo>
                    <a:pt x="443" y="85"/>
                  </a:moveTo>
                  <a:cubicBezTo>
                    <a:pt x="436" y="85"/>
                    <a:pt x="436" y="85"/>
                    <a:pt x="436" y="85"/>
                  </a:cubicBezTo>
                  <a:cubicBezTo>
                    <a:pt x="436" y="43"/>
                    <a:pt x="436" y="43"/>
                    <a:pt x="436" y="43"/>
                  </a:cubicBezTo>
                  <a:cubicBezTo>
                    <a:pt x="436" y="35"/>
                    <a:pt x="432" y="31"/>
                    <a:pt x="424" y="31"/>
                  </a:cubicBezTo>
                  <a:cubicBezTo>
                    <a:pt x="421" y="31"/>
                    <a:pt x="418" y="32"/>
                    <a:pt x="416" y="35"/>
                  </a:cubicBezTo>
                  <a:cubicBezTo>
                    <a:pt x="413" y="37"/>
                    <a:pt x="412" y="41"/>
                    <a:pt x="412" y="45"/>
                  </a:cubicBezTo>
                  <a:cubicBezTo>
                    <a:pt x="412" y="85"/>
                    <a:pt x="412" y="85"/>
                    <a:pt x="412" y="85"/>
                  </a:cubicBezTo>
                  <a:cubicBezTo>
                    <a:pt x="405" y="85"/>
                    <a:pt x="405" y="85"/>
                    <a:pt x="405" y="85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12" y="26"/>
                    <a:pt x="412" y="26"/>
                    <a:pt x="412" y="26"/>
                  </a:cubicBezTo>
                  <a:cubicBezTo>
                    <a:pt x="412" y="33"/>
                    <a:pt x="412" y="33"/>
                    <a:pt x="412" y="33"/>
                  </a:cubicBezTo>
                  <a:cubicBezTo>
                    <a:pt x="415" y="28"/>
                    <a:pt x="420" y="25"/>
                    <a:pt x="426" y="25"/>
                  </a:cubicBezTo>
                  <a:cubicBezTo>
                    <a:pt x="437" y="25"/>
                    <a:pt x="443" y="32"/>
                    <a:pt x="443" y="43"/>
                  </a:cubicBezTo>
                  <a:lnTo>
                    <a:pt x="443" y="85"/>
                  </a:lnTo>
                  <a:close/>
                  <a:moveTo>
                    <a:pt x="481" y="42"/>
                  </a:moveTo>
                  <a:cubicBezTo>
                    <a:pt x="481" y="35"/>
                    <a:pt x="478" y="31"/>
                    <a:pt x="472" y="31"/>
                  </a:cubicBezTo>
                  <a:cubicBezTo>
                    <a:pt x="466" y="31"/>
                    <a:pt x="462" y="34"/>
                    <a:pt x="462" y="39"/>
                  </a:cubicBezTo>
                  <a:cubicBezTo>
                    <a:pt x="462" y="42"/>
                    <a:pt x="463" y="44"/>
                    <a:pt x="464" y="45"/>
                  </a:cubicBezTo>
                  <a:cubicBezTo>
                    <a:pt x="465" y="47"/>
                    <a:pt x="468" y="49"/>
                    <a:pt x="473" y="51"/>
                  </a:cubicBezTo>
                  <a:cubicBezTo>
                    <a:pt x="480" y="55"/>
                    <a:pt x="484" y="58"/>
                    <a:pt x="486" y="61"/>
                  </a:cubicBezTo>
                  <a:cubicBezTo>
                    <a:pt x="488" y="64"/>
                    <a:pt x="490" y="67"/>
                    <a:pt x="490" y="71"/>
                  </a:cubicBezTo>
                  <a:cubicBezTo>
                    <a:pt x="490" y="76"/>
                    <a:pt x="488" y="79"/>
                    <a:pt x="485" y="82"/>
                  </a:cubicBezTo>
                  <a:cubicBezTo>
                    <a:pt x="481" y="85"/>
                    <a:pt x="477" y="86"/>
                    <a:pt x="472" y="86"/>
                  </a:cubicBezTo>
                  <a:cubicBezTo>
                    <a:pt x="460" y="86"/>
                    <a:pt x="454" y="81"/>
                    <a:pt x="454" y="68"/>
                  </a:cubicBezTo>
                  <a:cubicBezTo>
                    <a:pt x="454" y="68"/>
                    <a:pt x="454" y="68"/>
                    <a:pt x="454" y="68"/>
                  </a:cubicBezTo>
                  <a:cubicBezTo>
                    <a:pt x="461" y="68"/>
                    <a:pt x="461" y="68"/>
                    <a:pt x="461" y="68"/>
                  </a:cubicBezTo>
                  <a:cubicBezTo>
                    <a:pt x="461" y="77"/>
                    <a:pt x="465" y="81"/>
                    <a:pt x="472" y="81"/>
                  </a:cubicBezTo>
                  <a:cubicBezTo>
                    <a:pt x="478" y="81"/>
                    <a:pt x="482" y="77"/>
                    <a:pt x="482" y="71"/>
                  </a:cubicBezTo>
                  <a:cubicBezTo>
                    <a:pt x="482" y="69"/>
                    <a:pt x="481" y="66"/>
                    <a:pt x="480" y="65"/>
                  </a:cubicBezTo>
                  <a:cubicBezTo>
                    <a:pt x="479" y="63"/>
                    <a:pt x="475" y="61"/>
                    <a:pt x="470" y="58"/>
                  </a:cubicBezTo>
                  <a:cubicBezTo>
                    <a:pt x="464" y="55"/>
                    <a:pt x="460" y="52"/>
                    <a:pt x="458" y="50"/>
                  </a:cubicBezTo>
                  <a:cubicBezTo>
                    <a:pt x="456" y="47"/>
                    <a:pt x="455" y="44"/>
                    <a:pt x="455" y="40"/>
                  </a:cubicBezTo>
                  <a:cubicBezTo>
                    <a:pt x="455" y="36"/>
                    <a:pt x="456" y="32"/>
                    <a:pt x="459" y="29"/>
                  </a:cubicBezTo>
                  <a:cubicBezTo>
                    <a:pt x="463" y="27"/>
                    <a:pt x="467" y="25"/>
                    <a:pt x="472" y="25"/>
                  </a:cubicBezTo>
                  <a:cubicBezTo>
                    <a:pt x="475" y="25"/>
                    <a:pt x="478" y="26"/>
                    <a:pt x="481" y="26"/>
                  </a:cubicBezTo>
                  <a:cubicBezTo>
                    <a:pt x="485" y="28"/>
                    <a:pt x="489" y="32"/>
                    <a:pt x="489" y="42"/>
                  </a:cubicBezTo>
                  <a:lnTo>
                    <a:pt x="481" y="42"/>
                  </a:lnTo>
                  <a:close/>
                  <a:moveTo>
                    <a:pt x="572" y="26"/>
                  </a:moveTo>
                  <a:cubicBezTo>
                    <a:pt x="555" y="85"/>
                    <a:pt x="555" y="85"/>
                    <a:pt x="555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38" y="56"/>
                    <a:pt x="533" y="38"/>
                    <a:pt x="533" y="33"/>
                  </a:cubicBezTo>
                  <a:cubicBezTo>
                    <a:pt x="531" y="40"/>
                    <a:pt x="527" y="57"/>
                    <a:pt x="519" y="85"/>
                  </a:cubicBezTo>
                  <a:cubicBezTo>
                    <a:pt x="510" y="85"/>
                    <a:pt x="510" y="85"/>
                    <a:pt x="510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15" y="78"/>
                    <a:pt x="515" y="78"/>
                    <a:pt x="515" y="78"/>
                  </a:cubicBezTo>
                  <a:cubicBezTo>
                    <a:pt x="528" y="26"/>
                    <a:pt x="528" y="26"/>
                    <a:pt x="528" y="26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51" y="78"/>
                    <a:pt x="551" y="78"/>
                    <a:pt x="551" y="78"/>
                  </a:cubicBezTo>
                  <a:cubicBezTo>
                    <a:pt x="565" y="26"/>
                    <a:pt x="565" y="26"/>
                    <a:pt x="565" y="26"/>
                  </a:cubicBezTo>
                  <a:lnTo>
                    <a:pt x="572" y="26"/>
                  </a:lnTo>
                  <a:close/>
                  <a:moveTo>
                    <a:pt x="617" y="58"/>
                  </a:moveTo>
                  <a:cubicBezTo>
                    <a:pt x="583" y="58"/>
                    <a:pt x="583" y="58"/>
                    <a:pt x="583" y="58"/>
                  </a:cubicBezTo>
                  <a:cubicBezTo>
                    <a:pt x="583" y="73"/>
                    <a:pt x="588" y="81"/>
                    <a:pt x="597" y="81"/>
                  </a:cubicBezTo>
                  <a:cubicBezTo>
                    <a:pt x="605" y="81"/>
                    <a:pt x="609" y="75"/>
                    <a:pt x="610" y="67"/>
                  </a:cubicBezTo>
                  <a:cubicBezTo>
                    <a:pt x="617" y="67"/>
                    <a:pt x="617" y="67"/>
                    <a:pt x="617" y="67"/>
                  </a:cubicBezTo>
                  <a:cubicBezTo>
                    <a:pt x="617" y="73"/>
                    <a:pt x="615" y="77"/>
                    <a:pt x="611" y="81"/>
                  </a:cubicBezTo>
                  <a:cubicBezTo>
                    <a:pt x="608" y="85"/>
                    <a:pt x="603" y="86"/>
                    <a:pt x="597" y="86"/>
                  </a:cubicBezTo>
                  <a:cubicBezTo>
                    <a:pt x="590" y="86"/>
                    <a:pt x="584" y="84"/>
                    <a:pt x="581" y="79"/>
                  </a:cubicBezTo>
                  <a:cubicBezTo>
                    <a:pt x="577" y="74"/>
                    <a:pt x="576" y="66"/>
                    <a:pt x="576" y="55"/>
                  </a:cubicBezTo>
                  <a:cubicBezTo>
                    <a:pt x="576" y="35"/>
                    <a:pt x="582" y="25"/>
                    <a:pt x="597" y="25"/>
                  </a:cubicBezTo>
                  <a:cubicBezTo>
                    <a:pt x="610" y="25"/>
                    <a:pt x="617" y="34"/>
                    <a:pt x="617" y="51"/>
                  </a:cubicBezTo>
                  <a:lnTo>
                    <a:pt x="617" y="58"/>
                  </a:lnTo>
                  <a:close/>
                  <a:moveTo>
                    <a:pt x="610" y="53"/>
                  </a:moveTo>
                  <a:cubicBezTo>
                    <a:pt x="610" y="38"/>
                    <a:pt x="606" y="31"/>
                    <a:pt x="597" y="31"/>
                  </a:cubicBezTo>
                  <a:cubicBezTo>
                    <a:pt x="592" y="31"/>
                    <a:pt x="588" y="33"/>
                    <a:pt x="586" y="37"/>
                  </a:cubicBezTo>
                  <a:cubicBezTo>
                    <a:pt x="584" y="40"/>
                    <a:pt x="583" y="46"/>
                    <a:pt x="583" y="53"/>
                  </a:cubicBezTo>
                  <a:lnTo>
                    <a:pt x="610" y="53"/>
                  </a:lnTo>
                  <a:close/>
                  <a:moveTo>
                    <a:pt x="653" y="33"/>
                  </a:moveTo>
                  <a:cubicBezTo>
                    <a:pt x="651" y="33"/>
                    <a:pt x="651" y="33"/>
                    <a:pt x="651" y="33"/>
                  </a:cubicBezTo>
                  <a:cubicBezTo>
                    <a:pt x="647" y="33"/>
                    <a:pt x="644" y="34"/>
                    <a:pt x="642" y="35"/>
                  </a:cubicBezTo>
                  <a:cubicBezTo>
                    <a:pt x="639" y="37"/>
                    <a:pt x="637" y="42"/>
                    <a:pt x="637" y="47"/>
                  </a:cubicBezTo>
                  <a:cubicBezTo>
                    <a:pt x="637" y="85"/>
                    <a:pt x="637" y="85"/>
                    <a:pt x="637" y="85"/>
                  </a:cubicBezTo>
                  <a:cubicBezTo>
                    <a:pt x="629" y="85"/>
                    <a:pt x="629" y="85"/>
                    <a:pt x="629" y="85"/>
                  </a:cubicBezTo>
                  <a:cubicBezTo>
                    <a:pt x="629" y="34"/>
                    <a:pt x="629" y="34"/>
                    <a:pt x="629" y="34"/>
                  </a:cubicBezTo>
                  <a:cubicBezTo>
                    <a:pt x="629" y="33"/>
                    <a:pt x="629" y="30"/>
                    <a:pt x="629" y="26"/>
                  </a:cubicBezTo>
                  <a:cubicBezTo>
                    <a:pt x="635" y="26"/>
                    <a:pt x="635" y="26"/>
                    <a:pt x="635" y="26"/>
                  </a:cubicBezTo>
                  <a:cubicBezTo>
                    <a:pt x="636" y="29"/>
                    <a:pt x="636" y="32"/>
                    <a:pt x="636" y="35"/>
                  </a:cubicBezTo>
                  <a:cubicBezTo>
                    <a:pt x="639" y="28"/>
                    <a:pt x="645" y="25"/>
                    <a:pt x="653" y="25"/>
                  </a:cubicBezTo>
                  <a:lnTo>
                    <a:pt x="653" y="33"/>
                  </a:lnTo>
                  <a:close/>
                  <a:moveTo>
                    <a:pt x="685" y="42"/>
                  </a:moveTo>
                  <a:cubicBezTo>
                    <a:pt x="685" y="35"/>
                    <a:pt x="681" y="31"/>
                    <a:pt x="675" y="31"/>
                  </a:cubicBezTo>
                  <a:cubicBezTo>
                    <a:pt x="670" y="31"/>
                    <a:pt x="666" y="34"/>
                    <a:pt x="666" y="39"/>
                  </a:cubicBezTo>
                  <a:cubicBezTo>
                    <a:pt x="666" y="42"/>
                    <a:pt x="666" y="44"/>
                    <a:pt x="667" y="45"/>
                  </a:cubicBezTo>
                  <a:cubicBezTo>
                    <a:pt x="669" y="47"/>
                    <a:pt x="672" y="49"/>
                    <a:pt x="676" y="51"/>
                  </a:cubicBezTo>
                  <a:cubicBezTo>
                    <a:pt x="683" y="55"/>
                    <a:pt x="688" y="58"/>
                    <a:pt x="690" y="61"/>
                  </a:cubicBezTo>
                  <a:cubicBezTo>
                    <a:pt x="692" y="64"/>
                    <a:pt x="693" y="67"/>
                    <a:pt x="693" y="71"/>
                  </a:cubicBezTo>
                  <a:cubicBezTo>
                    <a:pt x="693" y="76"/>
                    <a:pt x="691" y="79"/>
                    <a:pt x="688" y="82"/>
                  </a:cubicBezTo>
                  <a:cubicBezTo>
                    <a:pt x="685" y="85"/>
                    <a:pt x="681" y="86"/>
                    <a:pt x="675" y="86"/>
                  </a:cubicBezTo>
                  <a:cubicBezTo>
                    <a:pt x="663" y="86"/>
                    <a:pt x="657" y="81"/>
                    <a:pt x="657" y="68"/>
                  </a:cubicBezTo>
                  <a:cubicBezTo>
                    <a:pt x="657" y="68"/>
                    <a:pt x="657" y="68"/>
                    <a:pt x="657" y="68"/>
                  </a:cubicBezTo>
                  <a:cubicBezTo>
                    <a:pt x="665" y="68"/>
                    <a:pt x="665" y="68"/>
                    <a:pt x="665" y="68"/>
                  </a:cubicBezTo>
                  <a:cubicBezTo>
                    <a:pt x="665" y="77"/>
                    <a:pt x="668" y="81"/>
                    <a:pt x="675" y="81"/>
                  </a:cubicBezTo>
                  <a:cubicBezTo>
                    <a:pt x="681" y="81"/>
                    <a:pt x="686" y="77"/>
                    <a:pt x="686" y="71"/>
                  </a:cubicBezTo>
                  <a:cubicBezTo>
                    <a:pt x="686" y="69"/>
                    <a:pt x="685" y="66"/>
                    <a:pt x="683" y="65"/>
                  </a:cubicBezTo>
                  <a:cubicBezTo>
                    <a:pt x="682" y="63"/>
                    <a:pt x="679" y="61"/>
                    <a:pt x="674" y="58"/>
                  </a:cubicBezTo>
                  <a:cubicBezTo>
                    <a:pt x="668" y="55"/>
                    <a:pt x="663" y="52"/>
                    <a:pt x="661" y="50"/>
                  </a:cubicBezTo>
                  <a:cubicBezTo>
                    <a:pt x="659" y="47"/>
                    <a:pt x="658" y="44"/>
                    <a:pt x="658" y="40"/>
                  </a:cubicBezTo>
                  <a:cubicBezTo>
                    <a:pt x="658" y="36"/>
                    <a:pt x="660" y="32"/>
                    <a:pt x="663" y="29"/>
                  </a:cubicBezTo>
                  <a:cubicBezTo>
                    <a:pt x="666" y="27"/>
                    <a:pt x="670" y="25"/>
                    <a:pt x="675" y="25"/>
                  </a:cubicBezTo>
                  <a:cubicBezTo>
                    <a:pt x="679" y="25"/>
                    <a:pt x="682" y="26"/>
                    <a:pt x="684" y="26"/>
                  </a:cubicBezTo>
                  <a:cubicBezTo>
                    <a:pt x="689" y="28"/>
                    <a:pt x="692" y="32"/>
                    <a:pt x="692" y="42"/>
                  </a:cubicBezTo>
                  <a:lnTo>
                    <a:pt x="68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64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926767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19" y="1289304"/>
            <a:ext cx="11198597" cy="4672584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 marL="182563" indent="-182563">
              <a:defRPr>
                <a:latin typeface="Arial" panose="020B0604020202020204" pitchFamily="34" charset="0"/>
              </a:defRPr>
            </a:lvl2pPr>
            <a:lvl3pPr marL="457200" indent="-209550">
              <a:defRPr>
                <a:latin typeface="Arial" panose="020B0604020202020204" pitchFamily="34" charset="0"/>
              </a:defRPr>
            </a:lvl3pPr>
            <a:lvl4pPr marL="630238" indent="-168275">
              <a:defRPr>
                <a:latin typeface="Arial" panose="020B0604020202020204" pitchFamily="34" charset="0"/>
              </a:defRPr>
            </a:lvl4pPr>
            <a:lvl5pPr marL="854075" indent="-182563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2FC8A6B-7594-4560-92AC-1F35CD83C728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096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Content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289304"/>
            <a:ext cx="11198597" cy="4672584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 marL="182880" indent="-182880">
              <a:defRPr>
                <a:latin typeface="Arial" panose="020B0604020202020204" pitchFamily="34" charset="0"/>
              </a:defRPr>
            </a:lvl2pPr>
            <a:lvl3pPr marL="457200" indent="-209550">
              <a:defRPr>
                <a:latin typeface="Arial" panose="020B0604020202020204" pitchFamily="34" charset="0"/>
              </a:defRPr>
            </a:lvl3pPr>
            <a:lvl4pPr marL="627063" indent="-166688">
              <a:defRPr>
                <a:latin typeface="Arial" panose="020B0604020202020204" pitchFamily="34" charset="0"/>
              </a:defRPr>
            </a:lvl4pPr>
            <a:lvl5pPr marL="857250" indent="-182563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A2F3D38F-4EEF-4D36-8EF6-058BB16DAC66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33133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0" indent="0">
              <a:buNone/>
              <a:defRPr>
                <a:solidFill>
                  <a:schemeClr val="accent1"/>
                </a:solidFill>
                <a:latin typeface="Roboto" pitchFamily="2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5267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759B379A-7681-433C-B873-2231D13E4248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923544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1049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Title Sub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C1D97F3B-F147-4C38-9F24-FE9A6789C8D0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995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FAC398CD-2DA6-4EAA-BE56-ED3736A30A8B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53035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847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658171" y="2752035"/>
            <a:ext cx="304797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62820" y="2752035"/>
            <a:ext cx="7024380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2" y="2752035"/>
            <a:ext cx="3663924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4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A17C47D3-C916-463C-A0B0-0E9519379198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9" name="Rectangle 18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962969" y="2752035"/>
            <a:ext cx="899851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0" name="AutoShape 3"/>
          <p:cNvSpPr>
            <a:spLocks noChangeAspect="1" noChangeArrowheads="1" noTextEdit="1"/>
          </p:cNvSpPr>
          <p:nvPr/>
        </p:nvSpPr>
        <p:spPr bwMode="auto">
          <a:xfrm>
            <a:off x="7498971" y="532271"/>
            <a:ext cx="217170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92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658171" y="2752035"/>
            <a:ext cx="304797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862819" y="2752035"/>
            <a:ext cx="7024379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-2" y="2752035"/>
            <a:ext cx="3663924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62969" y="2752035"/>
            <a:ext cx="899851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3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540A13A3-0C6B-4728-81BD-AFE1E9D71821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224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2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1" y="2752035"/>
            <a:ext cx="3663924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3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52211965-70BA-4F89-839E-465601884659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862819" y="2752035"/>
            <a:ext cx="7024379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1887199" y="2752035"/>
            <a:ext cx="304799" cy="3733460"/>
          </a:xfrm>
          <a:prstGeom prst="rect">
            <a:avLst/>
          </a:prstGeom>
          <a:solidFill>
            <a:srgbClr val="008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62969" y="2752035"/>
            <a:ext cx="899851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58171" y="2752035"/>
            <a:ext cx="304797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497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540409" y="2752035"/>
            <a:ext cx="603503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0" y="2752035"/>
            <a:ext cx="1524000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0347" y="2752035"/>
            <a:ext cx="8240061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4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9F0E8DCE-4E44-4068-A266-7413909B827C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0" name="Rectangle 19"/>
          <p:cNvSpPr/>
          <p:nvPr/>
        </p:nvSpPr>
        <p:spPr>
          <a:xfrm>
            <a:off x="9143913" y="2752035"/>
            <a:ext cx="1524087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2" y="2752035"/>
            <a:ext cx="300349" cy="3733460"/>
          </a:xfrm>
          <a:prstGeom prst="rect">
            <a:avLst/>
          </a:prstGeom>
          <a:solidFill>
            <a:srgbClr val="00A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19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5980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Divider Al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8540409" y="2752035"/>
            <a:ext cx="603503" cy="37334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00347" y="2752035"/>
            <a:ext cx="8240061" cy="373346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85098" y="386498"/>
            <a:ext cx="11198901" cy="1362075"/>
          </a:xfrm>
        </p:spPr>
        <p:txBody>
          <a:bodyPr anchor="b" anchorCtr="0">
            <a:noAutofit/>
          </a:bodyPr>
          <a:lstStyle>
            <a:lvl1pPr>
              <a:defRPr sz="2800" b="0" cap="none" baseline="0">
                <a:solidFill>
                  <a:schemeClr val="accent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85098" y="1748574"/>
            <a:ext cx="11198901" cy="86149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9965032B-60B7-4223-9B2E-D4E02084A585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5212080" cy="118872"/>
          </a:xfrm>
        </p:spPr>
        <p:txBody>
          <a:bodyPr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3" name="Rectangle 22"/>
          <p:cNvSpPr/>
          <p:nvPr/>
        </p:nvSpPr>
        <p:spPr>
          <a:xfrm>
            <a:off x="10668000" y="2752035"/>
            <a:ext cx="1524000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143913" y="2752035"/>
            <a:ext cx="1524087" cy="37334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2" y="2752035"/>
            <a:ext cx="300349" cy="37334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1078804" y="6536967"/>
            <a:ext cx="682186" cy="285450"/>
            <a:chOff x="11078804" y="6536967"/>
            <a:chExt cx="682186" cy="285450"/>
          </a:xfrm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11388208" y="6627792"/>
              <a:ext cx="75355" cy="94817"/>
            </a:xfrm>
            <a:custGeom>
              <a:avLst/>
              <a:gdLst>
                <a:gd name="T0" fmla="*/ 93 w 151"/>
                <a:gd name="T1" fmla="*/ 118 h 190"/>
                <a:gd name="T2" fmla="*/ 56 w 151"/>
                <a:gd name="T3" fmla="*/ 118 h 190"/>
                <a:gd name="T4" fmla="*/ 74 w 151"/>
                <a:gd name="T5" fmla="*/ 37 h 190"/>
                <a:gd name="T6" fmla="*/ 75 w 151"/>
                <a:gd name="T7" fmla="*/ 37 h 190"/>
                <a:gd name="T8" fmla="*/ 93 w 151"/>
                <a:gd name="T9" fmla="*/ 118 h 190"/>
                <a:gd name="T10" fmla="*/ 38 w 151"/>
                <a:gd name="T11" fmla="*/ 190 h 190"/>
                <a:gd name="T12" fmla="*/ 49 w 151"/>
                <a:gd name="T13" fmla="*/ 149 h 190"/>
                <a:gd name="T14" fmla="*/ 102 w 151"/>
                <a:gd name="T15" fmla="*/ 149 h 190"/>
                <a:gd name="T16" fmla="*/ 111 w 151"/>
                <a:gd name="T17" fmla="*/ 190 h 190"/>
                <a:gd name="T18" fmla="*/ 151 w 151"/>
                <a:gd name="T19" fmla="*/ 190 h 190"/>
                <a:gd name="T20" fmla="*/ 102 w 151"/>
                <a:gd name="T21" fmla="*/ 0 h 190"/>
                <a:gd name="T22" fmla="*/ 51 w 151"/>
                <a:gd name="T23" fmla="*/ 0 h 190"/>
                <a:gd name="T24" fmla="*/ 0 w 151"/>
                <a:gd name="T25" fmla="*/ 190 h 190"/>
                <a:gd name="T26" fmla="*/ 38 w 151"/>
                <a:gd name="T2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90">
                  <a:moveTo>
                    <a:pt x="93" y="118"/>
                  </a:moveTo>
                  <a:lnTo>
                    <a:pt x="56" y="118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93" y="118"/>
                  </a:lnTo>
                  <a:close/>
                  <a:moveTo>
                    <a:pt x="38" y="190"/>
                  </a:moveTo>
                  <a:lnTo>
                    <a:pt x="49" y="149"/>
                  </a:lnTo>
                  <a:lnTo>
                    <a:pt x="102" y="149"/>
                  </a:lnTo>
                  <a:lnTo>
                    <a:pt x="111" y="190"/>
                  </a:lnTo>
                  <a:lnTo>
                    <a:pt x="151" y="190"/>
                  </a:lnTo>
                  <a:lnTo>
                    <a:pt x="102" y="0"/>
                  </a:lnTo>
                  <a:lnTo>
                    <a:pt x="51" y="0"/>
                  </a:lnTo>
                  <a:lnTo>
                    <a:pt x="0" y="190"/>
                  </a:lnTo>
                  <a:lnTo>
                    <a:pt x="38" y="1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11469551" y="6655239"/>
              <a:ext cx="51401" cy="92821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7"/>
            <p:cNvSpPr>
              <a:spLocks noEditPoints="1"/>
            </p:cNvSpPr>
            <p:nvPr/>
          </p:nvSpPr>
          <p:spPr bwMode="auto">
            <a:xfrm>
              <a:off x="11536423" y="6627792"/>
              <a:ext cx="17965" cy="94817"/>
            </a:xfrm>
            <a:custGeom>
              <a:avLst/>
              <a:gdLst>
                <a:gd name="T0" fmla="*/ 36 w 36"/>
                <a:gd name="T1" fmla="*/ 190 h 190"/>
                <a:gd name="T2" fmla="*/ 19 w 36"/>
                <a:gd name="T3" fmla="*/ 190 h 190"/>
                <a:gd name="T4" fmla="*/ 0 w 36"/>
                <a:gd name="T5" fmla="*/ 190 h 190"/>
                <a:gd name="T6" fmla="*/ 0 w 36"/>
                <a:gd name="T7" fmla="*/ 124 h 190"/>
                <a:gd name="T8" fmla="*/ 0 w 36"/>
                <a:gd name="T9" fmla="*/ 57 h 190"/>
                <a:gd name="T10" fmla="*/ 19 w 36"/>
                <a:gd name="T11" fmla="*/ 57 h 190"/>
                <a:gd name="T12" fmla="*/ 36 w 36"/>
                <a:gd name="T13" fmla="*/ 57 h 190"/>
                <a:gd name="T14" fmla="*/ 36 w 36"/>
                <a:gd name="T15" fmla="*/ 124 h 190"/>
                <a:gd name="T16" fmla="*/ 36 w 36"/>
                <a:gd name="T17" fmla="*/ 190 h 190"/>
                <a:gd name="T18" fmla="*/ 36 w 36"/>
                <a:gd name="T19" fmla="*/ 0 h 190"/>
                <a:gd name="T20" fmla="*/ 36 w 36"/>
                <a:gd name="T21" fmla="*/ 15 h 190"/>
                <a:gd name="T22" fmla="*/ 36 w 36"/>
                <a:gd name="T23" fmla="*/ 29 h 190"/>
                <a:gd name="T24" fmla="*/ 19 w 36"/>
                <a:gd name="T25" fmla="*/ 29 h 190"/>
                <a:gd name="T26" fmla="*/ 0 w 36"/>
                <a:gd name="T27" fmla="*/ 29 h 190"/>
                <a:gd name="T28" fmla="*/ 0 w 36"/>
                <a:gd name="T29" fmla="*/ 15 h 190"/>
                <a:gd name="T30" fmla="*/ 0 w 36"/>
                <a:gd name="T31" fmla="*/ 0 h 190"/>
                <a:gd name="T32" fmla="*/ 19 w 36"/>
                <a:gd name="T33" fmla="*/ 0 h 190"/>
                <a:gd name="T34" fmla="*/ 36 w 36"/>
                <a:gd name="T3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90">
                  <a:moveTo>
                    <a:pt x="36" y="190"/>
                  </a:moveTo>
                  <a:lnTo>
                    <a:pt x="19" y="190"/>
                  </a:lnTo>
                  <a:lnTo>
                    <a:pt x="0" y="190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36" y="57"/>
                  </a:lnTo>
                  <a:lnTo>
                    <a:pt x="36" y="124"/>
                  </a:lnTo>
                  <a:lnTo>
                    <a:pt x="36" y="190"/>
                  </a:lnTo>
                  <a:close/>
                  <a:moveTo>
                    <a:pt x="36" y="0"/>
                  </a:moveTo>
                  <a:lnTo>
                    <a:pt x="36" y="15"/>
                  </a:lnTo>
                  <a:lnTo>
                    <a:pt x="36" y="29"/>
                  </a:lnTo>
                  <a:lnTo>
                    <a:pt x="19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11571854" y="6627792"/>
              <a:ext cx="17965" cy="94817"/>
            </a:xfrm>
            <a:custGeom>
              <a:avLst/>
              <a:gdLst>
                <a:gd name="T0" fmla="*/ 36 w 36"/>
                <a:gd name="T1" fmla="*/ 0 h 190"/>
                <a:gd name="T2" fmla="*/ 36 w 36"/>
                <a:gd name="T3" fmla="*/ 95 h 190"/>
                <a:gd name="T4" fmla="*/ 36 w 36"/>
                <a:gd name="T5" fmla="*/ 190 h 190"/>
                <a:gd name="T6" fmla="*/ 18 w 36"/>
                <a:gd name="T7" fmla="*/ 190 h 190"/>
                <a:gd name="T8" fmla="*/ 0 w 36"/>
                <a:gd name="T9" fmla="*/ 190 h 190"/>
                <a:gd name="T10" fmla="*/ 0 w 36"/>
                <a:gd name="T11" fmla="*/ 95 h 190"/>
                <a:gd name="T12" fmla="*/ 0 w 36"/>
                <a:gd name="T13" fmla="*/ 0 h 190"/>
                <a:gd name="T14" fmla="*/ 18 w 36"/>
                <a:gd name="T15" fmla="*/ 0 h 190"/>
                <a:gd name="T16" fmla="*/ 36 w 36"/>
                <a:gd name="T1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90">
                  <a:moveTo>
                    <a:pt x="36" y="0"/>
                  </a:moveTo>
                  <a:lnTo>
                    <a:pt x="36" y="95"/>
                  </a:lnTo>
                  <a:lnTo>
                    <a:pt x="36" y="190"/>
                  </a:lnTo>
                  <a:lnTo>
                    <a:pt x="18" y="190"/>
                  </a:lnTo>
                  <a:lnTo>
                    <a:pt x="0" y="190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Freeform 9"/>
            <p:cNvSpPr>
              <a:spLocks noEditPoints="1"/>
            </p:cNvSpPr>
            <p:nvPr/>
          </p:nvSpPr>
          <p:spPr bwMode="auto">
            <a:xfrm>
              <a:off x="11603294" y="6655239"/>
              <a:ext cx="52399" cy="68867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11668169" y="6655239"/>
              <a:ext cx="48906" cy="67370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11726556" y="6637773"/>
              <a:ext cx="34434" cy="85336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11078804" y="6536967"/>
              <a:ext cx="274970" cy="285450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42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87522"/>
            <a:ext cx="5493389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9861" y="1287522"/>
            <a:ext cx="5491655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59E7-FCE8-41F2-8212-E18566693AFF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926767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21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87522"/>
            <a:ext cx="5493389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9861" y="1287522"/>
            <a:ext cx="5491655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6C0D3-CEC9-4E25-B150-291BA52C716C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33133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0" indent="0">
              <a:buNone/>
              <a:defRPr>
                <a:solidFill>
                  <a:schemeClr val="accent1"/>
                </a:solidFill>
                <a:latin typeface="Roboto" pitchFamily="2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900021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 +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284188"/>
            <a:ext cx="549554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9862" y="1284188"/>
            <a:ext cx="549165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1C0E-F6EA-4291-95FD-2268B782E21A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502920" y="1751724"/>
            <a:ext cx="5493389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209861" y="1751724"/>
            <a:ext cx="5491655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926767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7101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2-Col Sub +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284188"/>
            <a:ext cx="549554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9862" y="1284188"/>
            <a:ext cx="5491654" cy="357695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solidFill>
                  <a:schemeClr val="accent4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C9BEB-275C-4EAD-BC37-19BCCB867190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502920" y="1751724"/>
            <a:ext cx="5493389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209861" y="1751724"/>
            <a:ext cx="5491655" cy="4423103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7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58"/>
          <p:cNvSpPr>
            <a:spLocks noGrp="1"/>
          </p:cNvSpPr>
          <p:nvPr>
            <p:ph type="body" sz="quarter" idx="15" hasCustomPrompt="1"/>
          </p:nvPr>
        </p:nvSpPr>
        <p:spPr>
          <a:xfrm>
            <a:off x="503238" y="733133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0" indent="0">
              <a:buNone/>
              <a:defRPr>
                <a:solidFill>
                  <a:schemeClr val="accent1"/>
                </a:solidFill>
                <a:latin typeface="Roboto" pitchFamily="2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52512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8854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46C7E21-F706-4CE1-A1CC-1F3145DC6886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43891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89507" y="1287522"/>
            <a:ext cx="7712015" cy="4887306"/>
          </a:xfrm>
          <a:solidFill>
            <a:schemeClr val="bg2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0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87522"/>
            <a:ext cx="3342005" cy="4887306"/>
          </a:xfrm>
        </p:spPr>
        <p:txBody>
          <a:bodyPr/>
          <a:lstStyle>
            <a:lvl1pPr>
              <a:defRPr sz="2100">
                <a:latin typeface="Arial" panose="020B0604020202020204" pitchFamily="34" charset="0"/>
              </a:defRPr>
            </a:lvl1pPr>
            <a:lvl2pPr>
              <a:defRPr sz="1900">
                <a:latin typeface="Arial" panose="020B0604020202020204" pitchFamily="34" charset="0"/>
              </a:defRPr>
            </a:lvl2pPr>
            <a:lvl3pPr marL="457200" indent="-230188">
              <a:defRPr sz="1700">
                <a:latin typeface="Arial" panose="020B0604020202020204" pitchFamily="34" charset="0"/>
              </a:defRPr>
            </a:lvl3pPr>
            <a:lvl4pPr>
              <a:defRPr sz="1700">
                <a:latin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50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64" y="5241390"/>
            <a:ext cx="11147360" cy="1159410"/>
          </a:xfrm>
        </p:spPr>
        <p:txBody>
          <a:bodyPr/>
          <a:lstStyle>
            <a:lvl1pPr>
              <a:defRPr sz="1900">
                <a:latin typeface="Arial" panose="020B0604020202020204" pitchFamily="34" charset="0"/>
              </a:defRPr>
            </a:lvl1pPr>
            <a:lvl2pPr marL="0" indent="0">
              <a:buNone/>
              <a:defRPr sz="1500">
                <a:latin typeface="Arial" panose="020B0604020202020204" pitchFamily="34" charset="0"/>
              </a:defRPr>
            </a:lvl2pPr>
            <a:lvl3pPr marL="384048" indent="-182880">
              <a:defRPr sz="1500">
                <a:latin typeface="+mn-lt"/>
              </a:defRPr>
            </a:lvl3pPr>
            <a:lvl4pPr marL="548640" indent="-182880">
              <a:defRPr sz="1500">
                <a:latin typeface="+mn-lt"/>
              </a:defRPr>
            </a:lvl4pPr>
            <a:lvl5pPr marL="731520" indent="-182880">
              <a:defRPr sz="1300">
                <a:latin typeface="+mn-lt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DF12394-35EE-4B08-A137-59C4B6D8C399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438912" cy="118872"/>
          </a:xfrm>
        </p:spPr>
        <p:txBody>
          <a:bodyPr/>
          <a:lstStyle>
            <a:lvl1pPr>
              <a:defRPr sz="1400" b="1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02919" y="1322552"/>
            <a:ext cx="11201400" cy="3824542"/>
          </a:xfrm>
          <a:solidFill>
            <a:schemeClr val="bg2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0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214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ilent 16:9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" y="1368725"/>
            <a:ext cx="12191936" cy="5114351"/>
          </a:xfrm>
          <a:solidFill>
            <a:schemeClr val="bg2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616700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5BF323D3-4F63-4737-9C72-C09A2E837653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5184" y="6619947"/>
            <a:ext cx="53949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2920" y="6620256"/>
            <a:ext cx="438912" cy="118872"/>
          </a:xfrm>
        </p:spPr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ext Placeholder 5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722247"/>
            <a:ext cx="11198284" cy="390099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</a:defRPr>
            </a:lvl2pPr>
          </a:lstStyle>
          <a:p>
            <a:pPr lvl="0"/>
            <a:r>
              <a:rPr lang="en-US" dirty="0"/>
              <a:t>Subhead goes here</a:t>
            </a:r>
          </a:p>
          <a:p>
            <a:pPr lvl="1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02919" y="246888"/>
            <a:ext cx="11198597" cy="484632"/>
          </a:xfrm>
        </p:spPr>
        <p:txBody>
          <a:bodyPr anchor="t" anchorCtr="0">
            <a:normAutofit/>
          </a:bodyPr>
          <a:lstStyle>
            <a:lvl1pPr>
              <a:defRPr sz="2800" b="0" i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2673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ilent 16:9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918824" y="-1"/>
            <a:ext cx="621169" cy="68729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-1" y="-1"/>
            <a:ext cx="7918825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064080" y="-1"/>
            <a:ext cx="2127920" cy="687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539992" y="-1"/>
            <a:ext cx="1524087" cy="68729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476103" y="1109600"/>
            <a:ext cx="7143939" cy="3850885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476103" y="5092929"/>
            <a:ext cx="7143939" cy="1137771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1097280" y="6621625"/>
            <a:ext cx="1060704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DFB1D094-7453-43F2-9F97-0FD9F3DB00BA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2615184" y="6621625"/>
            <a:ext cx="4937760" cy="118872"/>
          </a:xfrm>
        </p:spPr>
        <p:txBody>
          <a:bodyPr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502920" y="6621625"/>
            <a:ext cx="530352" cy="118872"/>
          </a:xfrm>
        </p:spPr>
        <p:txBody>
          <a:bodyPr/>
          <a:lstStyle>
            <a:lvl1pPr>
              <a:defRPr sz="1400" b="1" i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10517972" y="329302"/>
            <a:ext cx="1245278" cy="606697"/>
            <a:chOff x="6507" y="922"/>
            <a:chExt cx="1367" cy="666"/>
          </a:xfrm>
        </p:grpSpPr>
        <p:sp>
          <p:nvSpPr>
            <p:cNvPr id="1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507" y="922"/>
              <a:ext cx="1367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7127" y="1104"/>
              <a:ext cx="151" cy="189"/>
            </a:xfrm>
            <a:custGeom>
              <a:avLst/>
              <a:gdLst>
                <a:gd name="T0" fmla="*/ 92 w 151"/>
                <a:gd name="T1" fmla="*/ 118 h 189"/>
                <a:gd name="T2" fmla="*/ 56 w 151"/>
                <a:gd name="T3" fmla="*/ 118 h 189"/>
                <a:gd name="T4" fmla="*/ 73 w 151"/>
                <a:gd name="T5" fmla="*/ 37 h 189"/>
                <a:gd name="T6" fmla="*/ 74 w 151"/>
                <a:gd name="T7" fmla="*/ 37 h 189"/>
                <a:gd name="T8" fmla="*/ 92 w 151"/>
                <a:gd name="T9" fmla="*/ 118 h 189"/>
                <a:gd name="T10" fmla="*/ 38 w 151"/>
                <a:gd name="T11" fmla="*/ 189 h 189"/>
                <a:gd name="T12" fmla="*/ 48 w 151"/>
                <a:gd name="T13" fmla="*/ 148 h 189"/>
                <a:gd name="T14" fmla="*/ 101 w 151"/>
                <a:gd name="T15" fmla="*/ 148 h 189"/>
                <a:gd name="T16" fmla="*/ 111 w 151"/>
                <a:gd name="T17" fmla="*/ 189 h 189"/>
                <a:gd name="T18" fmla="*/ 151 w 151"/>
                <a:gd name="T19" fmla="*/ 189 h 189"/>
                <a:gd name="T20" fmla="*/ 101 w 151"/>
                <a:gd name="T21" fmla="*/ 0 h 189"/>
                <a:gd name="T22" fmla="*/ 51 w 151"/>
                <a:gd name="T23" fmla="*/ 0 h 189"/>
                <a:gd name="T24" fmla="*/ 0 w 151"/>
                <a:gd name="T25" fmla="*/ 189 h 189"/>
                <a:gd name="T26" fmla="*/ 38 w 151"/>
                <a:gd name="T2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89">
                  <a:moveTo>
                    <a:pt x="92" y="118"/>
                  </a:moveTo>
                  <a:lnTo>
                    <a:pt x="56" y="118"/>
                  </a:lnTo>
                  <a:lnTo>
                    <a:pt x="73" y="37"/>
                  </a:lnTo>
                  <a:lnTo>
                    <a:pt x="74" y="37"/>
                  </a:lnTo>
                  <a:lnTo>
                    <a:pt x="92" y="118"/>
                  </a:lnTo>
                  <a:close/>
                  <a:moveTo>
                    <a:pt x="38" y="189"/>
                  </a:moveTo>
                  <a:lnTo>
                    <a:pt x="48" y="148"/>
                  </a:lnTo>
                  <a:lnTo>
                    <a:pt x="101" y="148"/>
                  </a:lnTo>
                  <a:lnTo>
                    <a:pt x="111" y="189"/>
                  </a:lnTo>
                  <a:lnTo>
                    <a:pt x="151" y="189"/>
                  </a:lnTo>
                  <a:lnTo>
                    <a:pt x="101" y="0"/>
                  </a:lnTo>
                  <a:lnTo>
                    <a:pt x="51" y="0"/>
                  </a:lnTo>
                  <a:lnTo>
                    <a:pt x="0" y="189"/>
                  </a:lnTo>
                  <a:lnTo>
                    <a:pt x="38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7289" y="1158"/>
              <a:ext cx="103" cy="187"/>
            </a:xfrm>
            <a:custGeom>
              <a:avLst/>
              <a:gdLst>
                <a:gd name="T0" fmla="*/ 34 w 96"/>
                <a:gd name="T1" fmla="*/ 65 h 167"/>
                <a:gd name="T2" fmla="*/ 49 w 96"/>
                <a:gd name="T3" fmla="*/ 20 h 167"/>
                <a:gd name="T4" fmla="*/ 62 w 96"/>
                <a:gd name="T5" fmla="*/ 61 h 167"/>
                <a:gd name="T6" fmla="*/ 49 w 96"/>
                <a:gd name="T7" fmla="*/ 99 h 167"/>
                <a:gd name="T8" fmla="*/ 34 w 96"/>
                <a:gd name="T9" fmla="*/ 65 h 167"/>
                <a:gd name="T10" fmla="*/ 64 w 96"/>
                <a:gd name="T11" fmla="*/ 2 h 167"/>
                <a:gd name="T12" fmla="*/ 64 w 96"/>
                <a:gd name="T13" fmla="*/ 16 h 167"/>
                <a:gd name="T14" fmla="*/ 63 w 96"/>
                <a:gd name="T15" fmla="*/ 16 h 167"/>
                <a:gd name="T16" fmla="*/ 37 w 96"/>
                <a:gd name="T17" fmla="*/ 0 h 167"/>
                <a:gd name="T18" fmla="*/ 2 w 96"/>
                <a:gd name="T19" fmla="*/ 59 h 167"/>
                <a:gd name="T20" fmla="*/ 37 w 96"/>
                <a:gd name="T21" fmla="*/ 120 h 167"/>
                <a:gd name="T22" fmla="*/ 62 w 96"/>
                <a:gd name="T23" fmla="*/ 106 h 167"/>
                <a:gd name="T24" fmla="*/ 62 w 96"/>
                <a:gd name="T25" fmla="*/ 106 h 167"/>
                <a:gd name="T26" fmla="*/ 62 w 96"/>
                <a:gd name="T27" fmla="*/ 129 h 167"/>
                <a:gd name="T28" fmla="*/ 50 w 96"/>
                <a:gd name="T29" fmla="*/ 148 h 167"/>
                <a:gd name="T30" fmla="*/ 39 w 96"/>
                <a:gd name="T31" fmla="*/ 144 h 167"/>
                <a:gd name="T32" fmla="*/ 36 w 96"/>
                <a:gd name="T33" fmla="*/ 132 h 167"/>
                <a:gd name="T34" fmla="*/ 4 w 96"/>
                <a:gd name="T35" fmla="*/ 132 h 167"/>
                <a:gd name="T36" fmla="*/ 50 w 96"/>
                <a:gd name="T37" fmla="*/ 167 h 167"/>
                <a:gd name="T38" fmla="*/ 95 w 96"/>
                <a:gd name="T39" fmla="*/ 126 h 167"/>
                <a:gd name="T40" fmla="*/ 95 w 96"/>
                <a:gd name="T41" fmla="*/ 2 h 167"/>
                <a:gd name="T42" fmla="*/ 64 w 96"/>
                <a:gd name="T43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" h="167">
                  <a:moveTo>
                    <a:pt x="34" y="65"/>
                  </a:moveTo>
                  <a:cubicBezTo>
                    <a:pt x="34" y="29"/>
                    <a:pt x="36" y="20"/>
                    <a:pt x="49" y="20"/>
                  </a:cubicBezTo>
                  <a:cubicBezTo>
                    <a:pt x="61" y="20"/>
                    <a:pt x="62" y="35"/>
                    <a:pt x="62" y="61"/>
                  </a:cubicBezTo>
                  <a:cubicBezTo>
                    <a:pt x="62" y="87"/>
                    <a:pt x="61" y="99"/>
                    <a:pt x="49" y="99"/>
                  </a:cubicBezTo>
                  <a:cubicBezTo>
                    <a:pt x="33" y="99"/>
                    <a:pt x="34" y="77"/>
                    <a:pt x="34" y="65"/>
                  </a:cubicBezTo>
                  <a:close/>
                  <a:moveTo>
                    <a:pt x="64" y="2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5"/>
                    <a:pt x="49" y="0"/>
                    <a:pt x="37" y="0"/>
                  </a:cubicBezTo>
                  <a:cubicBezTo>
                    <a:pt x="2" y="0"/>
                    <a:pt x="2" y="33"/>
                    <a:pt x="2" y="59"/>
                  </a:cubicBezTo>
                  <a:cubicBezTo>
                    <a:pt x="2" y="86"/>
                    <a:pt x="0" y="120"/>
                    <a:pt x="37" y="120"/>
                  </a:cubicBezTo>
                  <a:cubicBezTo>
                    <a:pt x="47" y="120"/>
                    <a:pt x="57" y="115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41"/>
                    <a:pt x="58" y="148"/>
                    <a:pt x="50" y="148"/>
                  </a:cubicBezTo>
                  <a:cubicBezTo>
                    <a:pt x="45" y="148"/>
                    <a:pt x="41" y="147"/>
                    <a:pt x="39" y="144"/>
                  </a:cubicBezTo>
                  <a:cubicBezTo>
                    <a:pt x="37" y="141"/>
                    <a:pt x="36" y="137"/>
                    <a:pt x="36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61"/>
                    <a:pt x="26" y="167"/>
                    <a:pt x="50" y="167"/>
                  </a:cubicBezTo>
                  <a:cubicBezTo>
                    <a:pt x="96" y="167"/>
                    <a:pt x="95" y="134"/>
                    <a:pt x="95" y="126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6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7424" y="1104"/>
              <a:ext cx="35" cy="189"/>
            </a:xfrm>
            <a:custGeom>
              <a:avLst/>
              <a:gdLst>
                <a:gd name="T0" fmla="*/ 35 w 35"/>
                <a:gd name="T1" fmla="*/ 189 h 189"/>
                <a:gd name="T2" fmla="*/ 18 w 35"/>
                <a:gd name="T3" fmla="*/ 189 h 189"/>
                <a:gd name="T4" fmla="*/ 0 w 35"/>
                <a:gd name="T5" fmla="*/ 189 h 189"/>
                <a:gd name="T6" fmla="*/ 0 w 35"/>
                <a:gd name="T7" fmla="*/ 124 h 189"/>
                <a:gd name="T8" fmla="*/ 0 w 35"/>
                <a:gd name="T9" fmla="*/ 57 h 189"/>
                <a:gd name="T10" fmla="*/ 18 w 35"/>
                <a:gd name="T11" fmla="*/ 57 h 189"/>
                <a:gd name="T12" fmla="*/ 35 w 35"/>
                <a:gd name="T13" fmla="*/ 57 h 189"/>
                <a:gd name="T14" fmla="*/ 35 w 35"/>
                <a:gd name="T15" fmla="*/ 124 h 189"/>
                <a:gd name="T16" fmla="*/ 35 w 35"/>
                <a:gd name="T17" fmla="*/ 189 h 189"/>
                <a:gd name="T18" fmla="*/ 35 w 35"/>
                <a:gd name="T19" fmla="*/ 0 h 189"/>
                <a:gd name="T20" fmla="*/ 35 w 35"/>
                <a:gd name="T21" fmla="*/ 14 h 189"/>
                <a:gd name="T22" fmla="*/ 35 w 35"/>
                <a:gd name="T23" fmla="*/ 29 h 189"/>
                <a:gd name="T24" fmla="*/ 18 w 35"/>
                <a:gd name="T25" fmla="*/ 29 h 189"/>
                <a:gd name="T26" fmla="*/ 0 w 35"/>
                <a:gd name="T27" fmla="*/ 29 h 189"/>
                <a:gd name="T28" fmla="*/ 0 w 35"/>
                <a:gd name="T29" fmla="*/ 14 h 189"/>
                <a:gd name="T30" fmla="*/ 0 w 35"/>
                <a:gd name="T31" fmla="*/ 0 h 189"/>
                <a:gd name="T32" fmla="*/ 18 w 35"/>
                <a:gd name="T33" fmla="*/ 0 h 189"/>
                <a:gd name="T34" fmla="*/ 35 w 35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9">
                  <a:moveTo>
                    <a:pt x="35" y="189"/>
                  </a:moveTo>
                  <a:lnTo>
                    <a:pt x="18" y="189"/>
                  </a:lnTo>
                  <a:lnTo>
                    <a:pt x="0" y="189"/>
                  </a:lnTo>
                  <a:lnTo>
                    <a:pt x="0" y="124"/>
                  </a:lnTo>
                  <a:lnTo>
                    <a:pt x="0" y="57"/>
                  </a:lnTo>
                  <a:lnTo>
                    <a:pt x="18" y="57"/>
                  </a:lnTo>
                  <a:lnTo>
                    <a:pt x="35" y="57"/>
                  </a:lnTo>
                  <a:lnTo>
                    <a:pt x="35" y="124"/>
                  </a:lnTo>
                  <a:lnTo>
                    <a:pt x="35" y="189"/>
                  </a:lnTo>
                  <a:close/>
                  <a:moveTo>
                    <a:pt x="35" y="0"/>
                  </a:moveTo>
                  <a:lnTo>
                    <a:pt x="35" y="14"/>
                  </a:lnTo>
                  <a:lnTo>
                    <a:pt x="35" y="29"/>
                  </a:lnTo>
                  <a:lnTo>
                    <a:pt x="18" y="29"/>
                  </a:lnTo>
                  <a:lnTo>
                    <a:pt x="0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7495" y="1104"/>
              <a:ext cx="35" cy="189"/>
            </a:xfrm>
            <a:custGeom>
              <a:avLst/>
              <a:gdLst>
                <a:gd name="T0" fmla="*/ 35 w 35"/>
                <a:gd name="T1" fmla="*/ 0 h 189"/>
                <a:gd name="T2" fmla="*/ 35 w 35"/>
                <a:gd name="T3" fmla="*/ 95 h 189"/>
                <a:gd name="T4" fmla="*/ 35 w 35"/>
                <a:gd name="T5" fmla="*/ 189 h 189"/>
                <a:gd name="T6" fmla="*/ 17 w 35"/>
                <a:gd name="T7" fmla="*/ 189 h 189"/>
                <a:gd name="T8" fmla="*/ 0 w 35"/>
                <a:gd name="T9" fmla="*/ 189 h 189"/>
                <a:gd name="T10" fmla="*/ 0 w 35"/>
                <a:gd name="T11" fmla="*/ 95 h 189"/>
                <a:gd name="T12" fmla="*/ 0 w 35"/>
                <a:gd name="T13" fmla="*/ 0 h 189"/>
                <a:gd name="T14" fmla="*/ 17 w 35"/>
                <a:gd name="T15" fmla="*/ 0 h 189"/>
                <a:gd name="T16" fmla="*/ 35 w 35"/>
                <a:gd name="T1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9">
                  <a:moveTo>
                    <a:pt x="35" y="0"/>
                  </a:moveTo>
                  <a:lnTo>
                    <a:pt x="35" y="95"/>
                  </a:lnTo>
                  <a:lnTo>
                    <a:pt x="35" y="189"/>
                  </a:lnTo>
                  <a:lnTo>
                    <a:pt x="17" y="189"/>
                  </a:lnTo>
                  <a:lnTo>
                    <a:pt x="0" y="189"/>
                  </a:lnTo>
                  <a:lnTo>
                    <a:pt x="0" y="9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7557" y="1158"/>
              <a:ext cx="105" cy="139"/>
            </a:xfrm>
            <a:custGeom>
              <a:avLst/>
              <a:gdLst>
                <a:gd name="T0" fmla="*/ 34 w 98"/>
                <a:gd name="T1" fmla="*/ 48 h 124"/>
                <a:gd name="T2" fmla="*/ 49 w 98"/>
                <a:gd name="T3" fmla="*/ 20 h 124"/>
                <a:gd name="T4" fmla="*/ 64 w 98"/>
                <a:gd name="T5" fmla="*/ 48 h 124"/>
                <a:gd name="T6" fmla="*/ 34 w 98"/>
                <a:gd name="T7" fmla="*/ 48 h 124"/>
                <a:gd name="T8" fmla="*/ 97 w 98"/>
                <a:gd name="T9" fmla="*/ 67 h 124"/>
                <a:gd name="T10" fmla="*/ 49 w 98"/>
                <a:gd name="T11" fmla="*/ 0 h 124"/>
                <a:gd name="T12" fmla="*/ 0 w 98"/>
                <a:gd name="T13" fmla="*/ 60 h 124"/>
                <a:gd name="T14" fmla="*/ 49 w 98"/>
                <a:gd name="T15" fmla="*/ 124 h 124"/>
                <a:gd name="T16" fmla="*/ 84 w 98"/>
                <a:gd name="T17" fmla="*/ 112 h 124"/>
                <a:gd name="T18" fmla="*/ 97 w 98"/>
                <a:gd name="T19" fmla="*/ 81 h 124"/>
                <a:gd name="T20" fmla="*/ 63 w 98"/>
                <a:gd name="T21" fmla="*/ 81 h 124"/>
                <a:gd name="T22" fmla="*/ 49 w 98"/>
                <a:gd name="T23" fmla="*/ 102 h 124"/>
                <a:gd name="T24" fmla="*/ 34 w 98"/>
                <a:gd name="T25" fmla="*/ 67 h 124"/>
                <a:gd name="T26" fmla="*/ 97 w 98"/>
                <a:gd name="T27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24">
                  <a:moveTo>
                    <a:pt x="34" y="48"/>
                  </a:moveTo>
                  <a:cubicBezTo>
                    <a:pt x="34" y="38"/>
                    <a:pt x="33" y="20"/>
                    <a:pt x="49" y="20"/>
                  </a:cubicBezTo>
                  <a:cubicBezTo>
                    <a:pt x="65" y="20"/>
                    <a:pt x="64" y="37"/>
                    <a:pt x="64" y="48"/>
                  </a:cubicBezTo>
                  <a:lnTo>
                    <a:pt x="34" y="48"/>
                  </a:lnTo>
                  <a:close/>
                  <a:moveTo>
                    <a:pt x="97" y="67"/>
                  </a:moveTo>
                  <a:cubicBezTo>
                    <a:pt x="98" y="29"/>
                    <a:pt x="93" y="0"/>
                    <a:pt x="49" y="0"/>
                  </a:cubicBezTo>
                  <a:cubicBezTo>
                    <a:pt x="5" y="0"/>
                    <a:pt x="0" y="28"/>
                    <a:pt x="0" y="60"/>
                  </a:cubicBezTo>
                  <a:cubicBezTo>
                    <a:pt x="0" y="97"/>
                    <a:pt x="6" y="124"/>
                    <a:pt x="49" y="124"/>
                  </a:cubicBezTo>
                  <a:cubicBezTo>
                    <a:pt x="64" y="124"/>
                    <a:pt x="76" y="119"/>
                    <a:pt x="84" y="112"/>
                  </a:cubicBezTo>
                  <a:cubicBezTo>
                    <a:pt x="92" y="105"/>
                    <a:pt x="96" y="94"/>
                    <a:pt x="97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91"/>
                    <a:pt x="61" y="102"/>
                    <a:pt x="49" y="102"/>
                  </a:cubicBezTo>
                  <a:cubicBezTo>
                    <a:pt x="34" y="102"/>
                    <a:pt x="34" y="81"/>
                    <a:pt x="34" y="67"/>
                  </a:cubicBezTo>
                  <a:lnTo>
                    <a:pt x="97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7687" y="1158"/>
              <a:ext cx="98" cy="135"/>
            </a:xfrm>
            <a:custGeom>
              <a:avLst/>
              <a:gdLst>
                <a:gd name="T0" fmla="*/ 33 w 91"/>
                <a:gd name="T1" fmla="*/ 14 h 121"/>
                <a:gd name="T2" fmla="*/ 33 w 91"/>
                <a:gd name="T3" fmla="*/ 14 h 121"/>
                <a:gd name="T4" fmla="*/ 45 w 91"/>
                <a:gd name="T5" fmla="*/ 3 h 121"/>
                <a:gd name="T6" fmla="*/ 62 w 91"/>
                <a:gd name="T7" fmla="*/ 0 h 121"/>
                <a:gd name="T8" fmla="*/ 91 w 91"/>
                <a:gd name="T9" fmla="*/ 26 h 121"/>
                <a:gd name="T10" fmla="*/ 91 w 91"/>
                <a:gd name="T11" fmla="*/ 121 h 121"/>
                <a:gd name="T12" fmla="*/ 58 w 91"/>
                <a:gd name="T13" fmla="*/ 121 h 121"/>
                <a:gd name="T14" fmla="*/ 58 w 91"/>
                <a:gd name="T15" fmla="*/ 39 h 121"/>
                <a:gd name="T16" fmla="*/ 45 w 91"/>
                <a:gd name="T17" fmla="*/ 20 h 121"/>
                <a:gd name="T18" fmla="*/ 33 w 91"/>
                <a:gd name="T19" fmla="*/ 39 h 121"/>
                <a:gd name="T20" fmla="*/ 33 w 91"/>
                <a:gd name="T21" fmla="*/ 121 h 121"/>
                <a:gd name="T22" fmla="*/ 0 w 91"/>
                <a:gd name="T23" fmla="*/ 121 h 121"/>
                <a:gd name="T24" fmla="*/ 0 w 91"/>
                <a:gd name="T25" fmla="*/ 2 h 121"/>
                <a:gd name="T26" fmla="*/ 33 w 91"/>
                <a:gd name="T27" fmla="*/ 2 h 121"/>
                <a:gd name="T28" fmla="*/ 33 w 91"/>
                <a:gd name="T29" fmla="*/ 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21"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7" y="9"/>
                    <a:pt x="41" y="5"/>
                    <a:pt x="45" y="3"/>
                  </a:cubicBezTo>
                  <a:cubicBezTo>
                    <a:pt x="50" y="1"/>
                    <a:pt x="55" y="0"/>
                    <a:pt x="62" y="0"/>
                  </a:cubicBezTo>
                  <a:cubicBezTo>
                    <a:pt x="77" y="0"/>
                    <a:pt x="91" y="9"/>
                    <a:pt x="91" y="26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29"/>
                    <a:pt x="56" y="20"/>
                    <a:pt x="45" y="20"/>
                  </a:cubicBezTo>
                  <a:cubicBezTo>
                    <a:pt x="35" y="20"/>
                    <a:pt x="33" y="29"/>
                    <a:pt x="33" y="39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lnTo>
                    <a:pt x="3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7804" y="1124"/>
              <a:ext cx="69" cy="171"/>
            </a:xfrm>
            <a:custGeom>
              <a:avLst/>
              <a:gdLst>
                <a:gd name="T0" fmla="*/ 0 w 64"/>
                <a:gd name="T1" fmla="*/ 33 h 153"/>
                <a:gd name="T2" fmla="*/ 13 w 64"/>
                <a:gd name="T3" fmla="*/ 33 h 153"/>
                <a:gd name="T4" fmla="*/ 13 w 64"/>
                <a:gd name="T5" fmla="*/ 14 h 153"/>
                <a:gd name="T6" fmla="*/ 46 w 64"/>
                <a:gd name="T7" fmla="*/ 0 h 153"/>
                <a:gd name="T8" fmla="*/ 46 w 64"/>
                <a:gd name="T9" fmla="*/ 33 h 153"/>
                <a:gd name="T10" fmla="*/ 64 w 64"/>
                <a:gd name="T11" fmla="*/ 33 h 153"/>
                <a:gd name="T12" fmla="*/ 64 w 64"/>
                <a:gd name="T13" fmla="*/ 54 h 153"/>
                <a:gd name="T14" fmla="*/ 46 w 64"/>
                <a:gd name="T15" fmla="*/ 54 h 153"/>
                <a:gd name="T16" fmla="*/ 46 w 64"/>
                <a:gd name="T17" fmla="*/ 117 h 153"/>
                <a:gd name="T18" fmla="*/ 57 w 64"/>
                <a:gd name="T19" fmla="*/ 132 h 153"/>
                <a:gd name="T20" fmla="*/ 63 w 64"/>
                <a:gd name="T21" fmla="*/ 132 h 153"/>
                <a:gd name="T22" fmla="*/ 63 w 64"/>
                <a:gd name="T23" fmla="*/ 152 h 153"/>
                <a:gd name="T24" fmla="*/ 46 w 64"/>
                <a:gd name="T25" fmla="*/ 153 h 153"/>
                <a:gd name="T26" fmla="*/ 13 w 64"/>
                <a:gd name="T27" fmla="*/ 127 h 153"/>
                <a:gd name="T28" fmla="*/ 13 w 64"/>
                <a:gd name="T29" fmla="*/ 54 h 153"/>
                <a:gd name="T30" fmla="*/ 0 w 64"/>
                <a:gd name="T31" fmla="*/ 54 h 153"/>
                <a:gd name="T32" fmla="*/ 0 w 64"/>
                <a:gd name="T33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53">
                  <a:moveTo>
                    <a:pt x="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6"/>
                    <a:pt x="46" y="132"/>
                    <a:pt x="57" y="132"/>
                  </a:cubicBezTo>
                  <a:cubicBezTo>
                    <a:pt x="59" y="132"/>
                    <a:pt x="61" y="132"/>
                    <a:pt x="63" y="13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58" y="153"/>
                    <a:pt x="54" y="153"/>
                    <a:pt x="46" y="153"/>
                  </a:cubicBezTo>
                  <a:cubicBezTo>
                    <a:pt x="17" y="153"/>
                    <a:pt x="13" y="134"/>
                    <a:pt x="13" y="12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6507" y="922"/>
              <a:ext cx="550" cy="571"/>
            </a:xfrm>
            <a:custGeom>
              <a:avLst/>
              <a:gdLst>
                <a:gd name="T0" fmla="*/ 280 w 512"/>
                <a:gd name="T1" fmla="*/ 174 h 512"/>
                <a:gd name="T2" fmla="*/ 239 w 512"/>
                <a:gd name="T3" fmla="*/ 108 h 512"/>
                <a:gd name="T4" fmla="*/ 256 w 512"/>
                <a:gd name="T5" fmla="*/ 43 h 512"/>
                <a:gd name="T6" fmla="*/ 264 w 512"/>
                <a:gd name="T7" fmla="*/ 8 h 512"/>
                <a:gd name="T8" fmla="*/ 264 w 512"/>
                <a:gd name="T9" fmla="*/ 8 h 512"/>
                <a:gd name="T10" fmla="*/ 338 w 512"/>
                <a:gd name="T11" fmla="*/ 281 h 512"/>
                <a:gd name="T12" fmla="*/ 387 w 512"/>
                <a:gd name="T13" fmla="*/ 256 h 512"/>
                <a:gd name="T14" fmla="*/ 457 w 512"/>
                <a:gd name="T15" fmla="*/ 244 h 512"/>
                <a:gd name="T16" fmla="*/ 512 w 512"/>
                <a:gd name="T17" fmla="*/ 256 h 512"/>
                <a:gd name="T18" fmla="*/ 512 w 512"/>
                <a:gd name="T19" fmla="*/ 256 h 512"/>
                <a:gd name="T20" fmla="*/ 256 w 512"/>
                <a:gd name="T21" fmla="*/ 363 h 512"/>
                <a:gd name="T22" fmla="*/ 239 w 512"/>
                <a:gd name="T23" fmla="*/ 404 h 512"/>
                <a:gd name="T24" fmla="*/ 256 w 512"/>
                <a:gd name="T25" fmla="*/ 446 h 512"/>
                <a:gd name="T26" fmla="*/ 264 w 512"/>
                <a:gd name="T27" fmla="*/ 504 h 512"/>
                <a:gd name="T28" fmla="*/ 264 w 512"/>
                <a:gd name="T29" fmla="*/ 504 h 512"/>
                <a:gd name="T30" fmla="*/ 174 w 512"/>
                <a:gd name="T31" fmla="*/ 281 h 512"/>
                <a:gd name="T32" fmla="*/ 91 w 512"/>
                <a:gd name="T33" fmla="*/ 256 h 512"/>
                <a:gd name="T34" fmla="*/ 55 w 512"/>
                <a:gd name="T35" fmla="*/ 244 h 512"/>
                <a:gd name="T36" fmla="*/ 16 w 512"/>
                <a:gd name="T37" fmla="*/ 256 h 512"/>
                <a:gd name="T38" fmla="*/ 16 w 512"/>
                <a:gd name="T39" fmla="*/ 256 h 512"/>
                <a:gd name="T40" fmla="*/ 314 w 512"/>
                <a:gd name="T41" fmla="*/ 174 h 512"/>
                <a:gd name="T42" fmla="*/ 314 w 512"/>
                <a:gd name="T43" fmla="*/ 223 h 512"/>
                <a:gd name="T44" fmla="*/ 360 w 512"/>
                <a:gd name="T45" fmla="*/ 135 h 512"/>
                <a:gd name="T46" fmla="*/ 360 w 512"/>
                <a:gd name="T47" fmla="*/ 169 h 512"/>
                <a:gd name="T48" fmla="*/ 407 w 512"/>
                <a:gd name="T49" fmla="*/ 106 h 512"/>
                <a:gd name="T50" fmla="*/ 390 w 512"/>
                <a:gd name="T51" fmla="*/ 123 h 512"/>
                <a:gd name="T52" fmla="*/ 437 w 512"/>
                <a:gd name="T53" fmla="*/ 75 h 512"/>
                <a:gd name="T54" fmla="*/ 437 w 512"/>
                <a:gd name="T55" fmla="*/ 87 h 512"/>
                <a:gd name="T56" fmla="*/ 297 w 512"/>
                <a:gd name="T57" fmla="*/ 297 h 512"/>
                <a:gd name="T58" fmla="*/ 373 w 512"/>
                <a:gd name="T59" fmla="*/ 373 h 512"/>
                <a:gd name="T60" fmla="*/ 343 w 512"/>
                <a:gd name="T61" fmla="*/ 361 h 512"/>
                <a:gd name="T62" fmla="*/ 407 w 512"/>
                <a:gd name="T63" fmla="*/ 407 h 512"/>
                <a:gd name="T64" fmla="*/ 390 w 512"/>
                <a:gd name="T65" fmla="*/ 390 h 512"/>
                <a:gd name="T66" fmla="*/ 407 w 512"/>
                <a:gd name="T67" fmla="*/ 407 h 512"/>
                <a:gd name="T68" fmla="*/ 426 w 512"/>
                <a:gd name="T69" fmla="*/ 426 h 512"/>
                <a:gd name="T70" fmla="*/ 437 w 512"/>
                <a:gd name="T71" fmla="*/ 437 h 512"/>
                <a:gd name="T72" fmla="*/ 181 w 512"/>
                <a:gd name="T73" fmla="*/ 297 h 512"/>
                <a:gd name="T74" fmla="*/ 215 w 512"/>
                <a:gd name="T75" fmla="*/ 332 h 512"/>
                <a:gd name="T76" fmla="*/ 151 w 512"/>
                <a:gd name="T77" fmla="*/ 344 h 512"/>
                <a:gd name="T78" fmla="*/ 164 w 512"/>
                <a:gd name="T79" fmla="*/ 373 h 512"/>
                <a:gd name="T80" fmla="*/ 114 w 512"/>
                <a:gd name="T81" fmla="*/ 387 h 512"/>
                <a:gd name="T82" fmla="*/ 114 w 512"/>
                <a:gd name="T83" fmla="*/ 411 h 512"/>
                <a:gd name="T84" fmla="*/ 86 w 512"/>
                <a:gd name="T85" fmla="*/ 426 h 512"/>
                <a:gd name="T86" fmla="*/ 86 w 512"/>
                <a:gd name="T87" fmla="*/ 437 h 512"/>
                <a:gd name="T88" fmla="*/ 181 w 512"/>
                <a:gd name="T89" fmla="*/ 181 h 512"/>
                <a:gd name="T90" fmla="*/ 215 w 512"/>
                <a:gd name="T91" fmla="*/ 216 h 512"/>
                <a:gd name="T92" fmla="*/ 151 w 512"/>
                <a:gd name="T93" fmla="*/ 135 h 512"/>
                <a:gd name="T94" fmla="*/ 151 w 512"/>
                <a:gd name="T95" fmla="*/ 169 h 512"/>
                <a:gd name="T96" fmla="*/ 122 w 512"/>
                <a:gd name="T97" fmla="*/ 106 h 512"/>
                <a:gd name="T98" fmla="*/ 114 w 512"/>
                <a:gd name="T99" fmla="*/ 126 h 512"/>
                <a:gd name="T100" fmla="*/ 86 w 512"/>
                <a:gd name="T101" fmla="*/ 75 h 512"/>
                <a:gd name="T102" fmla="*/ 86 w 512"/>
                <a:gd name="T103" fmla="*/ 8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2" h="512">
                  <a:moveTo>
                    <a:pt x="256" y="198"/>
                  </a:moveTo>
                  <a:cubicBezTo>
                    <a:pt x="243" y="198"/>
                    <a:pt x="232" y="188"/>
                    <a:pt x="232" y="174"/>
                  </a:cubicBezTo>
                  <a:cubicBezTo>
                    <a:pt x="232" y="161"/>
                    <a:pt x="243" y="150"/>
                    <a:pt x="256" y="150"/>
                  </a:cubicBezTo>
                  <a:cubicBezTo>
                    <a:pt x="269" y="150"/>
                    <a:pt x="280" y="161"/>
                    <a:pt x="280" y="174"/>
                  </a:cubicBezTo>
                  <a:cubicBezTo>
                    <a:pt x="280" y="188"/>
                    <a:pt x="269" y="198"/>
                    <a:pt x="256" y="198"/>
                  </a:cubicBezTo>
                  <a:close/>
                  <a:moveTo>
                    <a:pt x="273" y="108"/>
                  </a:moveTo>
                  <a:cubicBezTo>
                    <a:pt x="273" y="99"/>
                    <a:pt x="265" y="91"/>
                    <a:pt x="256" y="91"/>
                  </a:cubicBezTo>
                  <a:cubicBezTo>
                    <a:pt x="246" y="91"/>
                    <a:pt x="239" y="99"/>
                    <a:pt x="239" y="108"/>
                  </a:cubicBezTo>
                  <a:cubicBezTo>
                    <a:pt x="239" y="118"/>
                    <a:pt x="246" y="126"/>
                    <a:pt x="256" y="126"/>
                  </a:cubicBezTo>
                  <a:cubicBezTo>
                    <a:pt x="265" y="126"/>
                    <a:pt x="273" y="118"/>
                    <a:pt x="273" y="108"/>
                  </a:cubicBezTo>
                  <a:close/>
                  <a:moveTo>
                    <a:pt x="268" y="55"/>
                  </a:moveTo>
                  <a:cubicBezTo>
                    <a:pt x="268" y="49"/>
                    <a:pt x="263" y="43"/>
                    <a:pt x="256" y="43"/>
                  </a:cubicBezTo>
                  <a:cubicBezTo>
                    <a:pt x="249" y="43"/>
                    <a:pt x="244" y="49"/>
                    <a:pt x="244" y="55"/>
                  </a:cubicBezTo>
                  <a:cubicBezTo>
                    <a:pt x="244" y="62"/>
                    <a:pt x="249" y="67"/>
                    <a:pt x="256" y="67"/>
                  </a:cubicBezTo>
                  <a:cubicBezTo>
                    <a:pt x="263" y="67"/>
                    <a:pt x="268" y="62"/>
                    <a:pt x="268" y="55"/>
                  </a:cubicBezTo>
                  <a:close/>
                  <a:moveTo>
                    <a:pt x="264" y="8"/>
                  </a:moveTo>
                  <a:cubicBezTo>
                    <a:pt x="264" y="4"/>
                    <a:pt x="260" y="0"/>
                    <a:pt x="256" y="0"/>
                  </a:cubicBezTo>
                  <a:cubicBezTo>
                    <a:pt x="252" y="0"/>
                    <a:pt x="248" y="4"/>
                    <a:pt x="248" y="8"/>
                  </a:cubicBezTo>
                  <a:cubicBezTo>
                    <a:pt x="248" y="13"/>
                    <a:pt x="252" y="16"/>
                    <a:pt x="256" y="16"/>
                  </a:cubicBezTo>
                  <a:cubicBezTo>
                    <a:pt x="260" y="16"/>
                    <a:pt x="264" y="13"/>
                    <a:pt x="264" y="8"/>
                  </a:cubicBezTo>
                  <a:close/>
                  <a:moveTo>
                    <a:pt x="363" y="256"/>
                  </a:moveTo>
                  <a:cubicBezTo>
                    <a:pt x="363" y="243"/>
                    <a:pt x="352" y="232"/>
                    <a:pt x="338" y="232"/>
                  </a:cubicBezTo>
                  <a:cubicBezTo>
                    <a:pt x="325" y="232"/>
                    <a:pt x="314" y="243"/>
                    <a:pt x="314" y="256"/>
                  </a:cubicBezTo>
                  <a:cubicBezTo>
                    <a:pt x="314" y="270"/>
                    <a:pt x="325" y="281"/>
                    <a:pt x="338" y="281"/>
                  </a:cubicBezTo>
                  <a:cubicBezTo>
                    <a:pt x="352" y="281"/>
                    <a:pt x="363" y="270"/>
                    <a:pt x="363" y="256"/>
                  </a:cubicBezTo>
                  <a:close/>
                  <a:moveTo>
                    <a:pt x="421" y="256"/>
                  </a:moveTo>
                  <a:cubicBezTo>
                    <a:pt x="421" y="247"/>
                    <a:pt x="413" y="239"/>
                    <a:pt x="404" y="239"/>
                  </a:cubicBezTo>
                  <a:cubicBezTo>
                    <a:pt x="394" y="239"/>
                    <a:pt x="387" y="247"/>
                    <a:pt x="387" y="256"/>
                  </a:cubicBezTo>
                  <a:cubicBezTo>
                    <a:pt x="387" y="266"/>
                    <a:pt x="394" y="274"/>
                    <a:pt x="404" y="274"/>
                  </a:cubicBezTo>
                  <a:cubicBezTo>
                    <a:pt x="413" y="274"/>
                    <a:pt x="421" y="266"/>
                    <a:pt x="421" y="256"/>
                  </a:cubicBezTo>
                  <a:close/>
                  <a:moveTo>
                    <a:pt x="469" y="256"/>
                  </a:moveTo>
                  <a:cubicBezTo>
                    <a:pt x="469" y="250"/>
                    <a:pt x="464" y="244"/>
                    <a:pt x="457" y="244"/>
                  </a:cubicBezTo>
                  <a:cubicBezTo>
                    <a:pt x="451" y="244"/>
                    <a:pt x="445" y="250"/>
                    <a:pt x="445" y="256"/>
                  </a:cubicBezTo>
                  <a:cubicBezTo>
                    <a:pt x="445" y="263"/>
                    <a:pt x="451" y="268"/>
                    <a:pt x="457" y="268"/>
                  </a:cubicBezTo>
                  <a:cubicBezTo>
                    <a:pt x="464" y="268"/>
                    <a:pt x="469" y="263"/>
                    <a:pt x="469" y="256"/>
                  </a:cubicBezTo>
                  <a:close/>
                  <a:moveTo>
                    <a:pt x="512" y="256"/>
                  </a:moveTo>
                  <a:cubicBezTo>
                    <a:pt x="512" y="252"/>
                    <a:pt x="508" y="248"/>
                    <a:pt x="504" y="248"/>
                  </a:cubicBezTo>
                  <a:cubicBezTo>
                    <a:pt x="500" y="248"/>
                    <a:pt x="496" y="252"/>
                    <a:pt x="496" y="256"/>
                  </a:cubicBezTo>
                  <a:cubicBezTo>
                    <a:pt x="496" y="261"/>
                    <a:pt x="500" y="264"/>
                    <a:pt x="504" y="264"/>
                  </a:cubicBezTo>
                  <a:cubicBezTo>
                    <a:pt x="508" y="264"/>
                    <a:pt x="512" y="261"/>
                    <a:pt x="512" y="256"/>
                  </a:cubicBezTo>
                  <a:close/>
                  <a:moveTo>
                    <a:pt x="280" y="339"/>
                  </a:moveTo>
                  <a:cubicBezTo>
                    <a:pt x="280" y="325"/>
                    <a:pt x="269" y="314"/>
                    <a:pt x="256" y="314"/>
                  </a:cubicBezTo>
                  <a:cubicBezTo>
                    <a:pt x="243" y="314"/>
                    <a:pt x="232" y="325"/>
                    <a:pt x="232" y="339"/>
                  </a:cubicBezTo>
                  <a:cubicBezTo>
                    <a:pt x="232" y="352"/>
                    <a:pt x="243" y="363"/>
                    <a:pt x="256" y="363"/>
                  </a:cubicBezTo>
                  <a:cubicBezTo>
                    <a:pt x="269" y="363"/>
                    <a:pt x="280" y="352"/>
                    <a:pt x="280" y="339"/>
                  </a:cubicBezTo>
                  <a:close/>
                  <a:moveTo>
                    <a:pt x="273" y="404"/>
                  </a:moveTo>
                  <a:cubicBezTo>
                    <a:pt x="273" y="395"/>
                    <a:pt x="265" y="387"/>
                    <a:pt x="256" y="387"/>
                  </a:cubicBezTo>
                  <a:cubicBezTo>
                    <a:pt x="246" y="387"/>
                    <a:pt x="239" y="395"/>
                    <a:pt x="239" y="404"/>
                  </a:cubicBezTo>
                  <a:cubicBezTo>
                    <a:pt x="239" y="414"/>
                    <a:pt x="246" y="421"/>
                    <a:pt x="256" y="421"/>
                  </a:cubicBezTo>
                  <a:cubicBezTo>
                    <a:pt x="265" y="421"/>
                    <a:pt x="273" y="414"/>
                    <a:pt x="273" y="404"/>
                  </a:cubicBezTo>
                  <a:close/>
                  <a:moveTo>
                    <a:pt x="268" y="457"/>
                  </a:moveTo>
                  <a:cubicBezTo>
                    <a:pt x="268" y="451"/>
                    <a:pt x="263" y="446"/>
                    <a:pt x="256" y="446"/>
                  </a:cubicBezTo>
                  <a:cubicBezTo>
                    <a:pt x="249" y="446"/>
                    <a:pt x="244" y="451"/>
                    <a:pt x="244" y="457"/>
                  </a:cubicBezTo>
                  <a:cubicBezTo>
                    <a:pt x="244" y="464"/>
                    <a:pt x="249" y="469"/>
                    <a:pt x="256" y="469"/>
                  </a:cubicBezTo>
                  <a:cubicBezTo>
                    <a:pt x="263" y="469"/>
                    <a:pt x="268" y="464"/>
                    <a:pt x="268" y="457"/>
                  </a:cubicBezTo>
                  <a:close/>
                  <a:moveTo>
                    <a:pt x="264" y="504"/>
                  </a:moveTo>
                  <a:cubicBezTo>
                    <a:pt x="264" y="500"/>
                    <a:pt x="260" y="496"/>
                    <a:pt x="256" y="496"/>
                  </a:cubicBezTo>
                  <a:cubicBezTo>
                    <a:pt x="252" y="496"/>
                    <a:pt x="248" y="500"/>
                    <a:pt x="248" y="504"/>
                  </a:cubicBezTo>
                  <a:cubicBezTo>
                    <a:pt x="248" y="509"/>
                    <a:pt x="252" y="512"/>
                    <a:pt x="256" y="512"/>
                  </a:cubicBezTo>
                  <a:cubicBezTo>
                    <a:pt x="260" y="512"/>
                    <a:pt x="264" y="509"/>
                    <a:pt x="264" y="504"/>
                  </a:cubicBezTo>
                  <a:close/>
                  <a:moveTo>
                    <a:pt x="198" y="256"/>
                  </a:moveTo>
                  <a:cubicBezTo>
                    <a:pt x="198" y="243"/>
                    <a:pt x="187" y="232"/>
                    <a:pt x="174" y="232"/>
                  </a:cubicBezTo>
                  <a:cubicBezTo>
                    <a:pt x="160" y="232"/>
                    <a:pt x="149" y="243"/>
                    <a:pt x="149" y="256"/>
                  </a:cubicBezTo>
                  <a:cubicBezTo>
                    <a:pt x="149" y="270"/>
                    <a:pt x="160" y="281"/>
                    <a:pt x="174" y="281"/>
                  </a:cubicBezTo>
                  <a:cubicBezTo>
                    <a:pt x="187" y="281"/>
                    <a:pt x="198" y="270"/>
                    <a:pt x="198" y="256"/>
                  </a:cubicBezTo>
                  <a:close/>
                  <a:moveTo>
                    <a:pt x="126" y="256"/>
                  </a:moveTo>
                  <a:cubicBezTo>
                    <a:pt x="126" y="247"/>
                    <a:pt x="118" y="239"/>
                    <a:pt x="108" y="239"/>
                  </a:cubicBezTo>
                  <a:cubicBezTo>
                    <a:pt x="99" y="239"/>
                    <a:pt x="91" y="247"/>
                    <a:pt x="91" y="256"/>
                  </a:cubicBezTo>
                  <a:cubicBezTo>
                    <a:pt x="91" y="266"/>
                    <a:pt x="99" y="274"/>
                    <a:pt x="108" y="274"/>
                  </a:cubicBezTo>
                  <a:cubicBezTo>
                    <a:pt x="118" y="274"/>
                    <a:pt x="126" y="266"/>
                    <a:pt x="126" y="256"/>
                  </a:cubicBezTo>
                  <a:close/>
                  <a:moveTo>
                    <a:pt x="67" y="256"/>
                  </a:moveTo>
                  <a:cubicBezTo>
                    <a:pt x="67" y="250"/>
                    <a:pt x="62" y="244"/>
                    <a:pt x="55" y="244"/>
                  </a:cubicBezTo>
                  <a:cubicBezTo>
                    <a:pt x="48" y="244"/>
                    <a:pt x="43" y="250"/>
                    <a:pt x="43" y="256"/>
                  </a:cubicBezTo>
                  <a:cubicBezTo>
                    <a:pt x="43" y="263"/>
                    <a:pt x="48" y="268"/>
                    <a:pt x="55" y="268"/>
                  </a:cubicBezTo>
                  <a:cubicBezTo>
                    <a:pt x="62" y="268"/>
                    <a:pt x="67" y="263"/>
                    <a:pt x="67" y="256"/>
                  </a:cubicBezTo>
                  <a:close/>
                  <a:moveTo>
                    <a:pt x="16" y="256"/>
                  </a:moveTo>
                  <a:cubicBezTo>
                    <a:pt x="16" y="252"/>
                    <a:pt x="12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12" y="264"/>
                    <a:pt x="16" y="261"/>
                    <a:pt x="16" y="256"/>
                  </a:cubicBezTo>
                  <a:close/>
                  <a:moveTo>
                    <a:pt x="331" y="215"/>
                  </a:moveTo>
                  <a:cubicBezTo>
                    <a:pt x="336" y="211"/>
                    <a:pt x="338" y="205"/>
                    <a:pt x="338" y="198"/>
                  </a:cubicBezTo>
                  <a:cubicBezTo>
                    <a:pt x="338" y="192"/>
                    <a:pt x="336" y="186"/>
                    <a:pt x="331" y="181"/>
                  </a:cubicBezTo>
                  <a:cubicBezTo>
                    <a:pt x="327" y="176"/>
                    <a:pt x="321" y="174"/>
                    <a:pt x="314" y="174"/>
                  </a:cubicBezTo>
                  <a:cubicBezTo>
                    <a:pt x="308" y="174"/>
                    <a:pt x="301" y="176"/>
                    <a:pt x="297" y="181"/>
                  </a:cubicBezTo>
                  <a:cubicBezTo>
                    <a:pt x="292" y="186"/>
                    <a:pt x="290" y="192"/>
                    <a:pt x="290" y="198"/>
                  </a:cubicBezTo>
                  <a:cubicBezTo>
                    <a:pt x="290" y="205"/>
                    <a:pt x="292" y="211"/>
                    <a:pt x="297" y="215"/>
                  </a:cubicBezTo>
                  <a:cubicBezTo>
                    <a:pt x="301" y="220"/>
                    <a:pt x="308" y="223"/>
                    <a:pt x="314" y="223"/>
                  </a:cubicBezTo>
                  <a:cubicBezTo>
                    <a:pt x="321" y="223"/>
                    <a:pt x="327" y="220"/>
                    <a:pt x="331" y="215"/>
                  </a:cubicBezTo>
                  <a:close/>
                  <a:moveTo>
                    <a:pt x="373" y="164"/>
                  </a:moveTo>
                  <a:cubicBezTo>
                    <a:pt x="379" y="157"/>
                    <a:pt x="379" y="146"/>
                    <a:pt x="373" y="140"/>
                  </a:cubicBezTo>
                  <a:cubicBezTo>
                    <a:pt x="369" y="136"/>
                    <a:pt x="365" y="135"/>
                    <a:pt x="360" y="135"/>
                  </a:cubicBezTo>
                  <a:cubicBezTo>
                    <a:pt x="356" y="135"/>
                    <a:pt x="351" y="136"/>
                    <a:pt x="348" y="140"/>
                  </a:cubicBezTo>
                  <a:cubicBezTo>
                    <a:pt x="345" y="143"/>
                    <a:pt x="343" y="147"/>
                    <a:pt x="343" y="152"/>
                  </a:cubicBezTo>
                  <a:cubicBezTo>
                    <a:pt x="343" y="156"/>
                    <a:pt x="345" y="161"/>
                    <a:pt x="348" y="164"/>
                  </a:cubicBezTo>
                  <a:cubicBezTo>
                    <a:pt x="351" y="167"/>
                    <a:pt x="356" y="169"/>
                    <a:pt x="360" y="169"/>
                  </a:cubicBezTo>
                  <a:cubicBezTo>
                    <a:pt x="365" y="169"/>
                    <a:pt x="369" y="167"/>
                    <a:pt x="373" y="164"/>
                  </a:cubicBezTo>
                  <a:close/>
                  <a:moveTo>
                    <a:pt x="407" y="123"/>
                  </a:moveTo>
                  <a:cubicBezTo>
                    <a:pt x="409" y="120"/>
                    <a:pt x="410" y="117"/>
                    <a:pt x="410" y="114"/>
                  </a:cubicBezTo>
                  <a:cubicBezTo>
                    <a:pt x="410" y="111"/>
                    <a:pt x="409" y="108"/>
                    <a:pt x="407" y="106"/>
                  </a:cubicBezTo>
                  <a:cubicBezTo>
                    <a:pt x="404" y="103"/>
                    <a:pt x="401" y="102"/>
                    <a:pt x="398" y="102"/>
                  </a:cubicBezTo>
                  <a:cubicBezTo>
                    <a:pt x="395" y="102"/>
                    <a:pt x="392" y="103"/>
                    <a:pt x="390" y="106"/>
                  </a:cubicBezTo>
                  <a:cubicBezTo>
                    <a:pt x="387" y="108"/>
                    <a:pt x="386" y="111"/>
                    <a:pt x="386" y="114"/>
                  </a:cubicBezTo>
                  <a:cubicBezTo>
                    <a:pt x="386" y="117"/>
                    <a:pt x="387" y="120"/>
                    <a:pt x="390" y="123"/>
                  </a:cubicBezTo>
                  <a:cubicBezTo>
                    <a:pt x="392" y="125"/>
                    <a:pt x="395" y="126"/>
                    <a:pt x="398" y="126"/>
                  </a:cubicBezTo>
                  <a:cubicBezTo>
                    <a:pt x="401" y="126"/>
                    <a:pt x="404" y="125"/>
                    <a:pt x="407" y="123"/>
                  </a:cubicBezTo>
                  <a:close/>
                  <a:moveTo>
                    <a:pt x="437" y="87"/>
                  </a:moveTo>
                  <a:cubicBezTo>
                    <a:pt x="440" y="84"/>
                    <a:pt x="440" y="79"/>
                    <a:pt x="437" y="75"/>
                  </a:cubicBezTo>
                  <a:cubicBezTo>
                    <a:pt x="434" y="72"/>
                    <a:pt x="429" y="72"/>
                    <a:pt x="426" y="75"/>
                  </a:cubicBezTo>
                  <a:cubicBezTo>
                    <a:pt x="423" y="79"/>
                    <a:pt x="423" y="84"/>
                    <a:pt x="426" y="87"/>
                  </a:cubicBezTo>
                  <a:cubicBezTo>
                    <a:pt x="427" y="88"/>
                    <a:pt x="429" y="89"/>
                    <a:pt x="431" y="89"/>
                  </a:cubicBezTo>
                  <a:cubicBezTo>
                    <a:pt x="433" y="89"/>
                    <a:pt x="435" y="88"/>
                    <a:pt x="437" y="87"/>
                  </a:cubicBezTo>
                  <a:close/>
                  <a:moveTo>
                    <a:pt x="331" y="332"/>
                  </a:moveTo>
                  <a:cubicBezTo>
                    <a:pt x="341" y="322"/>
                    <a:pt x="341" y="307"/>
                    <a:pt x="331" y="297"/>
                  </a:cubicBezTo>
                  <a:cubicBezTo>
                    <a:pt x="327" y="293"/>
                    <a:pt x="321" y="290"/>
                    <a:pt x="314" y="290"/>
                  </a:cubicBezTo>
                  <a:cubicBezTo>
                    <a:pt x="308" y="290"/>
                    <a:pt x="302" y="293"/>
                    <a:pt x="297" y="297"/>
                  </a:cubicBezTo>
                  <a:cubicBezTo>
                    <a:pt x="287" y="307"/>
                    <a:pt x="287" y="322"/>
                    <a:pt x="297" y="332"/>
                  </a:cubicBezTo>
                  <a:cubicBezTo>
                    <a:pt x="302" y="336"/>
                    <a:pt x="308" y="339"/>
                    <a:pt x="314" y="339"/>
                  </a:cubicBezTo>
                  <a:cubicBezTo>
                    <a:pt x="321" y="339"/>
                    <a:pt x="327" y="336"/>
                    <a:pt x="331" y="332"/>
                  </a:cubicBezTo>
                  <a:close/>
                  <a:moveTo>
                    <a:pt x="373" y="373"/>
                  </a:moveTo>
                  <a:cubicBezTo>
                    <a:pt x="379" y="366"/>
                    <a:pt x="379" y="355"/>
                    <a:pt x="373" y="349"/>
                  </a:cubicBezTo>
                  <a:cubicBezTo>
                    <a:pt x="369" y="346"/>
                    <a:pt x="365" y="344"/>
                    <a:pt x="360" y="344"/>
                  </a:cubicBezTo>
                  <a:cubicBezTo>
                    <a:pt x="356" y="344"/>
                    <a:pt x="352" y="346"/>
                    <a:pt x="348" y="349"/>
                  </a:cubicBezTo>
                  <a:cubicBezTo>
                    <a:pt x="345" y="352"/>
                    <a:pt x="343" y="356"/>
                    <a:pt x="343" y="361"/>
                  </a:cubicBezTo>
                  <a:cubicBezTo>
                    <a:pt x="343" y="366"/>
                    <a:pt x="345" y="370"/>
                    <a:pt x="348" y="373"/>
                  </a:cubicBezTo>
                  <a:cubicBezTo>
                    <a:pt x="352" y="376"/>
                    <a:pt x="356" y="378"/>
                    <a:pt x="360" y="378"/>
                  </a:cubicBezTo>
                  <a:cubicBezTo>
                    <a:pt x="365" y="378"/>
                    <a:pt x="369" y="376"/>
                    <a:pt x="373" y="373"/>
                  </a:cubicBezTo>
                  <a:close/>
                  <a:moveTo>
                    <a:pt x="407" y="407"/>
                  </a:moveTo>
                  <a:cubicBezTo>
                    <a:pt x="409" y="405"/>
                    <a:pt x="410" y="402"/>
                    <a:pt x="410" y="399"/>
                  </a:cubicBezTo>
                  <a:cubicBezTo>
                    <a:pt x="410" y="395"/>
                    <a:pt x="409" y="392"/>
                    <a:pt x="407" y="390"/>
                  </a:cubicBezTo>
                  <a:cubicBezTo>
                    <a:pt x="404" y="388"/>
                    <a:pt x="401" y="387"/>
                    <a:pt x="398" y="387"/>
                  </a:cubicBezTo>
                  <a:cubicBezTo>
                    <a:pt x="395" y="387"/>
                    <a:pt x="392" y="388"/>
                    <a:pt x="390" y="390"/>
                  </a:cubicBezTo>
                  <a:cubicBezTo>
                    <a:pt x="388" y="392"/>
                    <a:pt x="386" y="395"/>
                    <a:pt x="386" y="399"/>
                  </a:cubicBezTo>
                  <a:cubicBezTo>
                    <a:pt x="386" y="402"/>
                    <a:pt x="387" y="405"/>
                    <a:pt x="390" y="407"/>
                  </a:cubicBezTo>
                  <a:cubicBezTo>
                    <a:pt x="392" y="409"/>
                    <a:pt x="395" y="411"/>
                    <a:pt x="398" y="411"/>
                  </a:cubicBezTo>
                  <a:cubicBezTo>
                    <a:pt x="401" y="411"/>
                    <a:pt x="404" y="409"/>
                    <a:pt x="407" y="407"/>
                  </a:cubicBezTo>
                  <a:close/>
                  <a:moveTo>
                    <a:pt x="437" y="437"/>
                  </a:moveTo>
                  <a:cubicBezTo>
                    <a:pt x="439" y="436"/>
                    <a:pt x="439" y="434"/>
                    <a:pt x="439" y="432"/>
                  </a:cubicBezTo>
                  <a:cubicBezTo>
                    <a:pt x="439" y="430"/>
                    <a:pt x="438" y="428"/>
                    <a:pt x="437" y="426"/>
                  </a:cubicBezTo>
                  <a:cubicBezTo>
                    <a:pt x="434" y="423"/>
                    <a:pt x="429" y="423"/>
                    <a:pt x="426" y="426"/>
                  </a:cubicBezTo>
                  <a:cubicBezTo>
                    <a:pt x="424" y="428"/>
                    <a:pt x="423" y="430"/>
                    <a:pt x="423" y="432"/>
                  </a:cubicBezTo>
                  <a:cubicBezTo>
                    <a:pt x="423" y="434"/>
                    <a:pt x="424" y="436"/>
                    <a:pt x="426" y="437"/>
                  </a:cubicBezTo>
                  <a:cubicBezTo>
                    <a:pt x="427" y="439"/>
                    <a:pt x="429" y="440"/>
                    <a:pt x="431" y="440"/>
                  </a:cubicBezTo>
                  <a:cubicBezTo>
                    <a:pt x="433" y="440"/>
                    <a:pt x="435" y="439"/>
                    <a:pt x="437" y="437"/>
                  </a:cubicBezTo>
                  <a:close/>
                  <a:moveTo>
                    <a:pt x="215" y="332"/>
                  </a:moveTo>
                  <a:cubicBezTo>
                    <a:pt x="224" y="322"/>
                    <a:pt x="224" y="307"/>
                    <a:pt x="215" y="297"/>
                  </a:cubicBezTo>
                  <a:cubicBezTo>
                    <a:pt x="210" y="293"/>
                    <a:pt x="204" y="290"/>
                    <a:pt x="198" y="290"/>
                  </a:cubicBezTo>
                  <a:cubicBezTo>
                    <a:pt x="191" y="290"/>
                    <a:pt x="185" y="293"/>
                    <a:pt x="181" y="297"/>
                  </a:cubicBezTo>
                  <a:cubicBezTo>
                    <a:pt x="176" y="302"/>
                    <a:pt x="173" y="308"/>
                    <a:pt x="173" y="314"/>
                  </a:cubicBezTo>
                  <a:cubicBezTo>
                    <a:pt x="173" y="321"/>
                    <a:pt x="176" y="327"/>
                    <a:pt x="181" y="332"/>
                  </a:cubicBezTo>
                  <a:cubicBezTo>
                    <a:pt x="185" y="336"/>
                    <a:pt x="191" y="339"/>
                    <a:pt x="198" y="339"/>
                  </a:cubicBezTo>
                  <a:cubicBezTo>
                    <a:pt x="204" y="339"/>
                    <a:pt x="210" y="336"/>
                    <a:pt x="215" y="332"/>
                  </a:cubicBezTo>
                  <a:close/>
                  <a:moveTo>
                    <a:pt x="164" y="373"/>
                  </a:moveTo>
                  <a:cubicBezTo>
                    <a:pt x="167" y="370"/>
                    <a:pt x="169" y="365"/>
                    <a:pt x="169" y="361"/>
                  </a:cubicBezTo>
                  <a:cubicBezTo>
                    <a:pt x="169" y="356"/>
                    <a:pt x="167" y="352"/>
                    <a:pt x="164" y="349"/>
                  </a:cubicBezTo>
                  <a:cubicBezTo>
                    <a:pt x="160" y="345"/>
                    <a:pt x="156" y="344"/>
                    <a:pt x="151" y="344"/>
                  </a:cubicBezTo>
                  <a:cubicBezTo>
                    <a:pt x="147" y="344"/>
                    <a:pt x="142" y="345"/>
                    <a:pt x="139" y="349"/>
                  </a:cubicBezTo>
                  <a:cubicBezTo>
                    <a:pt x="132" y="355"/>
                    <a:pt x="132" y="366"/>
                    <a:pt x="139" y="373"/>
                  </a:cubicBezTo>
                  <a:cubicBezTo>
                    <a:pt x="142" y="376"/>
                    <a:pt x="147" y="378"/>
                    <a:pt x="151" y="378"/>
                  </a:cubicBezTo>
                  <a:cubicBezTo>
                    <a:pt x="156" y="378"/>
                    <a:pt x="160" y="376"/>
                    <a:pt x="164" y="373"/>
                  </a:cubicBezTo>
                  <a:close/>
                  <a:moveTo>
                    <a:pt x="122" y="407"/>
                  </a:moveTo>
                  <a:cubicBezTo>
                    <a:pt x="124" y="405"/>
                    <a:pt x="126" y="402"/>
                    <a:pt x="126" y="399"/>
                  </a:cubicBezTo>
                  <a:cubicBezTo>
                    <a:pt x="126" y="395"/>
                    <a:pt x="124" y="392"/>
                    <a:pt x="122" y="390"/>
                  </a:cubicBezTo>
                  <a:cubicBezTo>
                    <a:pt x="120" y="388"/>
                    <a:pt x="117" y="387"/>
                    <a:pt x="114" y="387"/>
                  </a:cubicBezTo>
                  <a:cubicBezTo>
                    <a:pt x="110" y="387"/>
                    <a:pt x="107" y="388"/>
                    <a:pt x="105" y="390"/>
                  </a:cubicBezTo>
                  <a:cubicBezTo>
                    <a:pt x="103" y="392"/>
                    <a:pt x="102" y="395"/>
                    <a:pt x="102" y="399"/>
                  </a:cubicBezTo>
                  <a:cubicBezTo>
                    <a:pt x="102" y="402"/>
                    <a:pt x="103" y="405"/>
                    <a:pt x="105" y="407"/>
                  </a:cubicBezTo>
                  <a:cubicBezTo>
                    <a:pt x="107" y="409"/>
                    <a:pt x="110" y="411"/>
                    <a:pt x="114" y="411"/>
                  </a:cubicBezTo>
                  <a:cubicBezTo>
                    <a:pt x="117" y="411"/>
                    <a:pt x="120" y="409"/>
                    <a:pt x="122" y="407"/>
                  </a:cubicBezTo>
                  <a:close/>
                  <a:moveTo>
                    <a:pt x="86" y="437"/>
                  </a:moveTo>
                  <a:cubicBezTo>
                    <a:pt x="88" y="436"/>
                    <a:pt x="88" y="434"/>
                    <a:pt x="88" y="432"/>
                  </a:cubicBezTo>
                  <a:cubicBezTo>
                    <a:pt x="88" y="430"/>
                    <a:pt x="88" y="428"/>
                    <a:pt x="86" y="426"/>
                  </a:cubicBezTo>
                  <a:cubicBezTo>
                    <a:pt x="83" y="423"/>
                    <a:pt x="78" y="423"/>
                    <a:pt x="75" y="426"/>
                  </a:cubicBezTo>
                  <a:cubicBezTo>
                    <a:pt x="72" y="429"/>
                    <a:pt x="72" y="434"/>
                    <a:pt x="75" y="437"/>
                  </a:cubicBezTo>
                  <a:cubicBezTo>
                    <a:pt x="76" y="439"/>
                    <a:pt x="78" y="440"/>
                    <a:pt x="81" y="440"/>
                  </a:cubicBezTo>
                  <a:cubicBezTo>
                    <a:pt x="83" y="440"/>
                    <a:pt x="85" y="439"/>
                    <a:pt x="86" y="437"/>
                  </a:cubicBezTo>
                  <a:close/>
                  <a:moveTo>
                    <a:pt x="215" y="216"/>
                  </a:moveTo>
                  <a:cubicBezTo>
                    <a:pt x="225" y="206"/>
                    <a:pt x="225" y="191"/>
                    <a:pt x="215" y="181"/>
                  </a:cubicBezTo>
                  <a:cubicBezTo>
                    <a:pt x="210" y="176"/>
                    <a:pt x="204" y="174"/>
                    <a:pt x="198" y="174"/>
                  </a:cubicBezTo>
                  <a:cubicBezTo>
                    <a:pt x="191" y="174"/>
                    <a:pt x="185" y="176"/>
                    <a:pt x="181" y="181"/>
                  </a:cubicBezTo>
                  <a:cubicBezTo>
                    <a:pt x="176" y="186"/>
                    <a:pt x="174" y="192"/>
                    <a:pt x="174" y="198"/>
                  </a:cubicBezTo>
                  <a:cubicBezTo>
                    <a:pt x="174" y="205"/>
                    <a:pt x="176" y="211"/>
                    <a:pt x="181" y="216"/>
                  </a:cubicBezTo>
                  <a:cubicBezTo>
                    <a:pt x="185" y="220"/>
                    <a:pt x="191" y="223"/>
                    <a:pt x="198" y="223"/>
                  </a:cubicBezTo>
                  <a:cubicBezTo>
                    <a:pt x="204" y="223"/>
                    <a:pt x="210" y="220"/>
                    <a:pt x="215" y="216"/>
                  </a:cubicBezTo>
                  <a:close/>
                  <a:moveTo>
                    <a:pt x="164" y="164"/>
                  </a:moveTo>
                  <a:cubicBezTo>
                    <a:pt x="167" y="161"/>
                    <a:pt x="169" y="157"/>
                    <a:pt x="169" y="152"/>
                  </a:cubicBezTo>
                  <a:cubicBezTo>
                    <a:pt x="169" y="147"/>
                    <a:pt x="167" y="143"/>
                    <a:pt x="164" y="140"/>
                  </a:cubicBezTo>
                  <a:cubicBezTo>
                    <a:pt x="160" y="137"/>
                    <a:pt x="156" y="135"/>
                    <a:pt x="151" y="135"/>
                  </a:cubicBezTo>
                  <a:cubicBezTo>
                    <a:pt x="147" y="135"/>
                    <a:pt x="143" y="137"/>
                    <a:pt x="139" y="140"/>
                  </a:cubicBezTo>
                  <a:cubicBezTo>
                    <a:pt x="136" y="143"/>
                    <a:pt x="134" y="147"/>
                    <a:pt x="134" y="152"/>
                  </a:cubicBezTo>
                  <a:cubicBezTo>
                    <a:pt x="134" y="157"/>
                    <a:pt x="136" y="161"/>
                    <a:pt x="139" y="164"/>
                  </a:cubicBezTo>
                  <a:cubicBezTo>
                    <a:pt x="143" y="167"/>
                    <a:pt x="147" y="169"/>
                    <a:pt x="151" y="169"/>
                  </a:cubicBezTo>
                  <a:cubicBezTo>
                    <a:pt x="156" y="169"/>
                    <a:pt x="160" y="167"/>
                    <a:pt x="164" y="164"/>
                  </a:cubicBezTo>
                  <a:close/>
                  <a:moveTo>
                    <a:pt x="122" y="123"/>
                  </a:moveTo>
                  <a:cubicBezTo>
                    <a:pt x="125" y="120"/>
                    <a:pt x="126" y="117"/>
                    <a:pt x="126" y="114"/>
                  </a:cubicBezTo>
                  <a:cubicBezTo>
                    <a:pt x="126" y="111"/>
                    <a:pt x="124" y="108"/>
                    <a:pt x="122" y="106"/>
                  </a:cubicBezTo>
                  <a:cubicBezTo>
                    <a:pt x="120" y="104"/>
                    <a:pt x="117" y="102"/>
                    <a:pt x="114" y="102"/>
                  </a:cubicBezTo>
                  <a:cubicBezTo>
                    <a:pt x="111" y="102"/>
                    <a:pt x="108" y="104"/>
                    <a:pt x="105" y="106"/>
                  </a:cubicBezTo>
                  <a:cubicBezTo>
                    <a:pt x="101" y="110"/>
                    <a:pt x="101" y="118"/>
                    <a:pt x="105" y="123"/>
                  </a:cubicBezTo>
                  <a:cubicBezTo>
                    <a:pt x="108" y="125"/>
                    <a:pt x="111" y="126"/>
                    <a:pt x="114" y="126"/>
                  </a:cubicBezTo>
                  <a:cubicBezTo>
                    <a:pt x="117" y="126"/>
                    <a:pt x="120" y="125"/>
                    <a:pt x="122" y="123"/>
                  </a:cubicBezTo>
                  <a:close/>
                  <a:moveTo>
                    <a:pt x="86" y="87"/>
                  </a:moveTo>
                  <a:cubicBezTo>
                    <a:pt x="88" y="85"/>
                    <a:pt x="89" y="83"/>
                    <a:pt x="89" y="81"/>
                  </a:cubicBezTo>
                  <a:cubicBezTo>
                    <a:pt x="89" y="79"/>
                    <a:pt x="88" y="77"/>
                    <a:pt x="86" y="75"/>
                  </a:cubicBezTo>
                  <a:cubicBezTo>
                    <a:pt x="83" y="72"/>
                    <a:pt x="78" y="72"/>
                    <a:pt x="75" y="76"/>
                  </a:cubicBezTo>
                  <a:cubicBezTo>
                    <a:pt x="72" y="79"/>
                    <a:pt x="72" y="84"/>
                    <a:pt x="75" y="87"/>
                  </a:cubicBezTo>
                  <a:cubicBezTo>
                    <a:pt x="77" y="88"/>
                    <a:pt x="79" y="89"/>
                    <a:pt x="81" y="89"/>
                  </a:cubicBezTo>
                  <a:cubicBezTo>
                    <a:pt x="83" y="89"/>
                    <a:pt x="85" y="88"/>
                    <a:pt x="86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7128" y="1493"/>
              <a:ext cx="745" cy="96"/>
            </a:xfrm>
            <a:custGeom>
              <a:avLst/>
              <a:gdLst>
                <a:gd name="T0" fmla="*/ 20 w 693"/>
                <a:gd name="T1" fmla="*/ 85 h 86"/>
                <a:gd name="T2" fmla="*/ 48 w 693"/>
                <a:gd name="T3" fmla="*/ 0 h 86"/>
                <a:gd name="T4" fmla="*/ 60 w 693"/>
                <a:gd name="T5" fmla="*/ 35 h 86"/>
                <a:gd name="T6" fmla="*/ 47 w 693"/>
                <a:gd name="T7" fmla="*/ 34 h 86"/>
                <a:gd name="T8" fmla="*/ 71 w 693"/>
                <a:gd name="T9" fmla="*/ 25 h 86"/>
                <a:gd name="T10" fmla="*/ 112 w 693"/>
                <a:gd name="T11" fmla="*/ 78 h 86"/>
                <a:gd name="T12" fmla="*/ 88 w 693"/>
                <a:gd name="T13" fmla="*/ 26 h 86"/>
                <a:gd name="T14" fmla="*/ 112 w 693"/>
                <a:gd name="T15" fmla="*/ 67 h 86"/>
                <a:gd name="T16" fmla="*/ 158 w 693"/>
                <a:gd name="T17" fmla="*/ 42 h 86"/>
                <a:gd name="T18" fmla="*/ 149 w 693"/>
                <a:gd name="T19" fmla="*/ 51 h 86"/>
                <a:gd name="T20" fmla="*/ 148 w 693"/>
                <a:gd name="T21" fmla="*/ 86 h 86"/>
                <a:gd name="T22" fmla="*/ 148 w 693"/>
                <a:gd name="T23" fmla="*/ 81 h 86"/>
                <a:gd name="T24" fmla="*/ 134 w 693"/>
                <a:gd name="T25" fmla="*/ 50 h 86"/>
                <a:gd name="T26" fmla="*/ 157 w 693"/>
                <a:gd name="T27" fmla="*/ 26 h 86"/>
                <a:gd name="T28" fmla="*/ 192 w 693"/>
                <a:gd name="T29" fmla="*/ 86 h 86"/>
                <a:gd name="T30" fmla="*/ 171 w 693"/>
                <a:gd name="T31" fmla="*/ 26 h 86"/>
                <a:gd name="T32" fmla="*/ 187 w 693"/>
                <a:gd name="T33" fmla="*/ 26 h 86"/>
                <a:gd name="T34" fmla="*/ 187 w 693"/>
                <a:gd name="T35" fmla="*/ 75 h 86"/>
                <a:gd name="T36" fmla="*/ 247 w 693"/>
                <a:gd name="T37" fmla="*/ 58 h 86"/>
                <a:gd name="T38" fmla="*/ 246 w 693"/>
                <a:gd name="T39" fmla="*/ 67 h 86"/>
                <a:gd name="T40" fmla="*/ 205 w 693"/>
                <a:gd name="T41" fmla="*/ 55 h 86"/>
                <a:gd name="T42" fmla="*/ 239 w 693"/>
                <a:gd name="T43" fmla="*/ 53 h 86"/>
                <a:gd name="T44" fmla="*/ 239 w 693"/>
                <a:gd name="T45" fmla="*/ 53 h 86"/>
                <a:gd name="T46" fmla="*/ 257 w 693"/>
                <a:gd name="T47" fmla="*/ 57 h 86"/>
                <a:gd name="T48" fmla="*/ 298 w 693"/>
                <a:gd name="T49" fmla="*/ 0 h 86"/>
                <a:gd name="T50" fmla="*/ 290 w 693"/>
                <a:gd name="T51" fmla="*/ 55 h 86"/>
                <a:gd name="T52" fmla="*/ 264 w 693"/>
                <a:gd name="T53" fmla="*/ 57 h 86"/>
                <a:gd name="T54" fmla="*/ 389 w 693"/>
                <a:gd name="T55" fmla="*/ 85 h 86"/>
                <a:gd name="T56" fmla="*/ 334 w 693"/>
                <a:gd name="T57" fmla="*/ 85 h 86"/>
                <a:gd name="T58" fmla="*/ 381 w 693"/>
                <a:gd name="T59" fmla="*/ 56 h 86"/>
                <a:gd name="T60" fmla="*/ 443 w 693"/>
                <a:gd name="T61" fmla="*/ 85 h 86"/>
                <a:gd name="T62" fmla="*/ 416 w 693"/>
                <a:gd name="T63" fmla="*/ 35 h 86"/>
                <a:gd name="T64" fmla="*/ 405 w 693"/>
                <a:gd name="T65" fmla="*/ 26 h 86"/>
                <a:gd name="T66" fmla="*/ 443 w 693"/>
                <a:gd name="T67" fmla="*/ 43 h 86"/>
                <a:gd name="T68" fmla="*/ 462 w 693"/>
                <a:gd name="T69" fmla="*/ 39 h 86"/>
                <a:gd name="T70" fmla="*/ 490 w 693"/>
                <a:gd name="T71" fmla="*/ 71 h 86"/>
                <a:gd name="T72" fmla="*/ 454 w 693"/>
                <a:gd name="T73" fmla="*/ 68 h 86"/>
                <a:gd name="T74" fmla="*/ 480 w 693"/>
                <a:gd name="T75" fmla="*/ 65 h 86"/>
                <a:gd name="T76" fmla="*/ 459 w 693"/>
                <a:gd name="T77" fmla="*/ 29 h 86"/>
                <a:gd name="T78" fmla="*/ 481 w 693"/>
                <a:gd name="T79" fmla="*/ 42 h 86"/>
                <a:gd name="T80" fmla="*/ 533 w 693"/>
                <a:gd name="T81" fmla="*/ 33 h 86"/>
                <a:gd name="T82" fmla="*/ 502 w 693"/>
                <a:gd name="T83" fmla="*/ 26 h 86"/>
                <a:gd name="T84" fmla="*/ 551 w 693"/>
                <a:gd name="T85" fmla="*/ 78 h 86"/>
                <a:gd name="T86" fmla="*/ 583 w 693"/>
                <a:gd name="T87" fmla="*/ 58 h 86"/>
                <a:gd name="T88" fmla="*/ 611 w 693"/>
                <a:gd name="T89" fmla="*/ 81 h 86"/>
                <a:gd name="T90" fmla="*/ 597 w 693"/>
                <a:gd name="T91" fmla="*/ 25 h 86"/>
                <a:gd name="T92" fmla="*/ 597 w 693"/>
                <a:gd name="T93" fmla="*/ 31 h 86"/>
                <a:gd name="T94" fmla="*/ 653 w 693"/>
                <a:gd name="T95" fmla="*/ 33 h 86"/>
                <a:gd name="T96" fmla="*/ 637 w 693"/>
                <a:gd name="T97" fmla="*/ 85 h 86"/>
                <a:gd name="T98" fmla="*/ 635 w 693"/>
                <a:gd name="T99" fmla="*/ 26 h 86"/>
                <a:gd name="T100" fmla="*/ 685 w 693"/>
                <a:gd name="T101" fmla="*/ 42 h 86"/>
                <a:gd name="T102" fmla="*/ 676 w 693"/>
                <a:gd name="T103" fmla="*/ 51 h 86"/>
                <a:gd name="T104" fmla="*/ 675 w 693"/>
                <a:gd name="T105" fmla="*/ 86 h 86"/>
                <a:gd name="T106" fmla="*/ 675 w 693"/>
                <a:gd name="T107" fmla="*/ 81 h 86"/>
                <a:gd name="T108" fmla="*/ 661 w 693"/>
                <a:gd name="T109" fmla="*/ 50 h 86"/>
                <a:gd name="T110" fmla="*/ 684 w 693"/>
                <a:gd name="T111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3" h="86">
                  <a:moveTo>
                    <a:pt x="48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8" y="6"/>
                  </a:lnTo>
                  <a:close/>
                  <a:moveTo>
                    <a:pt x="71" y="33"/>
                  </a:moveTo>
                  <a:cubicBezTo>
                    <a:pt x="69" y="33"/>
                    <a:pt x="69" y="33"/>
                    <a:pt x="69" y="33"/>
                  </a:cubicBezTo>
                  <a:cubicBezTo>
                    <a:pt x="65" y="33"/>
                    <a:pt x="62" y="34"/>
                    <a:pt x="60" y="35"/>
                  </a:cubicBezTo>
                  <a:cubicBezTo>
                    <a:pt x="57" y="37"/>
                    <a:pt x="55" y="42"/>
                    <a:pt x="55" y="47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0"/>
                    <a:pt x="4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9"/>
                    <a:pt x="54" y="32"/>
                    <a:pt x="54" y="35"/>
                  </a:cubicBezTo>
                  <a:cubicBezTo>
                    <a:pt x="57" y="28"/>
                    <a:pt x="63" y="25"/>
                    <a:pt x="71" y="25"/>
                  </a:cubicBezTo>
                  <a:lnTo>
                    <a:pt x="71" y="33"/>
                  </a:lnTo>
                  <a:close/>
                  <a:moveTo>
                    <a:pt x="119" y="85"/>
                  </a:moveTo>
                  <a:cubicBezTo>
                    <a:pt x="112" y="85"/>
                    <a:pt x="112" y="85"/>
                    <a:pt x="112" y="85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08" y="84"/>
                    <a:pt x="104" y="86"/>
                    <a:pt x="98" y="86"/>
                  </a:cubicBezTo>
                  <a:cubicBezTo>
                    <a:pt x="87" y="86"/>
                    <a:pt x="81" y="80"/>
                    <a:pt x="81" y="69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77"/>
                    <a:pt x="92" y="81"/>
                    <a:pt x="100" y="81"/>
                  </a:cubicBezTo>
                  <a:cubicBezTo>
                    <a:pt x="103" y="81"/>
                    <a:pt x="106" y="79"/>
                    <a:pt x="108" y="77"/>
                  </a:cubicBezTo>
                  <a:cubicBezTo>
                    <a:pt x="111" y="74"/>
                    <a:pt x="112" y="71"/>
                    <a:pt x="112" y="6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9" y="26"/>
                    <a:pt x="119" y="26"/>
                    <a:pt x="119" y="26"/>
                  </a:cubicBezTo>
                  <a:lnTo>
                    <a:pt x="119" y="85"/>
                  </a:lnTo>
                  <a:close/>
                  <a:moveTo>
                    <a:pt x="158" y="42"/>
                  </a:moveTo>
                  <a:cubicBezTo>
                    <a:pt x="157" y="35"/>
                    <a:pt x="154" y="31"/>
                    <a:pt x="148" y="31"/>
                  </a:cubicBezTo>
                  <a:cubicBezTo>
                    <a:pt x="142" y="31"/>
                    <a:pt x="138" y="34"/>
                    <a:pt x="138" y="39"/>
                  </a:cubicBezTo>
                  <a:cubicBezTo>
                    <a:pt x="138" y="42"/>
                    <a:pt x="139" y="44"/>
                    <a:pt x="140" y="45"/>
                  </a:cubicBezTo>
                  <a:cubicBezTo>
                    <a:pt x="142" y="47"/>
                    <a:pt x="144" y="49"/>
                    <a:pt x="149" y="51"/>
                  </a:cubicBezTo>
                  <a:cubicBezTo>
                    <a:pt x="156" y="55"/>
                    <a:pt x="161" y="58"/>
                    <a:pt x="163" y="61"/>
                  </a:cubicBezTo>
                  <a:cubicBezTo>
                    <a:pt x="165" y="64"/>
                    <a:pt x="166" y="67"/>
                    <a:pt x="166" y="71"/>
                  </a:cubicBezTo>
                  <a:cubicBezTo>
                    <a:pt x="166" y="76"/>
                    <a:pt x="164" y="79"/>
                    <a:pt x="161" y="82"/>
                  </a:cubicBezTo>
                  <a:cubicBezTo>
                    <a:pt x="158" y="85"/>
                    <a:pt x="154" y="86"/>
                    <a:pt x="148" y="86"/>
                  </a:cubicBezTo>
                  <a:cubicBezTo>
                    <a:pt x="136" y="86"/>
                    <a:pt x="130" y="81"/>
                    <a:pt x="130" y="68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77"/>
                    <a:pt x="141" y="81"/>
                    <a:pt x="148" y="81"/>
                  </a:cubicBezTo>
                  <a:cubicBezTo>
                    <a:pt x="154" y="81"/>
                    <a:pt x="158" y="77"/>
                    <a:pt x="158" y="71"/>
                  </a:cubicBezTo>
                  <a:cubicBezTo>
                    <a:pt x="158" y="69"/>
                    <a:pt x="158" y="66"/>
                    <a:pt x="156" y="65"/>
                  </a:cubicBezTo>
                  <a:cubicBezTo>
                    <a:pt x="155" y="63"/>
                    <a:pt x="152" y="61"/>
                    <a:pt x="147" y="58"/>
                  </a:cubicBezTo>
                  <a:cubicBezTo>
                    <a:pt x="140" y="55"/>
                    <a:pt x="136" y="52"/>
                    <a:pt x="134" y="50"/>
                  </a:cubicBezTo>
                  <a:cubicBezTo>
                    <a:pt x="132" y="47"/>
                    <a:pt x="131" y="44"/>
                    <a:pt x="131" y="40"/>
                  </a:cubicBezTo>
                  <a:cubicBezTo>
                    <a:pt x="131" y="36"/>
                    <a:pt x="132" y="32"/>
                    <a:pt x="136" y="29"/>
                  </a:cubicBezTo>
                  <a:cubicBezTo>
                    <a:pt x="139" y="27"/>
                    <a:pt x="143" y="25"/>
                    <a:pt x="148" y="25"/>
                  </a:cubicBezTo>
                  <a:cubicBezTo>
                    <a:pt x="152" y="25"/>
                    <a:pt x="155" y="26"/>
                    <a:pt x="157" y="26"/>
                  </a:cubicBezTo>
                  <a:cubicBezTo>
                    <a:pt x="162" y="28"/>
                    <a:pt x="165" y="32"/>
                    <a:pt x="165" y="42"/>
                  </a:cubicBezTo>
                  <a:lnTo>
                    <a:pt x="158" y="42"/>
                  </a:lnTo>
                  <a:close/>
                  <a:moveTo>
                    <a:pt x="199" y="86"/>
                  </a:moveTo>
                  <a:cubicBezTo>
                    <a:pt x="196" y="86"/>
                    <a:pt x="193" y="86"/>
                    <a:pt x="192" y="86"/>
                  </a:cubicBezTo>
                  <a:cubicBezTo>
                    <a:pt x="184" y="86"/>
                    <a:pt x="180" y="83"/>
                    <a:pt x="180" y="78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87" y="14"/>
                    <a:pt x="187" y="14"/>
                    <a:pt x="187" y="1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7" y="26"/>
                    <a:pt x="197" y="26"/>
                    <a:pt x="197" y="26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9"/>
                    <a:pt x="189" y="81"/>
                    <a:pt x="194" y="81"/>
                  </a:cubicBezTo>
                  <a:cubicBezTo>
                    <a:pt x="196" y="81"/>
                    <a:pt x="197" y="81"/>
                    <a:pt x="199" y="81"/>
                  </a:cubicBezTo>
                  <a:lnTo>
                    <a:pt x="199" y="86"/>
                  </a:lnTo>
                  <a:close/>
                  <a:moveTo>
                    <a:pt x="247" y="58"/>
                  </a:moveTo>
                  <a:cubicBezTo>
                    <a:pt x="213" y="58"/>
                    <a:pt x="213" y="58"/>
                    <a:pt x="213" y="58"/>
                  </a:cubicBezTo>
                  <a:cubicBezTo>
                    <a:pt x="213" y="73"/>
                    <a:pt x="217" y="81"/>
                    <a:pt x="227" y="81"/>
                  </a:cubicBezTo>
                  <a:cubicBezTo>
                    <a:pt x="234" y="81"/>
                    <a:pt x="239" y="75"/>
                    <a:pt x="239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73"/>
                    <a:pt x="244" y="77"/>
                    <a:pt x="241" y="81"/>
                  </a:cubicBezTo>
                  <a:cubicBezTo>
                    <a:pt x="237" y="85"/>
                    <a:pt x="233" y="86"/>
                    <a:pt x="227" y="86"/>
                  </a:cubicBezTo>
                  <a:cubicBezTo>
                    <a:pt x="219" y="86"/>
                    <a:pt x="214" y="84"/>
                    <a:pt x="210" y="79"/>
                  </a:cubicBezTo>
                  <a:cubicBezTo>
                    <a:pt x="207" y="74"/>
                    <a:pt x="205" y="66"/>
                    <a:pt x="205" y="55"/>
                  </a:cubicBezTo>
                  <a:cubicBezTo>
                    <a:pt x="205" y="35"/>
                    <a:pt x="211" y="25"/>
                    <a:pt x="226" y="25"/>
                  </a:cubicBezTo>
                  <a:cubicBezTo>
                    <a:pt x="240" y="25"/>
                    <a:pt x="247" y="34"/>
                    <a:pt x="247" y="51"/>
                  </a:cubicBezTo>
                  <a:lnTo>
                    <a:pt x="247" y="58"/>
                  </a:lnTo>
                  <a:close/>
                  <a:moveTo>
                    <a:pt x="239" y="53"/>
                  </a:moveTo>
                  <a:cubicBezTo>
                    <a:pt x="239" y="38"/>
                    <a:pt x="235" y="31"/>
                    <a:pt x="226" y="31"/>
                  </a:cubicBezTo>
                  <a:cubicBezTo>
                    <a:pt x="221" y="31"/>
                    <a:pt x="218" y="33"/>
                    <a:pt x="216" y="37"/>
                  </a:cubicBezTo>
                  <a:cubicBezTo>
                    <a:pt x="214" y="40"/>
                    <a:pt x="213" y="46"/>
                    <a:pt x="213" y="53"/>
                  </a:cubicBezTo>
                  <a:lnTo>
                    <a:pt x="239" y="53"/>
                  </a:lnTo>
                  <a:close/>
                  <a:moveTo>
                    <a:pt x="291" y="85"/>
                  </a:moveTo>
                  <a:cubicBezTo>
                    <a:pt x="291" y="84"/>
                    <a:pt x="290" y="81"/>
                    <a:pt x="290" y="78"/>
                  </a:cubicBezTo>
                  <a:cubicBezTo>
                    <a:pt x="287" y="84"/>
                    <a:pt x="282" y="86"/>
                    <a:pt x="275" y="86"/>
                  </a:cubicBezTo>
                  <a:cubicBezTo>
                    <a:pt x="263" y="86"/>
                    <a:pt x="257" y="77"/>
                    <a:pt x="257" y="57"/>
                  </a:cubicBezTo>
                  <a:cubicBezTo>
                    <a:pt x="257" y="35"/>
                    <a:pt x="263" y="25"/>
                    <a:pt x="276" y="25"/>
                  </a:cubicBezTo>
                  <a:cubicBezTo>
                    <a:pt x="282" y="25"/>
                    <a:pt x="287" y="28"/>
                    <a:pt x="290" y="33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9"/>
                    <a:pt x="298" y="82"/>
                    <a:pt x="298" y="85"/>
                  </a:cubicBezTo>
                  <a:lnTo>
                    <a:pt x="291" y="85"/>
                  </a:lnTo>
                  <a:close/>
                  <a:moveTo>
                    <a:pt x="290" y="55"/>
                  </a:moveTo>
                  <a:cubicBezTo>
                    <a:pt x="290" y="48"/>
                    <a:pt x="289" y="42"/>
                    <a:pt x="288" y="38"/>
                  </a:cubicBezTo>
                  <a:cubicBezTo>
                    <a:pt x="286" y="33"/>
                    <a:pt x="283" y="31"/>
                    <a:pt x="277" y="31"/>
                  </a:cubicBezTo>
                  <a:cubicBezTo>
                    <a:pt x="273" y="31"/>
                    <a:pt x="270" y="33"/>
                    <a:pt x="267" y="37"/>
                  </a:cubicBezTo>
                  <a:cubicBezTo>
                    <a:pt x="265" y="40"/>
                    <a:pt x="264" y="47"/>
                    <a:pt x="264" y="57"/>
                  </a:cubicBezTo>
                  <a:cubicBezTo>
                    <a:pt x="264" y="73"/>
                    <a:pt x="268" y="81"/>
                    <a:pt x="277" y="81"/>
                  </a:cubicBezTo>
                  <a:cubicBezTo>
                    <a:pt x="286" y="81"/>
                    <a:pt x="290" y="72"/>
                    <a:pt x="290" y="55"/>
                  </a:cubicBezTo>
                  <a:close/>
                  <a:moveTo>
                    <a:pt x="398" y="85"/>
                  </a:moveTo>
                  <a:cubicBezTo>
                    <a:pt x="389" y="85"/>
                    <a:pt x="389" y="85"/>
                    <a:pt x="389" y="85"/>
                  </a:cubicBezTo>
                  <a:cubicBezTo>
                    <a:pt x="383" y="63"/>
                    <a:pt x="383" y="63"/>
                    <a:pt x="383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42" y="85"/>
                    <a:pt x="342" y="85"/>
                    <a:pt x="342" y="85"/>
                  </a:cubicBezTo>
                  <a:cubicBezTo>
                    <a:pt x="334" y="85"/>
                    <a:pt x="334" y="85"/>
                    <a:pt x="334" y="85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398" y="85"/>
                  </a:lnTo>
                  <a:close/>
                  <a:moveTo>
                    <a:pt x="381" y="56"/>
                  </a:moveTo>
                  <a:cubicBezTo>
                    <a:pt x="366" y="5"/>
                    <a:pt x="366" y="5"/>
                    <a:pt x="366" y="5"/>
                  </a:cubicBezTo>
                  <a:cubicBezTo>
                    <a:pt x="350" y="56"/>
                    <a:pt x="350" y="56"/>
                    <a:pt x="350" y="56"/>
                  </a:cubicBezTo>
                  <a:lnTo>
                    <a:pt x="381" y="56"/>
                  </a:lnTo>
                  <a:close/>
                  <a:moveTo>
                    <a:pt x="443" y="85"/>
                  </a:moveTo>
                  <a:cubicBezTo>
                    <a:pt x="436" y="85"/>
                    <a:pt x="436" y="85"/>
                    <a:pt x="436" y="85"/>
                  </a:cubicBezTo>
                  <a:cubicBezTo>
                    <a:pt x="436" y="43"/>
                    <a:pt x="436" y="43"/>
                    <a:pt x="436" y="43"/>
                  </a:cubicBezTo>
                  <a:cubicBezTo>
                    <a:pt x="436" y="35"/>
                    <a:pt x="432" y="31"/>
                    <a:pt x="424" y="31"/>
                  </a:cubicBezTo>
                  <a:cubicBezTo>
                    <a:pt x="421" y="31"/>
                    <a:pt x="418" y="32"/>
                    <a:pt x="416" y="35"/>
                  </a:cubicBezTo>
                  <a:cubicBezTo>
                    <a:pt x="413" y="37"/>
                    <a:pt x="412" y="41"/>
                    <a:pt x="412" y="45"/>
                  </a:cubicBezTo>
                  <a:cubicBezTo>
                    <a:pt x="412" y="85"/>
                    <a:pt x="412" y="85"/>
                    <a:pt x="412" y="85"/>
                  </a:cubicBezTo>
                  <a:cubicBezTo>
                    <a:pt x="405" y="85"/>
                    <a:pt x="405" y="85"/>
                    <a:pt x="405" y="85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12" y="26"/>
                    <a:pt x="412" y="26"/>
                    <a:pt x="412" y="26"/>
                  </a:cubicBezTo>
                  <a:cubicBezTo>
                    <a:pt x="412" y="33"/>
                    <a:pt x="412" y="33"/>
                    <a:pt x="412" y="33"/>
                  </a:cubicBezTo>
                  <a:cubicBezTo>
                    <a:pt x="415" y="28"/>
                    <a:pt x="420" y="25"/>
                    <a:pt x="426" y="25"/>
                  </a:cubicBezTo>
                  <a:cubicBezTo>
                    <a:pt x="437" y="25"/>
                    <a:pt x="443" y="32"/>
                    <a:pt x="443" y="43"/>
                  </a:cubicBezTo>
                  <a:lnTo>
                    <a:pt x="443" y="85"/>
                  </a:lnTo>
                  <a:close/>
                  <a:moveTo>
                    <a:pt x="481" y="42"/>
                  </a:moveTo>
                  <a:cubicBezTo>
                    <a:pt x="481" y="35"/>
                    <a:pt x="478" y="31"/>
                    <a:pt x="472" y="31"/>
                  </a:cubicBezTo>
                  <a:cubicBezTo>
                    <a:pt x="466" y="31"/>
                    <a:pt x="462" y="34"/>
                    <a:pt x="462" y="39"/>
                  </a:cubicBezTo>
                  <a:cubicBezTo>
                    <a:pt x="462" y="42"/>
                    <a:pt x="463" y="44"/>
                    <a:pt x="464" y="45"/>
                  </a:cubicBezTo>
                  <a:cubicBezTo>
                    <a:pt x="465" y="47"/>
                    <a:pt x="468" y="49"/>
                    <a:pt x="473" y="51"/>
                  </a:cubicBezTo>
                  <a:cubicBezTo>
                    <a:pt x="480" y="55"/>
                    <a:pt x="484" y="58"/>
                    <a:pt x="486" y="61"/>
                  </a:cubicBezTo>
                  <a:cubicBezTo>
                    <a:pt x="488" y="64"/>
                    <a:pt x="490" y="67"/>
                    <a:pt x="490" y="71"/>
                  </a:cubicBezTo>
                  <a:cubicBezTo>
                    <a:pt x="490" y="76"/>
                    <a:pt x="488" y="79"/>
                    <a:pt x="485" y="82"/>
                  </a:cubicBezTo>
                  <a:cubicBezTo>
                    <a:pt x="481" y="85"/>
                    <a:pt x="477" y="86"/>
                    <a:pt x="472" y="86"/>
                  </a:cubicBezTo>
                  <a:cubicBezTo>
                    <a:pt x="460" y="86"/>
                    <a:pt x="454" y="81"/>
                    <a:pt x="454" y="68"/>
                  </a:cubicBezTo>
                  <a:cubicBezTo>
                    <a:pt x="454" y="68"/>
                    <a:pt x="454" y="68"/>
                    <a:pt x="454" y="68"/>
                  </a:cubicBezTo>
                  <a:cubicBezTo>
                    <a:pt x="461" y="68"/>
                    <a:pt x="461" y="68"/>
                    <a:pt x="461" y="68"/>
                  </a:cubicBezTo>
                  <a:cubicBezTo>
                    <a:pt x="461" y="77"/>
                    <a:pt x="465" y="81"/>
                    <a:pt x="472" y="81"/>
                  </a:cubicBezTo>
                  <a:cubicBezTo>
                    <a:pt x="478" y="81"/>
                    <a:pt x="482" y="77"/>
                    <a:pt x="482" y="71"/>
                  </a:cubicBezTo>
                  <a:cubicBezTo>
                    <a:pt x="482" y="69"/>
                    <a:pt x="481" y="66"/>
                    <a:pt x="480" y="65"/>
                  </a:cubicBezTo>
                  <a:cubicBezTo>
                    <a:pt x="479" y="63"/>
                    <a:pt x="475" y="61"/>
                    <a:pt x="470" y="58"/>
                  </a:cubicBezTo>
                  <a:cubicBezTo>
                    <a:pt x="464" y="55"/>
                    <a:pt x="460" y="52"/>
                    <a:pt x="458" y="50"/>
                  </a:cubicBezTo>
                  <a:cubicBezTo>
                    <a:pt x="456" y="47"/>
                    <a:pt x="455" y="44"/>
                    <a:pt x="455" y="40"/>
                  </a:cubicBezTo>
                  <a:cubicBezTo>
                    <a:pt x="455" y="36"/>
                    <a:pt x="456" y="32"/>
                    <a:pt x="459" y="29"/>
                  </a:cubicBezTo>
                  <a:cubicBezTo>
                    <a:pt x="463" y="27"/>
                    <a:pt x="467" y="25"/>
                    <a:pt x="472" y="25"/>
                  </a:cubicBezTo>
                  <a:cubicBezTo>
                    <a:pt x="475" y="25"/>
                    <a:pt x="478" y="26"/>
                    <a:pt x="481" y="26"/>
                  </a:cubicBezTo>
                  <a:cubicBezTo>
                    <a:pt x="485" y="28"/>
                    <a:pt x="489" y="32"/>
                    <a:pt x="489" y="42"/>
                  </a:cubicBezTo>
                  <a:lnTo>
                    <a:pt x="481" y="42"/>
                  </a:lnTo>
                  <a:close/>
                  <a:moveTo>
                    <a:pt x="572" y="26"/>
                  </a:moveTo>
                  <a:cubicBezTo>
                    <a:pt x="555" y="85"/>
                    <a:pt x="555" y="85"/>
                    <a:pt x="555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38" y="56"/>
                    <a:pt x="533" y="38"/>
                    <a:pt x="533" y="33"/>
                  </a:cubicBezTo>
                  <a:cubicBezTo>
                    <a:pt x="531" y="40"/>
                    <a:pt x="527" y="57"/>
                    <a:pt x="519" y="85"/>
                  </a:cubicBezTo>
                  <a:cubicBezTo>
                    <a:pt x="510" y="85"/>
                    <a:pt x="510" y="85"/>
                    <a:pt x="510" y="85"/>
                  </a:cubicBezTo>
                  <a:cubicBezTo>
                    <a:pt x="495" y="26"/>
                    <a:pt x="495" y="26"/>
                    <a:pt x="495" y="26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15" y="78"/>
                    <a:pt x="515" y="78"/>
                    <a:pt x="515" y="78"/>
                  </a:cubicBezTo>
                  <a:cubicBezTo>
                    <a:pt x="528" y="26"/>
                    <a:pt x="528" y="26"/>
                    <a:pt x="528" y="26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51" y="78"/>
                    <a:pt x="551" y="78"/>
                    <a:pt x="551" y="78"/>
                  </a:cubicBezTo>
                  <a:cubicBezTo>
                    <a:pt x="565" y="26"/>
                    <a:pt x="565" y="26"/>
                    <a:pt x="565" y="26"/>
                  </a:cubicBezTo>
                  <a:lnTo>
                    <a:pt x="572" y="26"/>
                  </a:lnTo>
                  <a:close/>
                  <a:moveTo>
                    <a:pt x="617" y="58"/>
                  </a:moveTo>
                  <a:cubicBezTo>
                    <a:pt x="583" y="58"/>
                    <a:pt x="583" y="58"/>
                    <a:pt x="583" y="58"/>
                  </a:cubicBezTo>
                  <a:cubicBezTo>
                    <a:pt x="583" y="73"/>
                    <a:pt x="588" y="81"/>
                    <a:pt x="597" y="81"/>
                  </a:cubicBezTo>
                  <a:cubicBezTo>
                    <a:pt x="605" y="81"/>
                    <a:pt x="609" y="75"/>
                    <a:pt x="610" y="67"/>
                  </a:cubicBezTo>
                  <a:cubicBezTo>
                    <a:pt x="617" y="67"/>
                    <a:pt x="617" y="67"/>
                    <a:pt x="617" y="67"/>
                  </a:cubicBezTo>
                  <a:cubicBezTo>
                    <a:pt x="617" y="73"/>
                    <a:pt x="615" y="77"/>
                    <a:pt x="611" y="81"/>
                  </a:cubicBezTo>
                  <a:cubicBezTo>
                    <a:pt x="608" y="85"/>
                    <a:pt x="603" y="86"/>
                    <a:pt x="597" y="86"/>
                  </a:cubicBezTo>
                  <a:cubicBezTo>
                    <a:pt x="590" y="86"/>
                    <a:pt x="584" y="84"/>
                    <a:pt x="581" y="79"/>
                  </a:cubicBezTo>
                  <a:cubicBezTo>
                    <a:pt x="577" y="74"/>
                    <a:pt x="576" y="66"/>
                    <a:pt x="576" y="55"/>
                  </a:cubicBezTo>
                  <a:cubicBezTo>
                    <a:pt x="576" y="35"/>
                    <a:pt x="582" y="25"/>
                    <a:pt x="597" y="25"/>
                  </a:cubicBezTo>
                  <a:cubicBezTo>
                    <a:pt x="610" y="25"/>
                    <a:pt x="617" y="34"/>
                    <a:pt x="617" y="51"/>
                  </a:cubicBezTo>
                  <a:lnTo>
                    <a:pt x="617" y="58"/>
                  </a:lnTo>
                  <a:close/>
                  <a:moveTo>
                    <a:pt x="610" y="53"/>
                  </a:moveTo>
                  <a:cubicBezTo>
                    <a:pt x="610" y="38"/>
                    <a:pt x="606" y="31"/>
                    <a:pt x="597" y="31"/>
                  </a:cubicBezTo>
                  <a:cubicBezTo>
                    <a:pt x="592" y="31"/>
                    <a:pt x="588" y="33"/>
                    <a:pt x="586" y="37"/>
                  </a:cubicBezTo>
                  <a:cubicBezTo>
                    <a:pt x="584" y="40"/>
                    <a:pt x="583" y="46"/>
                    <a:pt x="583" y="53"/>
                  </a:cubicBezTo>
                  <a:lnTo>
                    <a:pt x="610" y="53"/>
                  </a:lnTo>
                  <a:close/>
                  <a:moveTo>
                    <a:pt x="653" y="33"/>
                  </a:moveTo>
                  <a:cubicBezTo>
                    <a:pt x="651" y="33"/>
                    <a:pt x="651" y="33"/>
                    <a:pt x="651" y="33"/>
                  </a:cubicBezTo>
                  <a:cubicBezTo>
                    <a:pt x="647" y="33"/>
                    <a:pt x="644" y="34"/>
                    <a:pt x="642" y="35"/>
                  </a:cubicBezTo>
                  <a:cubicBezTo>
                    <a:pt x="639" y="37"/>
                    <a:pt x="637" y="42"/>
                    <a:pt x="637" y="47"/>
                  </a:cubicBezTo>
                  <a:cubicBezTo>
                    <a:pt x="637" y="85"/>
                    <a:pt x="637" y="85"/>
                    <a:pt x="637" y="85"/>
                  </a:cubicBezTo>
                  <a:cubicBezTo>
                    <a:pt x="629" y="85"/>
                    <a:pt x="629" y="85"/>
                    <a:pt x="629" y="85"/>
                  </a:cubicBezTo>
                  <a:cubicBezTo>
                    <a:pt x="629" y="34"/>
                    <a:pt x="629" y="34"/>
                    <a:pt x="629" y="34"/>
                  </a:cubicBezTo>
                  <a:cubicBezTo>
                    <a:pt x="629" y="33"/>
                    <a:pt x="629" y="30"/>
                    <a:pt x="629" y="26"/>
                  </a:cubicBezTo>
                  <a:cubicBezTo>
                    <a:pt x="635" y="26"/>
                    <a:pt x="635" y="26"/>
                    <a:pt x="635" y="26"/>
                  </a:cubicBezTo>
                  <a:cubicBezTo>
                    <a:pt x="636" y="29"/>
                    <a:pt x="636" y="32"/>
                    <a:pt x="636" y="35"/>
                  </a:cubicBezTo>
                  <a:cubicBezTo>
                    <a:pt x="639" y="28"/>
                    <a:pt x="645" y="25"/>
                    <a:pt x="653" y="25"/>
                  </a:cubicBezTo>
                  <a:lnTo>
                    <a:pt x="653" y="33"/>
                  </a:lnTo>
                  <a:close/>
                  <a:moveTo>
                    <a:pt x="685" y="42"/>
                  </a:moveTo>
                  <a:cubicBezTo>
                    <a:pt x="685" y="35"/>
                    <a:pt x="681" y="31"/>
                    <a:pt x="675" y="31"/>
                  </a:cubicBezTo>
                  <a:cubicBezTo>
                    <a:pt x="670" y="31"/>
                    <a:pt x="666" y="34"/>
                    <a:pt x="666" y="39"/>
                  </a:cubicBezTo>
                  <a:cubicBezTo>
                    <a:pt x="666" y="42"/>
                    <a:pt x="666" y="44"/>
                    <a:pt x="667" y="45"/>
                  </a:cubicBezTo>
                  <a:cubicBezTo>
                    <a:pt x="669" y="47"/>
                    <a:pt x="672" y="49"/>
                    <a:pt x="676" y="51"/>
                  </a:cubicBezTo>
                  <a:cubicBezTo>
                    <a:pt x="683" y="55"/>
                    <a:pt x="688" y="58"/>
                    <a:pt x="690" y="61"/>
                  </a:cubicBezTo>
                  <a:cubicBezTo>
                    <a:pt x="692" y="64"/>
                    <a:pt x="693" y="67"/>
                    <a:pt x="693" y="71"/>
                  </a:cubicBezTo>
                  <a:cubicBezTo>
                    <a:pt x="693" y="76"/>
                    <a:pt x="691" y="79"/>
                    <a:pt x="688" y="82"/>
                  </a:cubicBezTo>
                  <a:cubicBezTo>
                    <a:pt x="685" y="85"/>
                    <a:pt x="681" y="86"/>
                    <a:pt x="675" y="86"/>
                  </a:cubicBezTo>
                  <a:cubicBezTo>
                    <a:pt x="663" y="86"/>
                    <a:pt x="657" y="81"/>
                    <a:pt x="657" y="68"/>
                  </a:cubicBezTo>
                  <a:cubicBezTo>
                    <a:pt x="657" y="68"/>
                    <a:pt x="657" y="68"/>
                    <a:pt x="657" y="68"/>
                  </a:cubicBezTo>
                  <a:cubicBezTo>
                    <a:pt x="665" y="68"/>
                    <a:pt x="665" y="68"/>
                    <a:pt x="665" y="68"/>
                  </a:cubicBezTo>
                  <a:cubicBezTo>
                    <a:pt x="665" y="77"/>
                    <a:pt x="668" y="81"/>
                    <a:pt x="675" y="81"/>
                  </a:cubicBezTo>
                  <a:cubicBezTo>
                    <a:pt x="681" y="81"/>
                    <a:pt x="686" y="77"/>
                    <a:pt x="686" y="71"/>
                  </a:cubicBezTo>
                  <a:cubicBezTo>
                    <a:pt x="686" y="69"/>
                    <a:pt x="685" y="66"/>
                    <a:pt x="683" y="65"/>
                  </a:cubicBezTo>
                  <a:cubicBezTo>
                    <a:pt x="682" y="63"/>
                    <a:pt x="679" y="61"/>
                    <a:pt x="674" y="58"/>
                  </a:cubicBezTo>
                  <a:cubicBezTo>
                    <a:pt x="668" y="55"/>
                    <a:pt x="663" y="52"/>
                    <a:pt x="661" y="50"/>
                  </a:cubicBezTo>
                  <a:cubicBezTo>
                    <a:pt x="659" y="47"/>
                    <a:pt x="658" y="44"/>
                    <a:pt x="658" y="40"/>
                  </a:cubicBezTo>
                  <a:cubicBezTo>
                    <a:pt x="658" y="36"/>
                    <a:pt x="660" y="32"/>
                    <a:pt x="663" y="29"/>
                  </a:cubicBezTo>
                  <a:cubicBezTo>
                    <a:pt x="666" y="27"/>
                    <a:pt x="670" y="25"/>
                    <a:pt x="675" y="25"/>
                  </a:cubicBezTo>
                  <a:cubicBezTo>
                    <a:pt x="679" y="25"/>
                    <a:pt x="682" y="26"/>
                    <a:pt x="684" y="26"/>
                  </a:cubicBezTo>
                  <a:cubicBezTo>
                    <a:pt x="689" y="28"/>
                    <a:pt x="692" y="32"/>
                    <a:pt x="692" y="42"/>
                  </a:cubicBezTo>
                  <a:lnTo>
                    <a:pt x="68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59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816D1-CE65-4200-B29D-BD0E6C229E40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7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482602"/>
            <a:ext cx="12192000" cy="377952"/>
            <a:chOff x="0" y="6482602"/>
            <a:chExt cx="12192000" cy="37795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482602"/>
              <a:ext cx="12192000" cy="377952"/>
            </a:xfrm>
            <a:prstGeom prst="rect">
              <a:avLst/>
            </a:prstGeom>
          </p:spPr>
        </p:pic>
        <p:grpSp>
          <p:nvGrpSpPr>
            <p:cNvPr id="29" name="Group 4"/>
            <p:cNvGrpSpPr>
              <a:grpSpLocks noChangeAspect="1"/>
            </p:cNvGrpSpPr>
            <p:nvPr/>
          </p:nvGrpSpPr>
          <p:grpSpPr bwMode="auto">
            <a:xfrm>
              <a:off x="11078804" y="6536967"/>
              <a:ext cx="682186" cy="285450"/>
              <a:chOff x="2902" y="2963"/>
              <a:chExt cx="1367" cy="572"/>
            </a:xfrm>
            <a:solidFill>
              <a:schemeClr val="bg1"/>
            </a:solidFill>
          </p:grpSpPr>
          <p:sp>
            <p:nvSpPr>
              <p:cNvPr id="30" name="Freeform 5"/>
              <p:cNvSpPr>
                <a:spLocks noEditPoints="1"/>
              </p:cNvSpPr>
              <p:nvPr/>
            </p:nvSpPr>
            <p:spPr bwMode="auto">
              <a:xfrm>
                <a:off x="3522" y="3145"/>
                <a:ext cx="151" cy="190"/>
              </a:xfrm>
              <a:custGeom>
                <a:avLst/>
                <a:gdLst>
                  <a:gd name="T0" fmla="*/ 93 w 151"/>
                  <a:gd name="T1" fmla="*/ 118 h 190"/>
                  <a:gd name="T2" fmla="*/ 56 w 151"/>
                  <a:gd name="T3" fmla="*/ 118 h 190"/>
                  <a:gd name="T4" fmla="*/ 74 w 151"/>
                  <a:gd name="T5" fmla="*/ 37 h 190"/>
                  <a:gd name="T6" fmla="*/ 75 w 151"/>
                  <a:gd name="T7" fmla="*/ 37 h 190"/>
                  <a:gd name="T8" fmla="*/ 93 w 151"/>
                  <a:gd name="T9" fmla="*/ 118 h 190"/>
                  <a:gd name="T10" fmla="*/ 38 w 151"/>
                  <a:gd name="T11" fmla="*/ 190 h 190"/>
                  <a:gd name="T12" fmla="*/ 49 w 151"/>
                  <a:gd name="T13" fmla="*/ 149 h 190"/>
                  <a:gd name="T14" fmla="*/ 102 w 151"/>
                  <a:gd name="T15" fmla="*/ 149 h 190"/>
                  <a:gd name="T16" fmla="*/ 111 w 151"/>
                  <a:gd name="T17" fmla="*/ 190 h 190"/>
                  <a:gd name="T18" fmla="*/ 151 w 151"/>
                  <a:gd name="T19" fmla="*/ 190 h 190"/>
                  <a:gd name="T20" fmla="*/ 102 w 151"/>
                  <a:gd name="T21" fmla="*/ 0 h 190"/>
                  <a:gd name="T22" fmla="*/ 51 w 151"/>
                  <a:gd name="T23" fmla="*/ 0 h 190"/>
                  <a:gd name="T24" fmla="*/ 0 w 151"/>
                  <a:gd name="T25" fmla="*/ 190 h 190"/>
                  <a:gd name="T26" fmla="*/ 38 w 151"/>
                  <a:gd name="T2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1" h="190">
                    <a:moveTo>
                      <a:pt x="93" y="118"/>
                    </a:moveTo>
                    <a:lnTo>
                      <a:pt x="56" y="118"/>
                    </a:lnTo>
                    <a:lnTo>
                      <a:pt x="74" y="37"/>
                    </a:lnTo>
                    <a:lnTo>
                      <a:pt x="75" y="37"/>
                    </a:lnTo>
                    <a:lnTo>
                      <a:pt x="93" y="118"/>
                    </a:lnTo>
                    <a:close/>
                    <a:moveTo>
                      <a:pt x="38" y="190"/>
                    </a:moveTo>
                    <a:lnTo>
                      <a:pt x="49" y="149"/>
                    </a:lnTo>
                    <a:lnTo>
                      <a:pt x="102" y="149"/>
                    </a:lnTo>
                    <a:lnTo>
                      <a:pt x="111" y="190"/>
                    </a:lnTo>
                    <a:lnTo>
                      <a:pt x="151" y="190"/>
                    </a:lnTo>
                    <a:lnTo>
                      <a:pt x="102" y="0"/>
                    </a:lnTo>
                    <a:lnTo>
                      <a:pt x="51" y="0"/>
                    </a:lnTo>
                    <a:lnTo>
                      <a:pt x="0" y="190"/>
                    </a:lnTo>
                    <a:lnTo>
                      <a:pt x="38" y="1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" name="Freeform 6"/>
              <p:cNvSpPr>
                <a:spLocks noEditPoints="1"/>
              </p:cNvSpPr>
              <p:nvPr/>
            </p:nvSpPr>
            <p:spPr bwMode="auto">
              <a:xfrm>
                <a:off x="3685" y="3200"/>
                <a:ext cx="103" cy="186"/>
              </a:xfrm>
              <a:custGeom>
                <a:avLst/>
                <a:gdLst>
                  <a:gd name="T0" fmla="*/ 34 w 96"/>
                  <a:gd name="T1" fmla="*/ 65 h 167"/>
                  <a:gd name="T2" fmla="*/ 49 w 96"/>
                  <a:gd name="T3" fmla="*/ 20 h 167"/>
                  <a:gd name="T4" fmla="*/ 62 w 96"/>
                  <a:gd name="T5" fmla="*/ 61 h 167"/>
                  <a:gd name="T6" fmla="*/ 49 w 96"/>
                  <a:gd name="T7" fmla="*/ 99 h 167"/>
                  <a:gd name="T8" fmla="*/ 34 w 96"/>
                  <a:gd name="T9" fmla="*/ 65 h 167"/>
                  <a:gd name="T10" fmla="*/ 64 w 96"/>
                  <a:gd name="T11" fmla="*/ 2 h 167"/>
                  <a:gd name="T12" fmla="*/ 64 w 96"/>
                  <a:gd name="T13" fmla="*/ 16 h 167"/>
                  <a:gd name="T14" fmla="*/ 63 w 96"/>
                  <a:gd name="T15" fmla="*/ 16 h 167"/>
                  <a:gd name="T16" fmla="*/ 37 w 96"/>
                  <a:gd name="T17" fmla="*/ 0 h 167"/>
                  <a:gd name="T18" fmla="*/ 2 w 96"/>
                  <a:gd name="T19" fmla="*/ 59 h 167"/>
                  <a:gd name="T20" fmla="*/ 37 w 96"/>
                  <a:gd name="T21" fmla="*/ 120 h 167"/>
                  <a:gd name="T22" fmla="*/ 62 w 96"/>
                  <a:gd name="T23" fmla="*/ 106 h 167"/>
                  <a:gd name="T24" fmla="*/ 62 w 96"/>
                  <a:gd name="T25" fmla="*/ 106 h 167"/>
                  <a:gd name="T26" fmla="*/ 62 w 96"/>
                  <a:gd name="T27" fmla="*/ 129 h 167"/>
                  <a:gd name="T28" fmla="*/ 50 w 96"/>
                  <a:gd name="T29" fmla="*/ 148 h 167"/>
                  <a:gd name="T30" fmla="*/ 39 w 96"/>
                  <a:gd name="T31" fmla="*/ 144 h 167"/>
                  <a:gd name="T32" fmla="*/ 36 w 96"/>
                  <a:gd name="T33" fmla="*/ 132 h 167"/>
                  <a:gd name="T34" fmla="*/ 4 w 96"/>
                  <a:gd name="T35" fmla="*/ 132 h 167"/>
                  <a:gd name="T36" fmla="*/ 50 w 96"/>
                  <a:gd name="T37" fmla="*/ 167 h 167"/>
                  <a:gd name="T38" fmla="*/ 95 w 96"/>
                  <a:gd name="T39" fmla="*/ 126 h 167"/>
                  <a:gd name="T40" fmla="*/ 95 w 96"/>
                  <a:gd name="T41" fmla="*/ 2 h 167"/>
                  <a:gd name="T42" fmla="*/ 64 w 96"/>
                  <a:gd name="T43" fmla="*/ 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6" h="167">
                    <a:moveTo>
                      <a:pt x="34" y="65"/>
                    </a:moveTo>
                    <a:cubicBezTo>
                      <a:pt x="34" y="29"/>
                      <a:pt x="36" y="20"/>
                      <a:pt x="49" y="20"/>
                    </a:cubicBezTo>
                    <a:cubicBezTo>
                      <a:pt x="61" y="20"/>
                      <a:pt x="62" y="35"/>
                      <a:pt x="62" y="61"/>
                    </a:cubicBezTo>
                    <a:cubicBezTo>
                      <a:pt x="62" y="87"/>
                      <a:pt x="61" y="99"/>
                      <a:pt x="49" y="99"/>
                    </a:cubicBezTo>
                    <a:cubicBezTo>
                      <a:pt x="33" y="99"/>
                      <a:pt x="34" y="77"/>
                      <a:pt x="34" y="65"/>
                    </a:cubicBezTo>
                    <a:close/>
                    <a:moveTo>
                      <a:pt x="64" y="2"/>
                    </a:moveTo>
                    <a:cubicBezTo>
                      <a:pt x="64" y="16"/>
                      <a:pt x="64" y="16"/>
                      <a:pt x="64" y="16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59" y="5"/>
                      <a:pt x="49" y="0"/>
                      <a:pt x="37" y="0"/>
                    </a:cubicBezTo>
                    <a:cubicBezTo>
                      <a:pt x="2" y="0"/>
                      <a:pt x="2" y="33"/>
                      <a:pt x="2" y="59"/>
                    </a:cubicBezTo>
                    <a:cubicBezTo>
                      <a:pt x="2" y="86"/>
                      <a:pt x="0" y="120"/>
                      <a:pt x="37" y="120"/>
                    </a:cubicBezTo>
                    <a:cubicBezTo>
                      <a:pt x="47" y="120"/>
                      <a:pt x="57" y="115"/>
                      <a:pt x="62" y="106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62" y="129"/>
                      <a:pt x="62" y="129"/>
                      <a:pt x="62" y="129"/>
                    </a:cubicBezTo>
                    <a:cubicBezTo>
                      <a:pt x="62" y="141"/>
                      <a:pt x="58" y="148"/>
                      <a:pt x="50" y="148"/>
                    </a:cubicBezTo>
                    <a:cubicBezTo>
                      <a:pt x="45" y="148"/>
                      <a:pt x="41" y="147"/>
                      <a:pt x="39" y="144"/>
                    </a:cubicBezTo>
                    <a:cubicBezTo>
                      <a:pt x="37" y="141"/>
                      <a:pt x="36" y="137"/>
                      <a:pt x="36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" y="161"/>
                      <a:pt x="26" y="167"/>
                      <a:pt x="50" y="167"/>
                    </a:cubicBezTo>
                    <a:cubicBezTo>
                      <a:pt x="96" y="167"/>
                      <a:pt x="95" y="134"/>
                      <a:pt x="95" y="126"/>
                    </a:cubicBezTo>
                    <a:cubicBezTo>
                      <a:pt x="95" y="2"/>
                      <a:pt x="95" y="2"/>
                      <a:pt x="95" y="2"/>
                    </a:cubicBezTo>
                    <a:lnTo>
                      <a:pt x="6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" name="Freeform 7"/>
              <p:cNvSpPr>
                <a:spLocks noEditPoints="1"/>
              </p:cNvSpPr>
              <p:nvPr/>
            </p:nvSpPr>
            <p:spPr bwMode="auto">
              <a:xfrm>
                <a:off x="3819" y="3145"/>
                <a:ext cx="36" cy="190"/>
              </a:xfrm>
              <a:custGeom>
                <a:avLst/>
                <a:gdLst>
                  <a:gd name="T0" fmla="*/ 36 w 36"/>
                  <a:gd name="T1" fmla="*/ 190 h 190"/>
                  <a:gd name="T2" fmla="*/ 19 w 36"/>
                  <a:gd name="T3" fmla="*/ 190 h 190"/>
                  <a:gd name="T4" fmla="*/ 0 w 36"/>
                  <a:gd name="T5" fmla="*/ 190 h 190"/>
                  <a:gd name="T6" fmla="*/ 0 w 36"/>
                  <a:gd name="T7" fmla="*/ 124 h 190"/>
                  <a:gd name="T8" fmla="*/ 0 w 36"/>
                  <a:gd name="T9" fmla="*/ 57 h 190"/>
                  <a:gd name="T10" fmla="*/ 19 w 36"/>
                  <a:gd name="T11" fmla="*/ 57 h 190"/>
                  <a:gd name="T12" fmla="*/ 36 w 36"/>
                  <a:gd name="T13" fmla="*/ 57 h 190"/>
                  <a:gd name="T14" fmla="*/ 36 w 36"/>
                  <a:gd name="T15" fmla="*/ 124 h 190"/>
                  <a:gd name="T16" fmla="*/ 36 w 36"/>
                  <a:gd name="T17" fmla="*/ 190 h 190"/>
                  <a:gd name="T18" fmla="*/ 36 w 36"/>
                  <a:gd name="T19" fmla="*/ 0 h 190"/>
                  <a:gd name="T20" fmla="*/ 36 w 36"/>
                  <a:gd name="T21" fmla="*/ 15 h 190"/>
                  <a:gd name="T22" fmla="*/ 36 w 36"/>
                  <a:gd name="T23" fmla="*/ 29 h 190"/>
                  <a:gd name="T24" fmla="*/ 19 w 36"/>
                  <a:gd name="T25" fmla="*/ 29 h 190"/>
                  <a:gd name="T26" fmla="*/ 0 w 36"/>
                  <a:gd name="T27" fmla="*/ 29 h 190"/>
                  <a:gd name="T28" fmla="*/ 0 w 36"/>
                  <a:gd name="T29" fmla="*/ 15 h 190"/>
                  <a:gd name="T30" fmla="*/ 0 w 36"/>
                  <a:gd name="T31" fmla="*/ 0 h 190"/>
                  <a:gd name="T32" fmla="*/ 19 w 36"/>
                  <a:gd name="T33" fmla="*/ 0 h 190"/>
                  <a:gd name="T34" fmla="*/ 36 w 36"/>
                  <a:gd name="T35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190">
                    <a:moveTo>
                      <a:pt x="36" y="190"/>
                    </a:moveTo>
                    <a:lnTo>
                      <a:pt x="19" y="190"/>
                    </a:lnTo>
                    <a:lnTo>
                      <a:pt x="0" y="190"/>
                    </a:lnTo>
                    <a:lnTo>
                      <a:pt x="0" y="124"/>
                    </a:lnTo>
                    <a:lnTo>
                      <a:pt x="0" y="57"/>
                    </a:lnTo>
                    <a:lnTo>
                      <a:pt x="19" y="57"/>
                    </a:lnTo>
                    <a:lnTo>
                      <a:pt x="36" y="57"/>
                    </a:lnTo>
                    <a:lnTo>
                      <a:pt x="36" y="124"/>
                    </a:lnTo>
                    <a:lnTo>
                      <a:pt x="36" y="190"/>
                    </a:lnTo>
                    <a:close/>
                    <a:moveTo>
                      <a:pt x="36" y="0"/>
                    </a:moveTo>
                    <a:lnTo>
                      <a:pt x="36" y="15"/>
                    </a:lnTo>
                    <a:lnTo>
                      <a:pt x="36" y="29"/>
                    </a:lnTo>
                    <a:lnTo>
                      <a:pt x="19" y="29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3" name="Freeform 8"/>
              <p:cNvSpPr>
                <a:spLocks/>
              </p:cNvSpPr>
              <p:nvPr/>
            </p:nvSpPr>
            <p:spPr bwMode="auto">
              <a:xfrm>
                <a:off x="3890" y="3145"/>
                <a:ext cx="36" cy="190"/>
              </a:xfrm>
              <a:custGeom>
                <a:avLst/>
                <a:gdLst>
                  <a:gd name="T0" fmla="*/ 36 w 36"/>
                  <a:gd name="T1" fmla="*/ 0 h 190"/>
                  <a:gd name="T2" fmla="*/ 36 w 36"/>
                  <a:gd name="T3" fmla="*/ 95 h 190"/>
                  <a:gd name="T4" fmla="*/ 36 w 36"/>
                  <a:gd name="T5" fmla="*/ 190 h 190"/>
                  <a:gd name="T6" fmla="*/ 18 w 36"/>
                  <a:gd name="T7" fmla="*/ 190 h 190"/>
                  <a:gd name="T8" fmla="*/ 0 w 36"/>
                  <a:gd name="T9" fmla="*/ 190 h 190"/>
                  <a:gd name="T10" fmla="*/ 0 w 36"/>
                  <a:gd name="T11" fmla="*/ 95 h 190"/>
                  <a:gd name="T12" fmla="*/ 0 w 36"/>
                  <a:gd name="T13" fmla="*/ 0 h 190"/>
                  <a:gd name="T14" fmla="*/ 18 w 36"/>
                  <a:gd name="T15" fmla="*/ 0 h 190"/>
                  <a:gd name="T16" fmla="*/ 36 w 36"/>
                  <a:gd name="T1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90">
                    <a:moveTo>
                      <a:pt x="36" y="0"/>
                    </a:moveTo>
                    <a:lnTo>
                      <a:pt x="36" y="95"/>
                    </a:lnTo>
                    <a:lnTo>
                      <a:pt x="36" y="190"/>
                    </a:lnTo>
                    <a:lnTo>
                      <a:pt x="18" y="190"/>
                    </a:lnTo>
                    <a:lnTo>
                      <a:pt x="0" y="190"/>
                    </a:lnTo>
                    <a:lnTo>
                      <a:pt x="0" y="95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4" name="Freeform 9"/>
              <p:cNvSpPr>
                <a:spLocks noEditPoints="1"/>
              </p:cNvSpPr>
              <p:nvPr/>
            </p:nvSpPr>
            <p:spPr bwMode="auto">
              <a:xfrm>
                <a:off x="3953" y="3200"/>
                <a:ext cx="105" cy="138"/>
              </a:xfrm>
              <a:custGeom>
                <a:avLst/>
                <a:gdLst>
                  <a:gd name="T0" fmla="*/ 34 w 98"/>
                  <a:gd name="T1" fmla="*/ 48 h 124"/>
                  <a:gd name="T2" fmla="*/ 49 w 98"/>
                  <a:gd name="T3" fmla="*/ 20 h 124"/>
                  <a:gd name="T4" fmla="*/ 64 w 98"/>
                  <a:gd name="T5" fmla="*/ 48 h 124"/>
                  <a:gd name="T6" fmla="*/ 34 w 98"/>
                  <a:gd name="T7" fmla="*/ 48 h 124"/>
                  <a:gd name="T8" fmla="*/ 97 w 98"/>
                  <a:gd name="T9" fmla="*/ 67 h 124"/>
                  <a:gd name="T10" fmla="*/ 49 w 98"/>
                  <a:gd name="T11" fmla="*/ 0 h 124"/>
                  <a:gd name="T12" fmla="*/ 0 w 98"/>
                  <a:gd name="T13" fmla="*/ 60 h 124"/>
                  <a:gd name="T14" fmla="*/ 49 w 98"/>
                  <a:gd name="T15" fmla="*/ 124 h 124"/>
                  <a:gd name="T16" fmla="*/ 84 w 98"/>
                  <a:gd name="T17" fmla="*/ 112 h 124"/>
                  <a:gd name="T18" fmla="*/ 97 w 98"/>
                  <a:gd name="T19" fmla="*/ 81 h 124"/>
                  <a:gd name="T20" fmla="*/ 63 w 98"/>
                  <a:gd name="T21" fmla="*/ 81 h 124"/>
                  <a:gd name="T22" fmla="*/ 49 w 98"/>
                  <a:gd name="T23" fmla="*/ 102 h 124"/>
                  <a:gd name="T24" fmla="*/ 34 w 98"/>
                  <a:gd name="T25" fmla="*/ 67 h 124"/>
                  <a:gd name="T26" fmla="*/ 97 w 98"/>
                  <a:gd name="T27" fmla="*/ 6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124">
                    <a:moveTo>
                      <a:pt x="34" y="48"/>
                    </a:moveTo>
                    <a:cubicBezTo>
                      <a:pt x="34" y="38"/>
                      <a:pt x="33" y="20"/>
                      <a:pt x="49" y="20"/>
                    </a:cubicBezTo>
                    <a:cubicBezTo>
                      <a:pt x="65" y="20"/>
                      <a:pt x="64" y="37"/>
                      <a:pt x="64" y="48"/>
                    </a:cubicBezTo>
                    <a:lnTo>
                      <a:pt x="34" y="48"/>
                    </a:lnTo>
                    <a:close/>
                    <a:moveTo>
                      <a:pt x="97" y="67"/>
                    </a:moveTo>
                    <a:cubicBezTo>
                      <a:pt x="98" y="29"/>
                      <a:pt x="93" y="0"/>
                      <a:pt x="49" y="0"/>
                    </a:cubicBezTo>
                    <a:cubicBezTo>
                      <a:pt x="5" y="0"/>
                      <a:pt x="0" y="28"/>
                      <a:pt x="0" y="60"/>
                    </a:cubicBezTo>
                    <a:cubicBezTo>
                      <a:pt x="0" y="97"/>
                      <a:pt x="6" y="124"/>
                      <a:pt x="49" y="124"/>
                    </a:cubicBezTo>
                    <a:cubicBezTo>
                      <a:pt x="64" y="124"/>
                      <a:pt x="76" y="119"/>
                      <a:pt x="84" y="112"/>
                    </a:cubicBezTo>
                    <a:cubicBezTo>
                      <a:pt x="92" y="105"/>
                      <a:pt x="96" y="94"/>
                      <a:pt x="97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91"/>
                      <a:pt x="61" y="102"/>
                      <a:pt x="49" y="102"/>
                    </a:cubicBezTo>
                    <a:cubicBezTo>
                      <a:pt x="34" y="102"/>
                      <a:pt x="34" y="81"/>
                      <a:pt x="34" y="67"/>
                    </a:cubicBezTo>
                    <a:lnTo>
                      <a:pt x="97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Freeform 10"/>
              <p:cNvSpPr>
                <a:spLocks/>
              </p:cNvSpPr>
              <p:nvPr/>
            </p:nvSpPr>
            <p:spPr bwMode="auto">
              <a:xfrm>
                <a:off x="4083" y="3200"/>
                <a:ext cx="98" cy="135"/>
              </a:xfrm>
              <a:custGeom>
                <a:avLst/>
                <a:gdLst>
                  <a:gd name="T0" fmla="*/ 33 w 91"/>
                  <a:gd name="T1" fmla="*/ 14 h 121"/>
                  <a:gd name="T2" fmla="*/ 33 w 91"/>
                  <a:gd name="T3" fmla="*/ 14 h 121"/>
                  <a:gd name="T4" fmla="*/ 45 w 91"/>
                  <a:gd name="T5" fmla="*/ 3 h 121"/>
                  <a:gd name="T6" fmla="*/ 62 w 91"/>
                  <a:gd name="T7" fmla="*/ 0 h 121"/>
                  <a:gd name="T8" fmla="*/ 91 w 91"/>
                  <a:gd name="T9" fmla="*/ 26 h 121"/>
                  <a:gd name="T10" fmla="*/ 91 w 91"/>
                  <a:gd name="T11" fmla="*/ 121 h 121"/>
                  <a:gd name="T12" fmla="*/ 58 w 91"/>
                  <a:gd name="T13" fmla="*/ 121 h 121"/>
                  <a:gd name="T14" fmla="*/ 58 w 91"/>
                  <a:gd name="T15" fmla="*/ 39 h 121"/>
                  <a:gd name="T16" fmla="*/ 45 w 91"/>
                  <a:gd name="T17" fmla="*/ 20 h 121"/>
                  <a:gd name="T18" fmla="*/ 33 w 91"/>
                  <a:gd name="T19" fmla="*/ 39 h 121"/>
                  <a:gd name="T20" fmla="*/ 33 w 91"/>
                  <a:gd name="T21" fmla="*/ 121 h 121"/>
                  <a:gd name="T22" fmla="*/ 0 w 91"/>
                  <a:gd name="T23" fmla="*/ 121 h 121"/>
                  <a:gd name="T24" fmla="*/ 0 w 91"/>
                  <a:gd name="T25" fmla="*/ 2 h 121"/>
                  <a:gd name="T26" fmla="*/ 33 w 91"/>
                  <a:gd name="T27" fmla="*/ 2 h 121"/>
                  <a:gd name="T28" fmla="*/ 33 w 91"/>
                  <a:gd name="T29" fmla="*/ 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1" h="121">
                    <a:moveTo>
                      <a:pt x="33" y="14"/>
                    </a:moveTo>
                    <a:cubicBezTo>
                      <a:pt x="33" y="14"/>
                      <a:pt x="33" y="14"/>
                      <a:pt x="33" y="14"/>
                    </a:cubicBezTo>
                    <a:cubicBezTo>
                      <a:pt x="37" y="9"/>
                      <a:pt x="41" y="5"/>
                      <a:pt x="45" y="3"/>
                    </a:cubicBezTo>
                    <a:cubicBezTo>
                      <a:pt x="50" y="1"/>
                      <a:pt x="55" y="0"/>
                      <a:pt x="62" y="0"/>
                    </a:cubicBezTo>
                    <a:cubicBezTo>
                      <a:pt x="77" y="0"/>
                      <a:pt x="91" y="9"/>
                      <a:pt x="91" y="26"/>
                    </a:cubicBezTo>
                    <a:cubicBezTo>
                      <a:pt x="91" y="121"/>
                      <a:pt x="91" y="121"/>
                      <a:pt x="91" y="121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29"/>
                      <a:pt x="56" y="20"/>
                      <a:pt x="45" y="20"/>
                    </a:cubicBezTo>
                    <a:cubicBezTo>
                      <a:pt x="35" y="20"/>
                      <a:pt x="33" y="29"/>
                      <a:pt x="33" y="39"/>
                    </a:cubicBezTo>
                    <a:cubicBezTo>
                      <a:pt x="33" y="121"/>
                      <a:pt x="33" y="121"/>
                      <a:pt x="33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lnTo>
                      <a:pt x="3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>
                <a:off x="4200" y="3165"/>
                <a:ext cx="69" cy="171"/>
              </a:xfrm>
              <a:custGeom>
                <a:avLst/>
                <a:gdLst>
                  <a:gd name="T0" fmla="*/ 0 w 64"/>
                  <a:gd name="T1" fmla="*/ 33 h 153"/>
                  <a:gd name="T2" fmla="*/ 13 w 64"/>
                  <a:gd name="T3" fmla="*/ 33 h 153"/>
                  <a:gd name="T4" fmla="*/ 13 w 64"/>
                  <a:gd name="T5" fmla="*/ 14 h 153"/>
                  <a:gd name="T6" fmla="*/ 46 w 64"/>
                  <a:gd name="T7" fmla="*/ 0 h 153"/>
                  <a:gd name="T8" fmla="*/ 46 w 64"/>
                  <a:gd name="T9" fmla="*/ 33 h 153"/>
                  <a:gd name="T10" fmla="*/ 64 w 64"/>
                  <a:gd name="T11" fmla="*/ 33 h 153"/>
                  <a:gd name="T12" fmla="*/ 64 w 64"/>
                  <a:gd name="T13" fmla="*/ 54 h 153"/>
                  <a:gd name="T14" fmla="*/ 46 w 64"/>
                  <a:gd name="T15" fmla="*/ 54 h 153"/>
                  <a:gd name="T16" fmla="*/ 46 w 64"/>
                  <a:gd name="T17" fmla="*/ 117 h 153"/>
                  <a:gd name="T18" fmla="*/ 57 w 64"/>
                  <a:gd name="T19" fmla="*/ 132 h 153"/>
                  <a:gd name="T20" fmla="*/ 63 w 64"/>
                  <a:gd name="T21" fmla="*/ 132 h 153"/>
                  <a:gd name="T22" fmla="*/ 63 w 64"/>
                  <a:gd name="T23" fmla="*/ 152 h 153"/>
                  <a:gd name="T24" fmla="*/ 46 w 64"/>
                  <a:gd name="T25" fmla="*/ 153 h 153"/>
                  <a:gd name="T26" fmla="*/ 13 w 64"/>
                  <a:gd name="T27" fmla="*/ 127 h 153"/>
                  <a:gd name="T28" fmla="*/ 13 w 64"/>
                  <a:gd name="T29" fmla="*/ 54 h 153"/>
                  <a:gd name="T30" fmla="*/ 0 w 64"/>
                  <a:gd name="T31" fmla="*/ 54 h 153"/>
                  <a:gd name="T32" fmla="*/ 0 w 64"/>
                  <a:gd name="T33" fmla="*/ 3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" h="153">
                    <a:moveTo>
                      <a:pt x="0" y="33"/>
                    </a:move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6" y="126"/>
                      <a:pt x="46" y="132"/>
                      <a:pt x="57" y="132"/>
                    </a:cubicBezTo>
                    <a:cubicBezTo>
                      <a:pt x="59" y="132"/>
                      <a:pt x="61" y="132"/>
                      <a:pt x="63" y="132"/>
                    </a:cubicBezTo>
                    <a:cubicBezTo>
                      <a:pt x="63" y="152"/>
                      <a:pt x="63" y="152"/>
                      <a:pt x="63" y="152"/>
                    </a:cubicBezTo>
                    <a:cubicBezTo>
                      <a:pt x="58" y="153"/>
                      <a:pt x="54" y="153"/>
                      <a:pt x="46" y="153"/>
                    </a:cubicBezTo>
                    <a:cubicBezTo>
                      <a:pt x="17" y="153"/>
                      <a:pt x="13" y="134"/>
                      <a:pt x="13" y="12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Freeform 12"/>
              <p:cNvSpPr>
                <a:spLocks noEditPoints="1"/>
              </p:cNvSpPr>
              <p:nvPr/>
            </p:nvSpPr>
            <p:spPr bwMode="auto">
              <a:xfrm>
                <a:off x="2902" y="2963"/>
                <a:ext cx="551" cy="572"/>
              </a:xfrm>
              <a:custGeom>
                <a:avLst/>
                <a:gdLst>
                  <a:gd name="T0" fmla="*/ 280 w 512"/>
                  <a:gd name="T1" fmla="*/ 174 h 512"/>
                  <a:gd name="T2" fmla="*/ 239 w 512"/>
                  <a:gd name="T3" fmla="*/ 108 h 512"/>
                  <a:gd name="T4" fmla="*/ 256 w 512"/>
                  <a:gd name="T5" fmla="*/ 43 h 512"/>
                  <a:gd name="T6" fmla="*/ 264 w 512"/>
                  <a:gd name="T7" fmla="*/ 8 h 512"/>
                  <a:gd name="T8" fmla="*/ 264 w 512"/>
                  <a:gd name="T9" fmla="*/ 8 h 512"/>
                  <a:gd name="T10" fmla="*/ 338 w 512"/>
                  <a:gd name="T11" fmla="*/ 281 h 512"/>
                  <a:gd name="T12" fmla="*/ 387 w 512"/>
                  <a:gd name="T13" fmla="*/ 256 h 512"/>
                  <a:gd name="T14" fmla="*/ 457 w 512"/>
                  <a:gd name="T15" fmla="*/ 244 h 512"/>
                  <a:gd name="T16" fmla="*/ 512 w 512"/>
                  <a:gd name="T17" fmla="*/ 256 h 512"/>
                  <a:gd name="T18" fmla="*/ 512 w 512"/>
                  <a:gd name="T19" fmla="*/ 256 h 512"/>
                  <a:gd name="T20" fmla="*/ 256 w 512"/>
                  <a:gd name="T21" fmla="*/ 363 h 512"/>
                  <a:gd name="T22" fmla="*/ 239 w 512"/>
                  <a:gd name="T23" fmla="*/ 404 h 512"/>
                  <a:gd name="T24" fmla="*/ 256 w 512"/>
                  <a:gd name="T25" fmla="*/ 446 h 512"/>
                  <a:gd name="T26" fmla="*/ 264 w 512"/>
                  <a:gd name="T27" fmla="*/ 504 h 512"/>
                  <a:gd name="T28" fmla="*/ 264 w 512"/>
                  <a:gd name="T29" fmla="*/ 504 h 512"/>
                  <a:gd name="T30" fmla="*/ 174 w 512"/>
                  <a:gd name="T31" fmla="*/ 281 h 512"/>
                  <a:gd name="T32" fmla="*/ 91 w 512"/>
                  <a:gd name="T33" fmla="*/ 256 h 512"/>
                  <a:gd name="T34" fmla="*/ 55 w 512"/>
                  <a:gd name="T35" fmla="*/ 244 h 512"/>
                  <a:gd name="T36" fmla="*/ 16 w 512"/>
                  <a:gd name="T37" fmla="*/ 256 h 512"/>
                  <a:gd name="T38" fmla="*/ 16 w 512"/>
                  <a:gd name="T39" fmla="*/ 256 h 512"/>
                  <a:gd name="T40" fmla="*/ 314 w 512"/>
                  <a:gd name="T41" fmla="*/ 174 h 512"/>
                  <a:gd name="T42" fmla="*/ 314 w 512"/>
                  <a:gd name="T43" fmla="*/ 223 h 512"/>
                  <a:gd name="T44" fmla="*/ 360 w 512"/>
                  <a:gd name="T45" fmla="*/ 135 h 512"/>
                  <a:gd name="T46" fmla="*/ 360 w 512"/>
                  <a:gd name="T47" fmla="*/ 169 h 512"/>
                  <a:gd name="T48" fmla="*/ 407 w 512"/>
                  <a:gd name="T49" fmla="*/ 106 h 512"/>
                  <a:gd name="T50" fmla="*/ 390 w 512"/>
                  <a:gd name="T51" fmla="*/ 123 h 512"/>
                  <a:gd name="T52" fmla="*/ 437 w 512"/>
                  <a:gd name="T53" fmla="*/ 75 h 512"/>
                  <a:gd name="T54" fmla="*/ 437 w 512"/>
                  <a:gd name="T55" fmla="*/ 87 h 512"/>
                  <a:gd name="T56" fmla="*/ 297 w 512"/>
                  <a:gd name="T57" fmla="*/ 297 h 512"/>
                  <a:gd name="T58" fmla="*/ 373 w 512"/>
                  <a:gd name="T59" fmla="*/ 373 h 512"/>
                  <a:gd name="T60" fmla="*/ 343 w 512"/>
                  <a:gd name="T61" fmla="*/ 361 h 512"/>
                  <a:gd name="T62" fmla="*/ 407 w 512"/>
                  <a:gd name="T63" fmla="*/ 407 h 512"/>
                  <a:gd name="T64" fmla="*/ 390 w 512"/>
                  <a:gd name="T65" fmla="*/ 390 h 512"/>
                  <a:gd name="T66" fmla="*/ 407 w 512"/>
                  <a:gd name="T67" fmla="*/ 407 h 512"/>
                  <a:gd name="T68" fmla="*/ 426 w 512"/>
                  <a:gd name="T69" fmla="*/ 426 h 512"/>
                  <a:gd name="T70" fmla="*/ 437 w 512"/>
                  <a:gd name="T71" fmla="*/ 437 h 512"/>
                  <a:gd name="T72" fmla="*/ 181 w 512"/>
                  <a:gd name="T73" fmla="*/ 297 h 512"/>
                  <a:gd name="T74" fmla="*/ 215 w 512"/>
                  <a:gd name="T75" fmla="*/ 332 h 512"/>
                  <a:gd name="T76" fmla="*/ 151 w 512"/>
                  <a:gd name="T77" fmla="*/ 344 h 512"/>
                  <a:gd name="T78" fmla="*/ 164 w 512"/>
                  <a:gd name="T79" fmla="*/ 373 h 512"/>
                  <a:gd name="T80" fmla="*/ 114 w 512"/>
                  <a:gd name="T81" fmla="*/ 387 h 512"/>
                  <a:gd name="T82" fmla="*/ 114 w 512"/>
                  <a:gd name="T83" fmla="*/ 411 h 512"/>
                  <a:gd name="T84" fmla="*/ 86 w 512"/>
                  <a:gd name="T85" fmla="*/ 426 h 512"/>
                  <a:gd name="T86" fmla="*/ 86 w 512"/>
                  <a:gd name="T87" fmla="*/ 437 h 512"/>
                  <a:gd name="T88" fmla="*/ 181 w 512"/>
                  <a:gd name="T89" fmla="*/ 181 h 512"/>
                  <a:gd name="T90" fmla="*/ 215 w 512"/>
                  <a:gd name="T91" fmla="*/ 216 h 512"/>
                  <a:gd name="T92" fmla="*/ 151 w 512"/>
                  <a:gd name="T93" fmla="*/ 135 h 512"/>
                  <a:gd name="T94" fmla="*/ 151 w 512"/>
                  <a:gd name="T95" fmla="*/ 169 h 512"/>
                  <a:gd name="T96" fmla="*/ 122 w 512"/>
                  <a:gd name="T97" fmla="*/ 106 h 512"/>
                  <a:gd name="T98" fmla="*/ 114 w 512"/>
                  <a:gd name="T99" fmla="*/ 126 h 512"/>
                  <a:gd name="T100" fmla="*/ 86 w 512"/>
                  <a:gd name="T101" fmla="*/ 75 h 512"/>
                  <a:gd name="T102" fmla="*/ 86 w 512"/>
                  <a:gd name="T103" fmla="*/ 8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12" h="512">
                    <a:moveTo>
                      <a:pt x="256" y="198"/>
                    </a:moveTo>
                    <a:cubicBezTo>
                      <a:pt x="243" y="198"/>
                      <a:pt x="232" y="188"/>
                      <a:pt x="232" y="174"/>
                    </a:cubicBezTo>
                    <a:cubicBezTo>
                      <a:pt x="232" y="161"/>
                      <a:pt x="243" y="150"/>
                      <a:pt x="256" y="150"/>
                    </a:cubicBezTo>
                    <a:cubicBezTo>
                      <a:pt x="269" y="150"/>
                      <a:pt x="280" y="161"/>
                      <a:pt x="280" y="174"/>
                    </a:cubicBezTo>
                    <a:cubicBezTo>
                      <a:pt x="280" y="188"/>
                      <a:pt x="269" y="198"/>
                      <a:pt x="256" y="198"/>
                    </a:cubicBezTo>
                    <a:close/>
                    <a:moveTo>
                      <a:pt x="273" y="108"/>
                    </a:moveTo>
                    <a:cubicBezTo>
                      <a:pt x="273" y="99"/>
                      <a:pt x="265" y="91"/>
                      <a:pt x="256" y="91"/>
                    </a:cubicBezTo>
                    <a:cubicBezTo>
                      <a:pt x="246" y="91"/>
                      <a:pt x="239" y="99"/>
                      <a:pt x="239" y="108"/>
                    </a:cubicBezTo>
                    <a:cubicBezTo>
                      <a:pt x="239" y="118"/>
                      <a:pt x="246" y="126"/>
                      <a:pt x="256" y="126"/>
                    </a:cubicBezTo>
                    <a:cubicBezTo>
                      <a:pt x="265" y="126"/>
                      <a:pt x="273" y="118"/>
                      <a:pt x="273" y="108"/>
                    </a:cubicBezTo>
                    <a:close/>
                    <a:moveTo>
                      <a:pt x="268" y="55"/>
                    </a:moveTo>
                    <a:cubicBezTo>
                      <a:pt x="268" y="49"/>
                      <a:pt x="263" y="43"/>
                      <a:pt x="256" y="43"/>
                    </a:cubicBezTo>
                    <a:cubicBezTo>
                      <a:pt x="249" y="43"/>
                      <a:pt x="244" y="49"/>
                      <a:pt x="244" y="55"/>
                    </a:cubicBezTo>
                    <a:cubicBezTo>
                      <a:pt x="244" y="62"/>
                      <a:pt x="249" y="67"/>
                      <a:pt x="256" y="67"/>
                    </a:cubicBezTo>
                    <a:cubicBezTo>
                      <a:pt x="263" y="67"/>
                      <a:pt x="268" y="62"/>
                      <a:pt x="268" y="55"/>
                    </a:cubicBezTo>
                    <a:close/>
                    <a:moveTo>
                      <a:pt x="264" y="8"/>
                    </a:moveTo>
                    <a:cubicBezTo>
                      <a:pt x="264" y="4"/>
                      <a:pt x="260" y="0"/>
                      <a:pt x="256" y="0"/>
                    </a:cubicBezTo>
                    <a:cubicBezTo>
                      <a:pt x="252" y="0"/>
                      <a:pt x="248" y="4"/>
                      <a:pt x="248" y="8"/>
                    </a:cubicBezTo>
                    <a:cubicBezTo>
                      <a:pt x="248" y="13"/>
                      <a:pt x="252" y="16"/>
                      <a:pt x="256" y="16"/>
                    </a:cubicBezTo>
                    <a:cubicBezTo>
                      <a:pt x="260" y="16"/>
                      <a:pt x="264" y="13"/>
                      <a:pt x="264" y="8"/>
                    </a:cubicBezTo>
                    <a:close/>
                    <a:moveTo>
                      <a:pt x="363" y="256"/>
                    </a:moveTo>
                    <a:cubicBezTo>
                      <a:pt x="363" y="243"/>
                      <a:pt x="352" y="232"/>
                      <a:pt x="338" y="232"/>
                    </a:cubicBezTo>
                    <a:cubicBezTo>
                      <a:pt x="325" y="232"/>
                      <a:pt x="314" y="243"/>
                      <a:pt x="314" y="256"/>
                    </a:cubicBezTo>
                    <a:cubicBezTo>
                      <a:pt x="314" y="270"/>
                      <a:pt x="325" y="281"/>
                      <a:pt x="338" y="281"/>
                    </a:cubicBezTo>
                    <a:cubicBezTo>
                      <a:pt x="352" y="281"/>
                      <a:pt x="363" y="270"/>
                      <a:pt x="363" y="256"/>
                    </a:cubicBezTo>
                    <a:close/>
                    <a:moveTo>
                      <a:pt x="421" y="256"/>
                    </a:moveTo>
                    <a:cubicBezTo>
                      <a:pt x="421" y="247"/>
                      <a:pt x="413" y="239"/>
                      <a:pt x="404" y="239"/>
                    </a:cubicBezTo>
                    <a:cubicBezTo>
                      <a:pt x="394" y="239"/>
                      <a:pt x="387" y="247"/>
                      <a:pt x="387" y="256"/>
                    </a:cubicBezTo>
                    <a:cubicBezTo>
                      <a:pt x="387" y="266"/>
                      <a:pt x="394" y="274"/>
                      <a:pt x="404" y="274"/>
                    </a:cubicBezTo>
                    <a:cubicBezTo>
                      <a:pt x="413" y="274"/>
                      <a:pt x="421" y="266"/>
                      <a:pt x="421" y="256"/>
                    </a:cubicBezTo>
                    <a:close/>
                    <a:moveTo>
                      <a:pt x="469" y="256"/>
                    </a:moveTo>
                    <a:cubicBezTo>
                      <a:pt x="469" y="250"/>
                      <a:pt x="464" y="244"/>
                      <a:pt x="457" y="244"/>
                    </a:cubicBezTo>
                    <a:cubicBezTo>
                      <a:pt x="451" y="244"/>
                      <a:pt x="445" y="250"/>
                      <a:pt x="445" y="256"/>
                    </a:cubicBezTo>
                    <a:cubicBezTo>
                      <a:pt x="445" y="263"/>
                      <a:pt x="451" y="268"/>
                      <a:pt x="457" y="268"/>
                    </a:cubicBezTo>
                    <a:cubicBezTo>
                      <a:pt x="464" y="268"/>
                      <a:pt x="469" y="263"/>
                      <a:pt x="469" y="256"/>
                    </a:cubicBezTo>
                    <a:close/>
                    <a:moveTo>
                      <a:pt x="512" y="256"/>
                    </a:moveTo>
                    <a:cubicBezTo>
                      <a:pt x="512" y="252"/>
                      <a:pt x="508" y="248"/>
                      <a:pt x="504" y="248"/>
                    </a:cubicBezTo>
                    <a:cubicBezTo>
                      <a:pt x="500" y="248"/>
                      <a:pt x="496" y="252"/>
                      <a:pt x="496" y="256"/>
                    </a:cubicBezTo>
                    <a:cubicBezTo>
                      <a:pt x="496" y="261"/>
                      <a:pt x="500" y="264"/>
                      <a:pt x="504" y="264"/>
                    </a:cubicBezTo>
                    <a:cubicBezTo>
                      <a:pt x="508" y="264"/>
                      <a:pt x="512" y="261"/>
                      <a:pt x="512" y="256"/>
                    </a:cubicBezTo>
                    <a:close/>
                    <a:moveTo>
                      <a:pt x="280" y="339"/>
                    </a:moveTo>
                    <a:cubicBezTo>
                      <a:pt x="280" y="325"/>
                      <a:pt x="269" y="314"/>
                      <a:pt x="256" y="314"/>
                    </a:cubicBezTo>
                    <a:cubicBezTo>
                      <a:pt x="243" y="314"/>
                      <a:pt x="232" y="325"/>
                      <a:pt x="232" y="339"/>
                    </a:cubicBezTo>
                    <a:cubicBezTo>
                      <a:pt x="232" y="352"/>
                      <a:pt x="243" y="363"/>
                      <a:pt x="256" y="363"/>
                    </a:cubicBezTo>
                    <a:cubicBezTo>
                      <a:pt x="269" y="363"/>
                      <a:pt x="280" y="352"/>
                      <a:pt x="280" y="339"/>
                    </a:cubicBezTo>
                    <a:close/>
                    <a:moveTo>
                      <a:pt x="273" y="404"/>
                    </a:moveTo>
                    <a:cubicBezTo>
                      <a:pt x="273" y="395"/>
                      <a:pt x="265" y="387"/>
                      <a:pt x="256" y="387"/>
                    </a:cubicBezTo>
                    <a:cubicBezTo>
                      <a:pt x="246" y="387"/>
                      <a:pt x="239" y="395"/>
                      <a:pt x="239" y="404"/>
                    </a:cubicBezTo>
                    <a:cubicBezTo>
                      <a:pt x="239" y="414"/>
                      <a:pt x="246" y="421"/>
                      <a:pt x="256" y="421"/>
                    </a:cubicBezTo>
                    <a:cubicBezTo>
                      <a:pt x="265" y="421"/>
                      <a:pt x="273" y="414"/>
                      <a:pt x="273" y="404"/>
                    </a:cubicBezTo>
                    <a:close/>
                    <a:moveTo>
                      <a:pt x="268" y="457"/>
                    </a:moveTo>
                    <a:cubicBezTo>
                      <a:pt x="268" y="451"/>
                      <a:pt x="263" y="446"/>
                      <a:pt x="256" y="446"/>
                    </a:cubicBezTo>
                    <a:cubicBezTo>
                      <a:pt x="249" y="446"/>
                      <a:pt x="244" y="451"/>
                      <a:pt x="244" y="457"/>
                    </a:cubicBezTo>
                    <a:cubicBezTo>
                      <a:pt x="244" y="464"/>
                      <a:pt x="249" y="469"/>
                      <a:pt x="256" y="469"/>
                    </a:cubicBezTo>
                    <a:cubicBezTo>
                      <a:pt x="263" y="469"/>
                      <a:pt x="268" y="464"/>
                      <a:pt x="268" y="457"/>
                    </a:cubicBezTo>
                    <a:close/>
                    <a:moveTo>
                      <a:pt x="264" y="504"/>
                    </a:moveTo>
                    <a:cubicBezTo>
                      <a:pt x="264" y="500"/>
                      <a:pt x="260" y="496"/>
                      <a:pt x="256" y="496"/>
                    </a:cubicBezTo>
                    <a:cubicBezTo>
                      <a:pt x="252" y="496"/>
                      <a:pt x="248" y="500"/>
                      <a:pt x="248" y="504"/>
                    </a:cubicBezTo>
                    <a:cubicBezTo>
                      <a:pt x="248" y="509"/>
                      <a:pt x="252" y="512"/>
                      <a:pt x="256" y="512"/>
                    </a:cubicBezTo>
                    <a:cubicBezTo>
                      <a:pt x="260" y="512"/>
                      <a:pt x="264" y="509"/>
                      <a:pt x="264" y="504"/>
                    </a:cubicBezTo>
                    <a:close/>
                    <a:moveTo>
                      <a:pt x="198" y="256"/>
                    </a:moveTo>
                    <a:cubicBezTo>
                      <a:pt x="198" y="243"/>
                      <a:pt x="187" y="232"/>
                      <a:pt x="174" y="232"/>
                    </a:cubicBezTo>
                    <a:cubicBezTo>
                      <a:pt x="160" y="232"/>
                      <a:pt x="149" y="243"/>
                      <a:pt x="149" y="256"/>
                    </a:cubicBezTo>
                    <a:cubicBezTo>
                      <a:pt x="149" y="270"/>
                      <a:pt x="160" y="281"/>
                      <a:pt x="174" y="281"/>
                    </a:cubicBezTo>
                    <a:cubicBezTo>
                      <a:pt x="187" y="281"/>
                      <a:pt x="198" y="270"/>
                      <a:pt x="198" y="256"/>
                    </a:cubicBezTo>
                    <a:close/>
                    <a:moveTo>
                      <a:pt x="126" y="256"/>
                    </a:moveTo>
                    <a:cubicBezTo>
                      <a:pt x="126" y="247"/>
                      <a:pt x="118" y="239"/>
                      <a:pt x="108" y="239"/>
                    </a:cubicBezTo>
                    <a:cubicBezTo>
                      <a:pt x="99" y="239"/>
                      <a:pt x="91" y="247"/>
                      <a:pt x="91" y="256"/>
                    </a:cubicBezTo>
                    <a:cubicBezTo>
                      <a:pt x="91" y="266"/>
                      <a:pt x="99" y="274"/>
                      <a:pt x="108" y="274"/>
                    </a:cubicBezTo>
                    <a:cubicBezTo>
                      <a:pt x="118" y="274"/>
                      <a:pt x="126" y="266"/>
                      <a:pt x="126" y="256"/>
                    </a:cubicBezTo>
                    <a:close/>
                    <a:moveTo>
                      <a:pt x="67" y="256"/>
                    </a:moveTo>
                    <a:cubicBezTo>
                      <a:pt x="67" y="250"/>
                      <a:pt x="62" y="244"/>
                      <a:pt x="55" y="244"/>
                    </a:cubicBezTo>
                    <a:cubicBezTo>
                      <a:pt x="48" y="244"/>
                      <a:pt x="43" y="250"/>
                      <a:pt x="43" y="256"/>
                    </a:cubicBezTo>
                    <a:cubicBezTo>
                      <a:pt x="43" y="263"/>
                      <a:pt x="48" y="268"/>
                      <a:pt x="55" y="268"/>
                    </a:cubicBezTo>
                    <a:cubicBezTo>
                      <a:pt x="62" y="268"/>
                      <a:pt x="67" y="263"/>
                      <a:pt x="67" y="256"/>
                    </a:cubicBezTo>
                    <a:close/>
                    <a:moveTo>
                      <a:pt x="16" y="256"/>
                    </a:moveTo>
                    <a:cubicBezTo>
                      <a:pt x="16" y="252"/>
                      <a:pt x="12" y="248"/>
                      <a:pt x="8" y="248"/>
                    </a:cubicBezTo>
                    <a:cubicBezTo>
                      <a:pt x="4" y="248"/>
                      <a:pt x="0" y="252"/>
                      <a:pt x="0" y="256"/>
                    </a:cubicBezTo>
                    <a:cubicBezTo>
                      <a:pt x="0" y="261"/>
                      <a:pt x="4" y="264"/>
                      <a:pt x="8" y="264"/>
                    </a:cubicBezTo>
                    <a:cubicBezTo>
                      <a:pt x="12" y="264"/>
                      <a:pt x="16" y="261"/>
                      <a:pt x="16" y="256"/>
                    </a:cubicBezTo>
                    <a:close/>
                    <a:moveTo>
                      <a:pt x="331" y="215"/>
                    </a:moveTo>
                    <a:cubicBezTo>
                      <a:pt x="336" y="211"/>
                      <a:pt x="338" y="205"/>
                      <a:pt x="338" y="198"/>
                    </a:cubicBezTo>
                    <a:cubicBezTo>
                      <a:pt x="338" y="192"/>
                      <a:pt x="336" y="186"/>
                      <a:pt x="331" y="181"/>
                    </a:cubicBezTo>
                    <a:cubicBezTo>
                      <a:pt x="327" y="176"/>
                      <a:pt x="321" y="174"/>
                      <a:pt x="314" y="174"/>
                    </a:cubicBezTo>
                    <a:cubicBezTo>
                      <a:pt x="308" y="174"/>
                      <a:pt x="301" y="176"/>
                      <a:pt x="297" y="181"/>
                    </a:cubicBezTo>
                    <a:cubicBezTo>
                      <a:pt x="292" y="186"/>
                      <a:pt x="290" y="192"/>
                      <a:pt x="290" y="198"/>
                    </a:cubicBezTo>
                    <a:cubicBezTo>
                      <a:pt x="290" y="205"/>
                      <a:pt x="292" y="211"/>
                      <a:pt x="297" y="215"/>
                    </a:cubicBezTo>
                    <a:cubicBezTo>
                      <a:pt x="301" y="220"/>
                      <a:pt x="308" y="223"/>
                      <a:pt x="314" y="223"/>
                    </a:cubicBezTo>
                    <a:cubicBezTo>
                      <a:pt x="321" y="223"/>
                      <a:pt x="327" y="220"/>
                      <a:pt x="331" y="215"/>
                    </a:cubicBezTo>
                    <a:close/>
                    <a:moveTo>
                      <a:pt x="373" y="164"/>
                    </a:moveTo>
                    <a:cubicBezTo>
                      <a:pt x="379" y="157"/>
                      <a:pt x="379" y="146"/>
                      <a:pt x="373" y="140"/>
                    </a:cubicBezTo>
                    <a:cubicBezTo>
                      <a:pt x="369" y="136"/>
                      <a:pt x="365" y="135"/>
                      <a:pt x="360" y="135"/>
                    </a:cubicBezTo>
                    <a:cubicBezTo>
                      <a:pt x="356" y="135"/>
                      <a:pt x="351" y="136"/>
                      <a:pt x="348" y="140"/>
                    </a:cubicBezTo>
                    <a:cubicBezTo>
                      <a:pt x="345" y="143"/>
                      <a:pt x="343" y="147"/>
                      <a:pt x="343" y="152"/>
                    </a:cubicBezTo>
                    <a:cubicBezTo>
                      <a:pt x="343" y="156"/>
                      <a:pt x="345" y="161"/>
                      <a:pt x="348" y="164"/>
                    </a:cubicBezTo>
                    <a:cubicBezTo>
                      <a:pt x="351" y="167"/>
                      <a:pt x="356" y="169"/>
                      <a:pt x="360" y="169"/>
                    </a:cubicBezTo>
                    <a:cubicBezTo>
                      <a:pt x="365" y="169"/>
                      <a:pt x="369" y="167"/>
                      <a:pt x="373" y="164"/>
                    </a:cubicBezTo>
                    <a:close/>
                    <a:moveTo>
                      <a:pt x="407" y="123"/>
                    </a:moveTo>
                    <a:cubicBezTo>
                      <a:pt x="409" y="120"/>
                      <a:pt x="410" y="117"/>
                      <a:pt x="410" y="114"/>
                    </a:cubicBezTo>
                    <a:cubicBezTo>
                      <a:pt x="410" y="111"/>
                      <a:pt x="409" y="108"/>
                      <a:pt x="407" y="106"/>
                    </a:cubicBezTo>
                    <a:cubicBezTo>
                      <a:pt x="404" y="103"/>
                      <a:pt x="401" y="102"/>
                      <a:pt x="398" y="102"/>
                    </a:cubicBezTo>
                    <a:cubicBezTo>
                      <a:pt x="395" y="102"/>
                      <a:pt x="392" y="103"/>
                      <a:pt x="390" y="106"/>
                    </a:cubicBezTo>
                    <a:cubicBezTo>
                      <a:pt x="387" y="108"/>
                      <a:pt x="386" y="111"/>
                      <a:pt x="386" y="114"/>
                    </a:cubicBezTo>
                    <a:cubicBezTo>
                      <a:pt x="386" y="117"/>
                      <a:pt x="387" y="120"/>
                      <a:pt x="390" y="123"/>
                    </a:cubicBezTo>
                    <a:cubicBezTo>
                      <a:pt x="392" y="125"/>
                      <a:pt x="395" y="126"/>
                      <a:pt x="398" y="126"/>
                    </a:cubicBezTo>
                    <a:cubicBezTo>
                      <a:pt x="401" y="126"/>
                      <a:pt x="404" y="125"/>
                      <a:pt x="407" y="123"/>
                    </a:cubicBezTo>
                    <a:close/>
                    <a:moveTo>
                      <a:pt x="437" y="87"/>
                    </a:moveTo>
                    <a:cubicBezTo>
                      <a:pt x="440" y="84"/>
                      <a:pt x="440" y="79"/>
                      <a:pt x="437" y="75"/>
                    </a:cubicBezTo>
                    <a:cubicBezTo>
                      <a:pt x="434" y="72"/>
                      <a:pt x="429" y="72"/>
                      <a:pt x="426" y="75"/>
                    </a:cubicBezTo>
                    <a:cubicBezTo>
                      <a:pt x="423" y="79"/>
                      <a:pt x="423" y="84"/>
                      <a:pt x="426" y="87"/>
                    </a:cubicBezTo>
                    <a:cubicBezTo>
                      <a:pt x="427" y="88"/>
                      <a:pt x="429" y="89"/>
                      <a:pt x="431" y="89"/>
                    </a:cubicBezTo>
                    <a:cubicBezTo>
                      <a:pt x="433" y="89"/>
                      <a:pt x="435" y="88"/>
                      <a:pt x="437" y="87"/>
                    </a:cubicBezTo>
                    <a:close/>
                    <a:moveTo>
                      <a:pt x="331" y="332"/>
                    </a:moveTo>
                    <a:cubicBezTo>
                      <a:pt x="341" y="322"/>
                      <a:pt x="341" y="307"/>
                      <a:pt x="331" y="297"/>
                    </a:cubicBezTo>
                    <a:cubicBezTo>
                      <a:pt x="327" y="293"/>
                      <a:pt x="321" y="290"/>
                      <a:pt x="314" y="290"/>
                    </a:cubicBezTo>
                    <a:cubicBezTo>
                      <a:pt x="308" y="290"/>
                      <a:pt x="302" y="293"/>
                      <a:pt x="297" y="297"/>
                    </a:cubicBezTo>
                    <a:cubicBezTo>
                      <a:pt x="287" y="307"/>
                      <a:pt x="287" y="322"/>
                      <a:pt x="297" y="332"/>
                    </a:cubicBezTo>
                    <a:cubicBezTo>
                      <a:pt x="302" y="336"/>
                      <a:pt x="308" y="339"/>
                      <a:pt x="314" y="339"/>
                    </a:cubicBezTo>
                    <a:cubicBezTo>
                      <a:pt x="321" y="339"/>
                      <a:pt x="327" y="336"/>
                      <a:pt x="331" y="332"/>
                    </a:cubicBezTo>
                    <a:close/>
                    <a:moveTo>
                      <a:pt x="373" y="373"/>
                    </a:moveTo>
                    <a:cubicBezTo>
                      <a:pt x="379" y="366"/>
                      <a:pt x="379" y="355"/>
                      <a:pt x="373" y="349"/>
                    </a:cubicBezTo>
                    <a:cubicBezTo>
                      <a:pt x="369" y="346"/>
                      <a:pt x="365" y="344"/>
                      <a:pt x="360" y="344"/>
                    </a:cubicBezTo>
                    <a:cubicBezTo>
                      <a:pt x="356" y="344"/>
                      <a:pt x="352" y="346"/>
                      <a:pt x="348" y="349"/>
                    </a:cubicBezTo>
                    <a:cubicBezTo>
                      <a:pt x="345" y="352"/>
                      <a:pt x="343" y="356"/>
                      <a:pt x="343" y="361"/>
                    </a:cubicBezTo>
                    <a:cubicBezTo>
                      <a:pt x="343" y="366"/>
                      <a:pt x="345" y="370"/>
                      <a:pt x="348" y="373"/>
                    </a:cubicBezTo>
                    <a:cubicBezTo>
                      <a:pt x="352" y="376"/>
                      <a:pt x="356" y="378"/>
                      <a:pt x="360" y="378"/>
                    </a:cubicBezTo>
                    <a:cubicBezTo>
                      <a:pt x="365" y="378"/>
                      <a:pt x="369" y="376"/>
                      <a:pt x="373" y="373"/>
                    </a:cubicBezTo>
                    <a:close/>
                    <a:moveTo>
                      <a:pt x="407" y="407"/>
                    </a:moveTo>
                    <a:cubicBezTo>
                      <a:pt x="409" y="405"/>
                      <a:pt x="410" y="402"/>
                      <a:pt x="410" y="399"/>
                    </a:cubicBezTo>
                    <a:cubicBezTo>
                      <a:pt x="410" y="395"/>
                      <a:pt x="409" y="392"/>
                      <a:pt x="407" y="390"/>
                    </a:cubicBezTo>
                    <a:cubicBezTo>
                      <a:pt x="404" y="388"/>
                      <a:pt x="401" y="387"/>
                      <a:pt x="398" y="387"/>
                    </a:cubicBezTo>
                    <a:cubicBezTo>
                      <a:pt x="395" y="387"/>
                      <a:pt x="392" y="388"/>
                      <a:pt x="390" y="390"/>
                    </a:cubicBezTo>
                    <a:cubicBezTo>
                      <a:pt x="388" y="392"/>
                      <a:pt x="386" y="395"/>
                      <a:pt x="386" y="399"/>
                    </a:cubicBezTo>
                    <a:cubicBezTo>
                      <a:pt x="386" y="402"/>
                      <a:pt x="387" y="405"/>
                      <a:pt x="390" y="407"/>
                    </a:cubicBezTo>
                    <a:cubicBezTo>
                      <a:pt x="392" y="409"/>
                      <a:pt x="395" y="411"/>
                      <a:pt x="398" y="411"/>
                    </a:cubicBezTo>
                    <a:cubicBezTo>
                      <a:pt x="401" y="411"/>
                      <a:pt x="404" y="409"/>
                      <a:pt x="407" y="407"/>
                    </a:cubicBezTo>
                    <a:close/>
                    <a:moveTo>
                      <a:pt x="437" y="437"/>
                    </a:moveTo>
                    <a:cubicBezTo>
                      <a:pt x="439" y="436"/>
                      <a:pt x="439" y="434"/>
                      <a:pt x="439" y="432"/>
                    </a:cubicBezTo>
                    <a:cubicBezTo>
                      <a:pt x="439" y="430"/>
                      <a:pt x="438" y="428"/>
                      <a:pt x="437" y="426"/>
                    </a:cubicBezTo>
                    <a:cubicBezTo>
                      <a:pt x="434" y="423"/>
                      <a:pt x="429" y="423"/>
                      <a:pt x="426" y="426"/>
                    </a:cubicBezTo>
                    <a:cubicBezTo>
                      <a:pt x="424" y="428"/>
                      <a:pt x="423" y="430"/>
                      <a:pt x="423" y="432"/>
                    </a:cubicBezTo>
                    <a:cubicBezTo>
                      <a:pt x="423" y="434"/>
                      <a:pt x="424" y="436"/>
                      <a:pt x="426" y="437"/>
                    </a:cubicBezTo>
                    <a:cubicBezTo>
                      <a:pt x="427" y="439"/>
                      <a:pt x="429" y="440"/>
                      <a:pt x="431" y="440"/>
                    </a:cubicBezTo>
                    <a:cubicBezTo>
                      <a:pt x="433" y="440"/>
                      <a:pt x="435" y="439"/>
                      <a:pt x="437" y="437"/>
                    </a:cubicBezTo>
                    <a:close/>
                    <a:moveTo>
                      <a:pt x="215" y="332"/>
                    </a:moveTo>
                    <a:cubicBezTo>
                      <a:pt x="224" y="322"/>
                      <a:pt x="224" y="307"/>
                      <a:pt x="215" y="297"/>
                    </a:cubicBezTo>
                    <a:cubicBezTo>
                      <a:pt x="210" y="293"/>
                      <a:pt x="204" y="290"/>
                      <a:pt x="198" y="290"/>
                    </a:cubicBezTo>
                    <a:cubicBezTo>
                      <a:pt x="191" y="290"/>
                      <a:pt x="185" y="293"/>
                      <a:pt x="181" y="297"/>
                    </a:cubicBezTo>
                    <a:cubicBezTo>
                      <a:pt x="176" y="302"/>
                      <a:pt x="173" y="308"/>
                      <a:pt x="173" y="314"/>
                    </a:cubicBezTo>
                    <a:cubicBezTo>
                      <a:pt x="173" y="321"/>
                      <a:pt x="176" y="327"/>
                      <a:pt x="181" y="332"/>
                    </a:cubicBezTo>
                    <a:cubicBezTo>
                      <a:pt x="185" y="336"/>
                      <a:pt x="191" y="339"/>
                      <a:pt x="198" y="339"/>
                    </a:cubicBezTo>
                    <a:cubicBezTo>
                      <a:pt x="204" y="339"/>
                      <a:pt x="210" y="336"/>
                      <a:pt x="215" y="332"/>
                    </a:cubicBezTo>
                    <a:close/>
                    <a:moveTo>
                      <a:pt x="164" y="373"/>
                    </a:moveTo>
                    <a:cubicBezTo>
                      <a:pt x="167" y="370"/>
                      <a:pt x="169" y="365"/>
                      <a:pt x="169" y="361"/>
                    </a:cubicBezTo>
                    <a:cubicBezTo>
                      <a:pt x="169" y="356"/>
                      <a:pt x="167" y="352"/>
                      <a:pt x="164" y="349"/>
                    </a:cubicBezTo>
                    <a:cubicBezTo>
                      <a:pt x="160" y="345"/>
                      <a:pt x="156" y="344"/>
                      <a:pt x="151" y="344"/>
                    </a:cubicBezTo>
                    <a:cubicBezTo>
                      <a:pt x="147" y="344"/>
                      <a:pt x="142" y="345"/>
                      <a:pt x="139" y="349"/>
                    </a:cubicBezTo>
                    <a:cubicBezTo>
                      <a:pt x="132" y="355"/>
                      <a:pt x="132" y="366"/>
                      <a:pt x="139" y="373"/>
                    </a:cubicBezTo>
                    <a:cubicBezTo>
                      <a:pt x="142" y="376"/>
                      <a:pt x="147" y="378"/>
                      <a:pt x="151" y="378"/>
                    </a:cubicBezTo>
                    <a:cubicBezTo>
                      <a:pt x="156" y="378"/>
                      <a:pt x="160" y="376"/>
                      <a:pt x="164" y="373"/>
                    </a:cubicBezTo>
                    <a:close/>
                    <a:moveTo>
                      <a:pt x="122" y="407"/>
                    </a:moveTo>
                    <a:cubicBezTo>
                      <a:pt x="124" y="405"/>
                      <a:pt x="126" y="402"/>
                      <a:pt x="126" y="399"/>
                    </a:cubicBezTo>
                    <a:cubicBezTo>
                      <a:pt x="126" y="395"/>
                      <a:pt x="124" y="392"/>
                      <a:pt x="122" y="390"/>
                    </a:cubicBezTo>
                    <a:cubicBezTo>
                      <a:pt x="120" y="388"/>
                      <a:pt x="117" y="387"/>
                      <a:pt x="114" y="387"/>
                    </a:cubicBezTo>
                    <a:cubicBezTo>
                      <a:pt x="110" y="387"/>
                      <a:pt x="107" y="388"/>
                      <a:pt x="105" y="390"/>
                    </a:cubicBezTo>
                    <a:cubicBezTo>
                      <a:pt x="103" y="392"/>
                      <a:pt x="102" y="395"/>
                      <a:pt x="102" y="399"/>
                    </a:cubicBezTo>
                    <a:cubicBezTo>
                      <a:pt x="102" y="402"/>
                      <a:pt x="103" y="405"/>
                      <a:pt x="105" y="407"/>
                    </a:cubicBezTo>
                    <a:cubicBezTo>
                      <a:pt x="107" y="409"/>
                      <a:pt x="110" y="411"/>
                      <a:pt x="114" y="411"/>
                    </a:cubicBezTo>
                    <a:cubicBezTo>
                      <a:pt x="117" y="411"/>
                      <a:pt x="120" y="409"/>
                      <a:pt x="122" y="407"/>
                    </a:cubicBezTo>
                    <a:close/>
                    <a:moveTo>
                      <a:pt x="86" y="437"/>
                    </a:moveTo>
                    <a:cubicBezTo>
                      <a:pt x="88" y="436"/>
                      <a:pt x="88" y="434"/>
                      <a:pt x="88" y="432"/>
                    </a:cubicBezTo>
                    <a:cubicBezTo>
                      <a:pt x="88" y="430"/>
                      <a:pt x="88" y="428"/>
                      <a:pt x="86" y="426"/>
                    </a:cubicBezTo>
                    <a:cubicBezTo>
                      <a:pt x="83" y="423"/>
                      <a:pt x="78" y="423"/>
                      <a:pt x="75" y="426"/>
                    </a:cubicBezTo>
                    <a:cubicBezTo>
                      <a:pt x="72" y="429"/>
                      <a:pt x="72" y="434"/>
                      <a:pt x="75" y="437"/>
                    </a:cubicBezTo>
                    <a:cubicBezTo>
                      <a:pt x="76" y="439"/>
                      <a:pt x="78" y="440"/>
                      <a:pt x="81" y="440"/>
                    </a:cubicBezTo>
                    <a:cubicBezTo>
                      <a:pt x="83" y="440"/>
                      <a:pt x="85" y="439"/>
                      <a:pt x="86" y="437"/>
                    </a:cubicBezTo>
                    <a:close/>
                    <a:moveTo>
                      <a:pt x="215" y="216"/>
                    </a:moveTo>
                    <a:cubicBezTo>
                      <a:pt x="225" y="206"/>
                      <a:pt x="225" y="191"/>
                      <a:pt x="215" y="181"/>
                    </a:cubicBezTo>
                    <a:cubicBezTo>
                      <a:pt x="210" y="176"/>
                      <a:pt x="204" y="174"/>
                      <a:pt x="198" y="174"/>
                    </a:cubicBezTo>
                    <a:cubicBezTo>
                      <a:pt x="191" y="174"/>
                      <a:pt x="185" y="176"/>
                      <a:pt x="181" y="181"/>
                    </a:cubicBezTo>
                    <a:cubicBezTo>
                      <a:pt x="176" y="186"/>
                      <a:pt x="174" y="192"/>
                      <a:pt x="174" y="198"/>
                    </a:cubicBezTo>
                    <a:cubicBezTo>
                      <a:pt x="174" y="205"/>
                      <a:pt x="176" y="211"/>
                      <a:pt x="181" y="216"/>
                    </a:cubicBezTo>
                    <a:cubicBezTo>
                      <a:pt x="185" y="220"/>
                      <a:pt x="191" y="223"/>
                      <a:pt x="198" y="223"/>
                    </a:cubicBezTo>
                    <a:cubicBezTo>
                      <a:pt x="204" y="223"/>
                      <a:pt x="210" y="220"/>
                      <a:pt x="215" y="216"/>
                    </a:cubicBezTo>
                    <a:close/>
                    <a:moveTo>
                      <a:pt x="164" y="164"/>
                    </a:moveTo>
                    <a:cubicBezTo>
                      <a:pt x="167" y="161"/>
                      <a:pt x="169" y="157"/>
                      <a:pt x="169" y="152"/>
                    </a:cubicBezTo>
                    <a:cubicBezTo>
                      <a:pt x="169" y="147"/>
                      <a:pt x="167" y="143"/>
                      <a:pt x="164" y="140"/>
                    </a:cubicBezTo>
                    <a:cubicBezTo>
                      <a:pt x="160" y="137"/>
                      <a:pt x="156" y="135"/>
                      <a:pt x="151" y="135"/>
                    </a:cubicBezTo>
                    <a:cubicBezTo>
                      <a:pt x="147" y="135"/>
                      <a:pt x="143" y="137"/>
                      <a:pt x="139" y="140"/>
                    </a:cubicBezTo>
                    <a:cubicBezTo>
                      <a:pt x="136" y="143"/>
                      <a:pt x="134" y="147"/>
                      <a:pt x="134" y="152"/>
                    </a:cubicBezTo>
                    <a:cubicBezTo>
                      <a:pt x="134" y="157"/>
                      <a:pt x="136" y="161"/>
                      <a:pt x="139" y="164"/>
                    </a:cubicBezTo>
                    <a:cubicBezTo>
                      <a:pt x="143" y="167"/>
                      <a:pt x="147" y="169"/>
                      <a:pt x="151" y="169"/>
                    </a:cubicBezTo>
                    <a:cubicBezTo>
                      <a:pt x="156" y="169"/>
                      <a:pt x="160" y="167"/>
                      <a:pt x="164" y="164"/>
                    </a:cubicBezTo>
                    <a:close/>
                    <a:moveTo>
                      <a:pt x="122" y="123"/>
                    </a:moveTo>
                    <a:cubicBezTo>
                      <a:pt x="125" y="120"/>
                      <a:pt x="126" y="117"/>
                      <a:pt x="126" y="114"/>
                    </a:cubicBezTo>
                    <a:cubicBezTo>
                      <a:pt x="126" y="111"/>
                      <a:pt x="124" y="108"/>
                      <a:pt x="122" y="106"/>
                    </a:cubicBezTo>
                    <a:cubicBezTo>
                      <a:pt x="120" y="104"/>
                      <a:pt x="117" y="102"/>
                      <a:pt x="114" y="102"/>
                    </a:cubicBezTo>
                    <a:cubicBezTo>
                      <a:pt x="111" y="102"/>
                      <a:pt x="108" y="104"/>
                      <a:pt x="105" y="106"/>
                    </a:cubicBezTo>
                    <a:cubicBezTo>
                      <a:pt x="101" y="110"/>
                      <a:pt x="101" y="118"/>
                      <a:pt x="105" y="123"/>
                    </a:cubicBezTo>
                    <a:cubicBezTo>
                      <a:pt x="108" y="125"/>
                      <a:pt x="111" y="126"/>
                      <a:pt x="114" y="126"/>
                    </a:cubicBezTo>
                    <a:cubicBezTo>
                      <a:pt x="117" y="126"/>
                      <a:pt x="120" y="125"/>
                      <a:pt x="122" y="123"/>
                    </a:cubicBezTo>
                    <a:close/>
                    <a:moveTo>
                      <a:pt x="86" y="87"/>
                    </a:moveTo>
                    <a:cubicBezTo>
                      <a:pt x="88" y="85"/>
                      <a:pt x="89" y="83"/>
                      <a:pt x="89" y="81"/>
                    </a:cubicBezTo>
                    <a:cubicBezTo>
                      <a:pt x="89" y="79"/>
                      <a:pt x="88" y="77"/>
                      <a:pt x="86" y="75"/>
                    </a:cubicBezTo>
                    <a:cubicBezTo>
                      <a:pt x="83" y="72"/>
                      <a:pt x="78" y="72"/>
                      <a:pt x="75" y="76"/>
                    </a:cubicBezTo>
                    <a:cubicBezTo>
                      <a:pt x="72" y="79"/>
                      <a:pt x="72" y="84"/>
                      <a:pt x="75" y="87"/>
                    </a:cubicBezTo>
                    <a:cubicBezTo>
                      <a:pt x="77" y="88"/>
                      <a:pt x="79" y="89"/>
                      <a:pt x="81" y="89"/>
                    </a:cubicBezTo>
                    <a:cubicBezTo>
                      <a:pt x="83" y="89"/>
                      <a:pt x="85" y="88"/>
                      <a:pt x="86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91" y="248556"/>
            <a:ext cx="11194268" cy="905495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91" y="1291996"/>
            <a:ext cx="11194268" cy="466837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614298" y="6620256"/>
            <a:ext cx="530352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1092982" y="6620256"/>
            <a:ext cx="105585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8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8FCA3AF1-0DA7-4683-A109-C9D6EBC3830F}" type="datetime1">
              <a:rPr lang="ja-JP" altLang="en-US" smtClean="0"/>
              <a:t>2021/5/12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502920" y="6620256"/>
            <a:ext cx="43434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800" b="1" i="0" kern="1200" smtClean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BD803B2-A378-42BD-B5EC-F7748F169F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614298" y="6620256"/>
            <a:ext cx="530352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41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1092982" y="6620256"/>
            <a:ext cx="105585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8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1192DD06-3B45-40E6-9B05-5136DE1ACE07}" type="datetimeFigureOut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502920" y="6620256"/>
            <a:ext cx="434347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800" rtl="0" eaLnBrk="1" latinLnBrk="0" hangingPunct="1">
              <a:defRPr lang="en-US" sz="1400" b="1" i="0" kern="1200" smtClean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374AFEB-01B6-47BF-9DE8-9F960D307132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982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2800" b="0" i="0" kern="1200">
          <a:solidFill>
            <a:schemeClr val="accent1"/>
          </a:solidFill>
          <a:latin typeface="Arial" panose="020B0604020202020204" pitchFamily="34" charset="0"/>
          <a:ea typeface="Roboto Medium" panose="02000000000000000000" pitchFamily="2" charset="0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1200"/>
        </a:spcBef>
        <a:buFontTx/>
        <a:buNone/>
        <a:defRPr kumimoji="1" sz="2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173038" indent="-173038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kumimoji="1" sz="19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–"/>
        <a:defRPr kumimoji="1" sz="17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627063" indent="-168275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kumimoji="1" sz="17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857250" indent="-182563" algn="l" defTabSz="6858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–"/>
        <a:defRPr kumimoji="1" sz="15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2160">
          <p15:clr>
            <a:srgbClr val="F26B43"/>
          </p15:clr>
        </p15:guide>
        <p15:guide id="14" pos="6720">
          <p15:clr>
            <a:srgbClr val="F26B43"/>
          </p15:clr>
        </p15:guide>
        <p15:guide id="15" orient="horz" pos="912">
          <p15:clr>
            <a:srgbClr val="F26B43"/>
          </p15:clr>
        </p15:guide>
        <p15:guide id="16" orient="horz" pos="192">
          <p15:clr>
            <a:srgbClr val="F26B43"/>
          </p15:clr>
        </p15:guide>
        <p15:guide id="17" orient="horz" pos="3888">
          <p15:clr>
            <a:srgbClr val="F26B43"/>
          </p15:clr>
        </p15:guide>
        <p15:guide id="18" pos="312">
          <p15:clr>
            <a:srgbClr val="F26B43"/>
          </p15:clr>
        </p15:guide>
        <p15:guide id="19" pos="7488">
          <p15:clr>
            <a:srgbClr val="F26B43"/>
          </p15:clr>
        </p15:guide>
        <p15:guide id="20" orient="horz" pos="1008">
          <p15:clr>
            <a:srgbClr val="F26B43"/>
          </p15:clr>
        </p15:guide>
        <p15:guide id="21" orient="horz" pos="4032">
          <p15:clr>
            <a:srgbClr val="F26B43"/>
          </p15:clr>
        </p15:guide>
        <p15:guide id="22" pos="3840">
          <p15:clr>
            <a:srgbClr val="F26B43"/>
          </p15:clr>
        </p15:guide>
        <p15:guide id="23" orient="horz" pos="4272">
          <p15:clr>
            <a:srgbClr val="F26B43"/>
          </p15:clr>
        </p15:guide>
        <p15:guide id="24" pos="6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321865" y="1817649"/>
            <a:ext cx="7531954" cy="1567556"/>
          </a:xfrm>
        </p:spPr>
        <p:txBody>
          <a:bodyPr>
            <a:normAutofit fontScale="90000"/>
          </a:bodyPr>
          <a:lstStyle/>
          <a:p>
            <a:pPr>
              <a:lnSpc>
                <a:spcPts val="4000"/>
              </a:lnSpc>
            </a:pPr>
            <a:r>
              <a:rPr kumimoji="1" lang="en-US" altLang="ja-JP" sz="3200" dirty="0"/>
              <a:t>Fas</a:t>
            </a:r>
            <a:r>
              <a:rPr lang="en-US" altLang="ja-JP" sz="3200" dirty="0"/>
              <a:t>t, Accurate Analysis of 28 elements in Water using ISO Method 17294-2 for ICP-MS</a:t>
            </a:r>
            <a:br>
              <a:rPr kumimoji="1" lang="en-US" altLang="ja-JP" sz="3200" dirty="0"/>
            </a:b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BAF127-CDA9-4927-9872-8C2D2636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7CDA-FFC3-4E69-94C5-30DB0E0F724F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8AF3B1-17BB-46AB-96C2-04A5C6F01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3000" y="6621625"/>
            <a:ext cx="4937760" cy="118872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A76A5-E7E6-4C24-8CAC-20741847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9" name="字幕 8">
            <a:extLst>
              <a:ext uri="{FF2B5EF4-FFF2-40B4-BE49-F238E27FC236}">
                <a16:creationId xmlns:a16="http://schemas.microsoft.com/office/drawing/2014/main" id="{7020DAA9-58CE-4ACB-B91F-F28CA8C211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/>
              <a:t>Agilent 7850 ICP-MS controls polyatomic and doubly charged interferences to deliver long-term accuracy and reproducibility in diverse water samples</a:t>
            </a:r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CED763-C9EE-4DCD-A669-381C1B70D431}"/>
              </a:ext>
            </a:extLst>
          </p:cNvPr>
          <p:cNvSpPr txBox="1"/>
          <p:nvPr/>
        </p:nvSpPr>
        <p:spPr>
          <a:xfrm>
            <a:off x="6168316" y="6243801"/>
            <a:ext cx="1836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solidFill>
                  <a:schemeClr val="bg2"/>
                </a:solidFill>
              </a:rPr>
              <a:t>DE44181.001087963</a:t>
            </a:r>
            <a:endParaRPr kumimoji="1" lang="ja-JP" altLang="en-US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28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94075" y="241634"/>
            <a:ext cx="11562496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Routine Water Analysis – Not Always a “Simple” Application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3BE678-B1C0-46C9-AEC6-915A1DB1B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8" y="1125414"/>
            <a:ext cx="8564897" cy="524690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Water is often perceived as a simple matrix that is easy to analyze routinely, but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Matrix can be high (e.g., estuarine/coastal seawater)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Matrix can be variable (e.g., drinking water vs wastewater, industrial discharge, agricultural runoff)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Analytes must be measured accurately from low to high concentration (traces and major elements)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Analysis requires ICP-MS with good matrix tolerance, effective control of matrix-based interferences, and wide dynamic range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Also, routine labs require easy method setup and operation (for new and inexperienced users) and ability to ensure reliable results without needing an expert operator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2F892B2-0CDE-4B26-B138-77959810CFF5}"/>
              </a:ext>
            </a:extLst>
          </p:cNvPr>
          <p:cNvGrpSpPr/>
          <p:nvPr/>
        </p:nvGrpSpPr>
        <p:grpSpPr>
          <a:xfrm>
            <a:off x="9000328" y="895741"/>
            <a:ext cx="2756243" cy="5476581"/>
            <a:chOff x="9000328" y="702784"/>
            <a:chExt cx="2756243" cy="5476581"/>
          </a:xfrm>
        </p:grpSpPr>
        <p:pic>
          <p:nvPicPr>
            <p:cNvPr id="8" name="Picture 7" descr="A person swimming in a body of water&#10;&#10;Description automatically generated">
              <a:extLst>
                <a:ext uri="{FF2B5EF4-FFF2-40B4-BE49-F238E27FC236}">
                  <a16:creationId xmlns:a16="http://schemas.microsoft.com/office/drawing/2014/main" id="{8C4DDE35-F010-4468-A73F-395D16321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0331" y="2524258"/>
              <a:ext cx="2756240" cy="183749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602BE97-C413-487C-8812-27208DDDDD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44" r="19541"/>
            <a:stretch/>
          </p:blipFill>
          <p:spPr>
            <a:xfrm>
              <a:off x="9000328" y="4333881"/>
              <a:ext cx="2756241" cy="184548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B22B078-734D-48E4-8952-CDE56B979F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01"/>
            <a:stretch/>
          </p:blipFill>
          <p:spPr>
            <a:xfrm>
              <a:off x="9000329" y="702784"/>
              <a:ext cx="2756241" cy="1837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366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94075" y="241634"/>
            <a:ext cx="9606359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Environmental Testing Laboratories Face…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3BE678-B1C0-46C9-AEC6-915A1DB1B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4163868"/>
            <a:ext cx="6787087" cy="2082042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Preparing calibration standards and samples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Developing methods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Performing daily checks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Reviewing data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Reporting results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661BB47-8F3A-42AE-AC54-FB2DE47179CB}"/>
              </a:ext>
            </a:extLst>
          </p:cNvPr>
          <p:cNvSpPr txBox="1">
            <a:spLocks/>
          </p:cNvSpPr>
          <p:nvPr/>
        </p:nvSpPr>
        <p:spPr>
          <a:xfrm>
            <a:off x="616140" y="3668940"/>
            <a:ext cx="11140431" cy="61582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So, labs can benefit from reducing the time required for key steps of the workflow</a:t>
            </a:r>
          </a:p>
        </p:txBody>
      </p:sp>
      <p:pic>
        <p:nvPicPr>
          <p:cNvPr id="7" name="図 6" descr="人, 屋内, テーブル, 食品 が含まれている画像&#10;&#10;自動的に生成された説明">
            <a:extLst>
              <a:ext uri="{FF2B5EF4-FFF2-40B4-BE49-F238E27FC236}">
                <a16:creationId xmlns:a16="http://schemas.microsoft.com/office/drawing/2014/main" id="{6EB89B16-C370-4B96-A8BB-23B44C1CD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741" y="122001"/>
            <a:ext cx="2376829" cy="158579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117746-C926-48F8-94C2-B223736D6A14}"/>
              </a:ext>
            </a:extLst>
          </p:cNvPr>
          <p:cNvSpPr txBox="1">
            <a:spLocks/>
          </p:cNvSpPr>
          <p:nvPr/>
        </p:nvSpPr>
        <p:spPr>
          <a:xfrm>
            <a:off x="616140" y="895741"/>
            <a:ext cx="9012249" cy="145158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Challenge of managing many samples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Development of new methods to meet new regulations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Ensuring data quality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67D2F16-8844-452B-BB78-86B0EDFC8CE6}"/>
              </a:ext>
            </a:extLst>
          </p:cNvPr>
          <p:cNvSpPr txBox="1">
            <a:spLocks/>
          </p:cNvSpPr>
          <p:nvPr/>
        </p:nvSpPr>
        <p:spPr>
          <a:xfrm>
            <a:off x="616140" y="2320836"/>
            <a:ext cx="8565689" cy="61582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Maintaining a high level of productivity and data quality is vital to the success of many labs </a:t>
            </a:r>
          </a:p>
        </p:txBody>
      </p:sp>
    </p:spTree>
    <p:extLst>
      <p:ext uri="{BB962C8B-B14F-4D97-AF65-F5344CB8AC3E}">
        <p14:creationId xmlns:p14="http://schemas.microsoft.com/office/powerpoint/2010/main" val="2858871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77397" y="274798"/>
            <a:ext cx="6816505" cy="534473"/>
          </a:xfrm>
        </p:spPr>
        <p:txBody>
          <a:bodyPr>
            <a:normAutofit/>
          </a:bodyPr>
          <a:lstStyle/>
          <a:p>
            <a:r>
              <a:rPr kumimoji="1" lang="en-US" altLang="ja-JP" sz="3200" dirty="0"/>
              <a:t>Benefits of the Agilent 7850 ICP-MS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661BB47-8F3A-42AE-AC54-FB2DE47179CB}"/>
              </a:ext>
            </a:extLst>
          </p:cNvPr>
          <p:cNvSpPr txBox="1">
            <a:spLocks/>
          </p:cNvSpPr>
          <p:nvPr/>
        </p:nvSpPr>
        <p:spPr>
          <a:xfrm>
            <a:off x="502920" y="4832663"/>
            <a:ext cx="11138913" cy="97009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700"/>
              </a:lnSpc>
            </a:pPr>
            <a:r>
              <a:rPr lang="en-US" sz="2600" dirty="0"/>
              <a:t>In this study, the 7850 ICP-MS was used to analyze 28 elements in various water samples according to ISO 17294-2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117746-C926-48F8-94C2-B223736D6A14}"/>
              </a:ext>
            </a:extLst>
          </p:cNvPr>
          <p:cNvSpPr txBox="1">
            <a:spLocks/>
          </p:cNvSpPr>
          <p:nvPr/>
        </p:nvSpPr>
        <p:spPr>
          <a:xfrm>
            <a:off x="616140" y="924616"/>
            <a:ext cx="8640594" cy="331433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Easy to setup and use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Method Wizard, Preset Methods and Autotune, M</a:t>
            </a:r>
            <a:r>
              <a:rPr lang="en-US" altLang="ja-JP" sz="2000" baseline="30000" dirty="0">
                <a:solidFill>
                  <a:srgbClr val="0070C0"/>
                </a:solidFill>
              </a:rPr>
              <a:t>2+</a:t>
            </a:r>
            <a:r>
              <a:rPr lang="en-US" altLang="ja-JP" sz="2000" dirty="0">
                <a:solidFill>
                  <a:srgbClr val="0070C0"/>
                </a:solidFill>
              </a:rPr>
              <a:t> correction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Effective ORS</a:t>
            </a:r>
            <a:r>
              <a:rPr lang="en-US" sz="2400" baseline="30000" dirty="0"/>
              <a:t>4</a:t>
            </a:r>
            <a:r>
              <a:rPr lang="en-US" sz="2400" dirty="0"/>
              <a:t> helium collision mode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rgbClr val="0070C0"/>
                </a:solidFill>
              </a:rPr>
              <a:t>Effective removal of common polyatomic ion interferences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10 orders dynamic range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Enables the measurement of major and trace elements in the same run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2400" dirty="0"/>
              <a:t>Robust, matrix tolerant plasma (low CeO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/Ce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)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ja-JP" sz="2000" dirty="0">
                <a:solidFill>
                  <a:srgbClr val="0070C0"/>
                </a:solidFill>
              </a:rPr>
              <a:t>Gives consistent results in a wide range of different sample types</a:t>
            </a:r>
          </a:p>
          <a:p>
            <a:pPr marL="541338" lvl="2" indent="0">
              <a:lnSpc>
                <a:spcPts val="2400"/>
              </a:lnSpc>
              <a:spcBef>
                <a:spcPts val="0"/>
              </a:spcBef>
              <a:buNone/>
            </a:pPr>
            <a:endParaRPr lang="en-US" altLang="ja-JP" sz="2000" dirty="0">
              <a:solidFill>
                <a:srgbClr val="0070C0"/>
              </a:solidFill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89CEE37C-1C00-4053-A047-D8DB6CF1DB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494" y="436575"/>
            <a:ext cx="3854856" cy="210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5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84090" y="257264"/>
            <a:ext cx="2782496" cy="534473"/>
          </a:xfrm>
        </p:spPr>
        <p:txBody>
          <a:bodyPr>
            <a:normAutofit/>
          </a:bodyPr>
          <a:lstStyle/>
          <a:p>
            <a:r>
              <a:rPr kumimoji="1" lang="en-US" altLang="ja-JP" sz="3200" dirty="0"/>
              <a:t>ISO 17294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3BE678-B1C0-46C9-AEC6-915A1DB1B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" y="965564"/>
            <a:ext cx="8974927" cy="1948458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Part 1: general directions for the use of the ICP-MS technique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Part 2: determination of trace and major elements in water samples. ISO 17294-2 can be applied to more than 60 analytes, including many novel contaminants such as Rare Earth Elements (REEs)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661BB47-8F3A-42AE-AC54-FB2DE47179CB}"/>
              </a:ext>
            </a:extLst>
          </p:cNvPr>
          <p:cNvSpPr txBox="1">
            <a:spLocks/>
          </p:cNvSpPr>
          <p:nvPr/>
        </p:nvSpPr>
        <p:spPr>
          <a:xfrm>
            <a:off x="502920" y="3150651"/>
            <a:ext cx="11298029" cy="323005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REEs are increasingly used in new industrial processes and products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May lead to environmental contamination from mining activities, oil refining, manufacturing and disposal of electronic devices, and hospital waste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Potential for raised levels of REEs in surface water, groundwater, and other environmental samples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REEs can cause problems for water labs as they are novel, unfamiliar analytes, and can be a potential source of interferences</a:t>
            </a:r>
          </a:p>
        </p:txBody>
      </p:sp>
      <p:pic>
        <p:nvPicPr>
          <p:cNvPr id="7" name="図 6" descr="草, 人, 女性, カップ が含まれている画像&#10;&#10;自動的に生成された説明">
            <a:extLst>
              <a:ext uri="{FF2B5EF4-FFF2-40B4-BE49-F238E27FC236}">
                <a16:creationId xmlns:a16="http://schemas.microsoft.com/office/drawing/2014/main" id="{8E6EDD09-D95A-4AA0-B584-1B46D37BB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427" y="307552"/>
            <a:ext cx="2523746" cy="167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2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E25B-25C3-49BD-8026-C51046EAA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43" y="245287"/>
            <a:ext cx="11198597" cy="926767"/>
          </a:xfrm>
        </p:spPr>
        <p:txBody>
          <a:bodyPr>
            <a:normAutofit/>
          </a:bodyPr>
          <a:lstStyle/>
          <a:p>
            <a:r>
              <a:rPr lang="en-US" sz="3200" dirty="0"/>
              <a:t>Quadrupole ICP-MS and REEs</a:t>
            </a:r>
            <a:endParaRPr lang="en-US" sz="3200" baseline="30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A1913-DCDD-4E5D-B717-62D8E243F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A758-ACF5-4AB5-9E04-FF9A73457D50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1E277-5A9B-488D-82A4-2A49CD4D6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CC91B-79BB-45E3-BD05-1E2F8537B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464B2A-4111-431A-8510-8CBF62351680}"/>
              </a:ext>
            </a:extLst>
          </p:cNvPr>
          <p:cNvSpPr txBox="1">
            <a:spLocks/>
          </p:cNvSpPr>
          <p:nvPr/>
        </p:nvSpPr>
        <p:spPr>
          <a:xfrm>
            <a:off x="502920" y="832949"/>
            <a:ext cx="11198597" cy="438531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In a quadrupole mass filter, ions are separated based on their mass to charge ratio (</a:t>
            </a:r>
            <a:r>
              <a:rPr lang="en-US" sz="2400" i="1" dirty="0"/>
              <a:t>m/z</a:t>
            </a:r>
            <a:r>
              <a:rPr lang="en-US" sz="2400" dirty="0"/>
              <a:t>) so an ion that loses 2 electrons (giving a double + charge, M</a:t>
            </a:r>
            <a:r>
              <a:rPr lang="en-US" sz="2400" baseline="30000" dirty="0"/>
              <a:t>2+</a:t>
            </a:r>
            <a:r>
              <a:rPr lang="en-US" sz="2400" dirty="0"/>
              <a:t>) appears at half its true mass</a:t>
            </a:r>
          </a:p>
          <a:p>
            <a:pPr>
              <a:lnSpc>
                <a:spcPts val="38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REEs have relatively low second ionization potentials, so form doubly charged ions (REE</a:t>
            </a:r>
            <a:r>
              <a:rPr lang="en-US" sz="2400" baseline="30000" dirty="0"/>
              <a:t>2+</a:t>
            </a:r>
            <a:r>
              <a:rPr lang="en-US" sz="2400" dirty="0"/>
              <a:t>) more easily than most other elements (around a few %)</a:t>
            </a:r>
          </a:p>
          <a:p>
            <a:pPr>
              <a:lnSpc>
                <a:spcPts val="38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ja-JP" sz="2400" dirty="0"/>
              <a:t>REEs have masses between 139 and 176, so the REE</a:t>
            </a:r>
            <a:r>
              <a:rPr lang="en-US" altLang="ja-JP" sz="2400" baseline="30000" dirty="0"/>
              <a:t>2+</a:t>
            </a:r>
            <a:r>
              <a:rPr lang="en-US" sz="2400" dirty="0"/>
              <a:t> ions appear between </a:t>
            </a:r>
            <a:r>
              <a:rPr lang="en-US" sz="2400" i="1" dirty="0"/>
              <a:t>m/z</a:t>
            </a:r>
            <a:r>
              <a:rPr lang="en-US" sz="2400" dirty="0"/>
              <a:t> 69 and 88, where they can overlap the masses of the singly charged (M</a:t>
            </a:r>
            <a:r>
              <a:rPr lang="en-US" sz="2400" baseline="30000" dirty="0"/>
              <a:t>+</a:t>
            </a:r>
            <a:r>
              <a:rPr lang="en-US" sz="2400" dirty="0"/>
              <a:t>) ions of trace analytes As</a:t>
            </a:r>
            <a:r>
              <a:rPr lang="en-US" sz="2400" baseline="30000" dirty="0"/>
              <a:t>+</a:t>
            </a:r>
            <a:r>
              <a:rPr lang="en-US" sz="2400" dirty="0"/>
              <a:t> (</a:t>
            </a:r>
            <a:r>
              <a:rPr lang="en-US" sz="2400" i="1" dirty="0"/>
              <a:t>m/z</a:t>
            </a:r>
            <a:r>
              <a:rPr lang="en-US" sz="2400" dirty="0"/>
              <a:t> 75) and Se</a:t>
            </a:r>
            <a:r>
              <a:rPr lang="en-US" sz="2400" baseline="30000" dirty="0"/>
              <a:t>+ </a:t>
            </a:r>
            <a:r>
              <a:rPr lang="en-US" sz="2400" dirty="0"/>
              <a:t>(</a:t>
            </a:r>
            <a:r>
              <a:rPr lang="en-US" sz="2400" i="1" dirty="0"/>
              <a:t>m/z</a:t>
            </a:r>
            <a:r>
              <a:rPr lang="en-US" sz="2400" dirty="0"/>
              <a:t> 78)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CA33DD3-ACB1-4156-9854-25AA6A201242}"/>
              </a:ext>
            </a:extLst>
          </p:cNvPr>
          <p:cNvSpPr txBox="1">
            <a:spLocks/>
          </p:cNvSpPr>
          <p:nvPr/>
        </p:nvSpPr>
        <p:spPr>
          <a:xfrm>
            <a:off x="884256" y="5345722"/>
            <a:ext cx="10400044" cy="1019314"/>
          </a:xfrm>
          <a:prstGeom prst="rect">
            <a:avLst/>
          </a:prstGeom>
          <a:solidFill>
            <a:srgbClr val="0070C0"/>
          </a:solidFill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M</a:t>
            </a:r>
            <a:r>
              <a:rPr lang="en-US" sz="2800" baseline="30000" dirty="0">
                <a:solidFill>
                  <a:schemeClr val="bg2"/>
                </a:solidFill>
              </a:rPr>
              <a:t>2+</a:t>
            </a:r>
            <a:r>
              <a:rPr lang="en-US" sz="2800" dirty="0">
                <a:solidFill>
                  <a:schemeClr val="bg2"/>
                </a:solidFill>
              </a:rPr>
              <a:t> correction function of Agilent ICP-MS MassHunter software automatically corrects REE</a:t>
            </a:r>
            <a:r>
              <a:rPr lang="en-US" sz="2800" baseline="30000" dirty="0">
                <a:solidFill>
                  <a:schemeClr val="bg2"/>
                </a:solidFill>
              </a:rPr>
              <a:t>2+</a:t>
            </a:r>
            <a:r>
              <a:rPr lang="en-US" sz="2800" dirty="0">
                <a:solidFill>
                  <a:schemeClr val="bg2"/>
                </a:solidFill>
              </a:rPr>
              <a:t> interferences on As</a:t>
            </a:r>
            <a:r>
              <a:rPr lang="en-US" sz="2800" baseline="30000" dirty="0">
                <a:solidFill>
                  <a:schemeClr val="bg2"/>
                </a:solidFill>
              </a:rPr>
              <a:t>+</a:t>
            </a:r>
            <a:r>
              <a:rPr lang="en-US" sz="2800" dirty="0">
                <a:solidFill>
                  <a:schemeClr val="bg2"/>
                </a:solidFill>
              </a:rPr>
              <a:t> and Se</a:t>
            </a:r>
            <a:r>
              <a:rPr lang="en-US" sz="2800" baseline="30000" dirty="0">
                <a:solidFill>
                  <a:schemeClr val="bg2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57970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E25B-25C3-49BD-8026-C51046EAA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11" y="180084"/>
            <a:ext cx="11260604" cy="457481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M</a:t>
            </a:r>
            <a:r>
              <a:rPr lang="en-US" sz="3200" baseline="30000" dirty="0"/>
              <a:t>2+</a:t>
            </a:r>
            <a:r>
              <a:rPr lang="en-US" altLang="ja-JP" sz="3200" dirty="0"/>
              <a:t> Correction is Built In Function of Agilent Method Wizard</a:t>
            </a:r>
            <a:endParaRPr lang="en-US" sz="3200" baseline="30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A1913-DCDD-4E5D-B717-62D8E243F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A758-ACF5-4AB5-9E04-FF9A73457D50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1E277-5A9B-488D-82A4-2A49CD4D6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CC91B-79BB-45E3-BD05-1E2F8537B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AB21BCA-33CA-46BC-B49A-4C29C83DDB68}"/>
              </a:ext>
            </a:extLst>
          </p:cNvPr>
          <p:cNvSpPr txBox="1">
            <a:spLocks/>
          </p:cNvSpPr>
          <p:nvPr/>
        </p:nvSpPr>
        <p:spPr>
          <a:xfrm>
            <a:off x="5146963" y="1307269"/>
            <a:ext cx="6782465" cy="334244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8288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384048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-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54864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73152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Narrow peak mode (½ mass resolution) is applied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M</a:t>
            </a:r>
            <a:r>
              <a:rPr lang="en-US" altLang="ja-JP" sz="2200" baseline="30000" dirty="0">
                <a:solidFill>
                  <a:schemeClr val="tx1"/>
                </a:solidFill>
                <a:ea typeface="+mj-ea"/>
              </a:rPr>
              <a:t>2+</a:t>
            </a: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 masses for odd-numbered M</a:t>
            </a:r>
            <a:r>
              <a:rPr lang="en-US" altLang="ja-JP" sz="2200" baseline="30000" dirty="0">
                <a:solidFill>
                  <a:schemeClr val="tx1"/>
                </a:solidFill>
                <a:ea typeface="+mj-ea"/>
              </a:rPr>
              <a:t>+</a:t>
            </a: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 ions of Nd and </a:t>
            </a:r>
            <a:r>
              <a:rPr lang="en-US" altLang="ja-JP" sz="2200" dirty="0" err="1">
                <a:solidFill>
                  <a:schemeClr val="tx1"/>
                </a:solidFill>
                <a:ea typeface="+mj-ea"/>
              </a:rPr>
              <a:t>Sm</a:t>
            </a: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 are automatically selected: </a:t>
            </a:r>
            <a:r>
              <a:rPr lang="en-US" altLang="ja-JP" sz="2200" baseline="30000" dirty="0">
                <a:solidFill>
                  <a:schemeClr val="tx1"/>
                </a:solidFill>
              </a:rPr>
              <a:t>145</a:t>
            </a:r>
            <a:r>
              <a:rPr lang="en-US" altLang="ja-JP" sz="2200" dirty="0">
                <a:solidFill>
                  <a:schemeClr val="tx1"/>
                </a:solidFill>
              </a:rPr>
              <a:t>Nd</a:t>
            </a:r>
            <a:r>
              <a:rPr lang="en-US" altLang="ja-JP" sz="2200" baseline="30000" dirty="0">
                <a:solidFill>
                  <a:schemeClr val="tx1"/>
                </a:solidFill>
              </a:rPr>
              <a:t>2+ </a:t>
            </a:r>
            <a:r>
              <a:rPr lang="en-US" altLang="ja-JP" sz="2200" dirty="0">
                <a:solidFill>
                  <a:schemeClr val="tx1"/>
                </a:solidFill>
              </a:rPr>
              <a:t>is measured at </a:t>
            </a:r>
            <a:r>
              <a:rPr lang="en-US" altLang="ja-JP" sz="2200" i="1" dirty="0">
                <a:solidFill>
                  <a:schemeClr val="tx1"/>
                </a:solidFill>
              </a:rPr>
              <a:t>m/z</a:t>
            </a:r>
            <a:r>
              <a:rPr lang="en-US" altLang="ja-JP" sz="2200" dirty="0">
                <a:solidFill>
                  <a:schemeClr val="tx1"/>
                </a:solidFill>
              </a:rPr>
              <a:t> 72.5 and </a:t>
            </a:r>
            <a:r>
              <a:rPr lang="en-US" altLang="ja-JP" sz="2200" baseline="30000" dirty="0">
                <a:solidFill>
                  <a:schemeClr val="tx1"/>
                </a:solidFill>
              </a:rPr>
              <a:t>147</a:t>
            </a:r>
            <a:r>
              <a:rPr lang="en-US" altLang="ja-JP" sz="2200" dirty="0">
                <a:solidFill>
                  <a:schemeClr val="tx1"/>
                </a:solidFill>
              </a:rPr>
              <a:t>Sm</a:t>
            </a:r>
            <a:r>
              <a:rPr lang="en-US" altLang="ja-JP" sz="2200" baseline="30000" dirty="0">
                <a:solidFill>
                  <a:schemeClr val="tx1"/>
                </a:solidFill>
              </a:rPr>
              <a:t>2+</a:t>
            </a:r>
            <a:r>
              <a:rPr lang="en-US" altLang="ja-JP" sz="2200" dirty="0">
                <a:solidFill>
                  <a:schemeClr val="tx1"/>
                </a:solidFill>
              </a:rPr>
              <a:t> is measured at </a:t>
            </a:r>
            <a:r>
              <a:rPr lang="en-US" altLang="ja-JP" sz="2200" i="1" dirty="0">
                <a:solidFill>
                  <a:schemeClr val="tx1"/>
                </a:solidFill>
              </a:rPr>
              <a:t>m/z</a:t>
            </a:r>
            <a:r>
              <a:rPr lang="en-US" altLang="ja-JP" sz="2200" dirty="0">
                <a:solidFill>
                  <a:schemeClr val="tx1"/>
                </a:solidFill>
              </a:rPr>
              <a:t> 73.5 </a:t>
            </a:r>
            <a:endParaRPr lang="en-US" altLang="ja-JP" sz="2200" dirty="0">
              <a:solidFill>
                <a:schemeClr val="tx1"/>
              </a:solidFill>
              <a:ea typeface="+mj-ea"/>
            </a:endParaRP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Intensities of </a:t>
            </a:r>
            <a:r>
              <a:rPr lang="en-US" altLang="ja-JP" sz="2200" baseline="30000" dirty="0">
                <a:solidFill>
                  <a:schemeClr val="tx1"/>
                </a:solidFill>
                <a:ea typeface="+mj-ea"/>
              </a:rPr>
              <a:t>150</a:t>
            </a: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Nd</a:t>
            </a:r>
            <a:r>
              <a:rPr lang="en-US" altLang="ja-JP" sz="2200" baseline="30000" dirty="0">
                <a:solidFill>
                  <a:schemeClr val="tx1"/>
                </a:solidFill>
                <a:ea typeface="+mj-ea"/>
              </a:rPr>
              <a:t>2+</a:t>
            </a:r>
            <a:r>
              <a:rPr lang="en-US" altLang="ja-JP" sz="2200" dirty="0">
                <a:solidFill>
                  <a:schemeClr val="tx1"/>
                </a:solidFill>
                <a:ea typeface="+mj-ea"/>
              </a:rPr>
              <a:t> and </a:t>
            </a:r>
            <a:r>
              <a:rPr lang="en-US" altLang="ja-JP" sz="2200" baseline="30000" dirty="0">
                <a:solidFill>
                  <a:schemeClr val="tx1"/>
                </a:solidFill>
              </a:rPr>
              <a:t>150</a:t>
            </a:r>
            <a:r>
              <a:rPr lang="en-US" altLang="ja-JP" sz="2200" dirty="0">
                <a:solidFill>
                  <a:schemeClr val="tx1"/>
                </a:solidFill>
              </a:rPr>
              <a:t>Sm</a:t>
            </a:r>
            <a:r>
              <a:rPr lang="en-US" altLang="ja-JP" sz="2200" baseline="30000" dirty="0">
                <a:solidFill>
                  <a:schemeClr val="tx1"/>
                </a:solidFill>
              </a:rPr>
              <a:t>2+ </a:t>
            </a:r>
            <a:r>
              <a:rPr lang="en-US" altLang="ja-JP" sz="2200" dirty="0">
                <a:solidFill>
                  <a:schemeClr val="tx1"/>
                </a:solidFill>
              </a:rPr>
              <a:t>are automatically calculated from the natural </a:t>
            </a:r>
            <a:r>
              <a:rPr lang="en-US" altLang="ja-JP" sz="2200" baseline="30000" dirty="0">
                <a:solidFill>
                  <a:schemeClr val="tx1"/>
                </a:solidFill>
              </a:rPr>
              <a:t>145/150</a:t>
            </a:r>
            <a:r>
              <a:rPr lang="en-US" altLang="ja-JP" sz="2200" dirty="0">
                <a:solidFill>
                  <a:schemeClr val="tx1"/>
                </a:solidFill>
              </a:rPr>
              <a:t>Nd and </a:t>
            </a:r>
            <a:r>
              <a:rPr lang="en-US" altLang="ja-JP" sz="2200" baseline="30000" dirty="0">
                <a:solidFill>
                  <a:schemeClr val="tx1"/>
                </a:solidFill>
              </a:rPr>
              <a:t>147/150</a:t>
            </a:r>
            <a:r>
              <a:rPr lang="en-US" altLang="ja-JP" sz="2200" dirty="0">
                <a:solidFill>
                  <a:schemeClr val="tx1"/>
                </a:solidFill>
              </a:rPr>
              <a:t>Sm isotope abundances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ja-JP" sz="2200" dirty="0">
                <a:solidFill>
                  <a:schemeClr val="tx1"/>
                </a:solidFill>
              </a:rPr>
              <a:t>Counts for </a:t>
            </a:r>
            <a:r>
              <a:rPr lang="en-US" altLang="ja-JP" sz="2200" baseline="30000" dirty="0">
                <a:solidFill>
                  <a:schemeClr val="tx1"/>
                </a:solidFill>
              </a:rPr>
              <a:t>150</a:t>
            </a:r>
            <a:r>
              <a:rPr lang="en-US" altLang="ja-JP" sz="2200" dirty="0">
                <a:solidFill>
                  <a:schemeClr val="tx1"/>
                </a:solidFill>
              </a:rPr>
              <a:t>Nd</a:t>
            </a:r>
            <a:r>
              <a:rPr lang="en-US" altLang="ja-JP" sz="2200" baseline="30000" dirty="0">
                <a:solidFill>
                  <a:schemeClr val="tx1"/>
                </a:solidFill>
              </a:rPr>
              <a:t>2+</a:t>
            </a:r>
            <a:r>
              <a:rPr lang="en-US" altLang="ja-JP" sz="2200" dirty="0">
                <a:solidFill>
                  <a:schemeClr val="tx1"/>
                </a:solidFill>
              </a:rPr>
              <a:t> and </a:t>
            </a:r>
            <a:r>
              <a:rPr lang="en-US" altLang="ja-JP" sz="2200" baseline="30000" dirty="0">
                <a:solidFill>
                  <a:schemeClr val="tx1"/>
                </a:solidFill>
              </a:rPr>
              <a:t>150</a:t>
            </a:r>
            <a:r>
              <a:rPr lang="en-US" altLang="ja-JP" sz="2200" dirty="0">
                <a:solidFill>
                  <a:schemeClr val="tx1"/>
                </a:solidFill>
              </a:rPr>
              <a:t>Sm</a:t>
            </a:r>
            <a:r>
              <a:rPr lang="en-US" altLang="ja-JP" sz="2200" baseline="30000" dirty="0">
                <a:solidFill>
                  <a:schemeClr val="tx1"/>
                </a:solidFill>
              </a:rPr>
              <a:t>2+ </a:t>
            </a:r>
            <a:r>
              <a:rPr lang="en-US" altLang="ja-JP" sz="2200" dirty="0">
                <a:solidFill>
                  <a:schemeClr val="tx1"/>
                </a:solidFill>
              </a:rPr>
              <a:t>are subtracted from the total signal at </a:t>
            </a:r>
            <a:r>
              <a:rPr lang="en-US" altLang="ja-JP" sz="2200" i="1" dirty="0">
                <a:solidFill>
                  <a:schemeClr val="tx1"/>
                </a:solidFill>
              </a:rPr>
              <a:t>m/z</a:t>
            </a:r>
            <a:r>
              <a:rPr lang="en-US" altLang="ja-JP" sz="2200" dirty="0">
                <a:solidFill>
                  <a:schemeClr val="tx1"/>
                </a:solidFill>
              </a:rPr>
              <a:t> 75, leaving corrected </a:t>
            </a:r>
            <a:r>
              <a:rPr lang="en-US" altLang="ja-JP" sz="2200" baseline="30000" dirty="0">
                <a:solidFill>
                  <a:schemeClr val="tx1"/>
                </a:solidFill>
              </a:rPr>
              <a:t>75</a:t>
            </a:r>
            <a:r>
              <a:rPr lang="en-US" altLang="ja-JP" sz="2200" dirty="0">
                <a:solidFill>
                  <a:schemeClr val="tx1"/>
                </a:solidFill>
              </a:rPr>
              <a:t>As</a:t>
            </a:r>
            <a:r>
              <a:rPr lang="en-US" altLang="ja-JP" sz="2200" baseline="30000" dirty="0">
                <a:solidFill>
                  <a:schemeClr val="tx1"/>
                </a:solidFill>
              </a:rPr>
              <a:t>+</a:t>
            </a:r>
            <a:r>
              <a:rPr lang="en-US" altLang="ja-JP" sz="220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0BFAD1E-AFCE-4E69-930B-3FA614C969AF}"/>
              </a:ext>
            </a:extLst>
          </p:cNvPr>
          <p:cNvSpPr txBox="1">
            <a:spLocks/>
          </p:cNvSpPr>
          <p:nvPr/>
        </p:nvSpPr>
        <p:spPr>
          <a:xfrm>
            <a:off x="220211" y="675701"/>
            <a:ext cx="9988914" cy="709372"/>
          </a:xfrm>
          <a:prstGeom prst="rect">
            <a:avLst/>
          </a:prstGeom>
        </p:spPr>
        <p:txBody>
          <a:bodyPr vert="horz" lIns="0" tIns="45720" rIns="91440" bIns="45720" rtlCol="0">
            <a:normAutofit fontScale="92500"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8288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384048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-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54864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73152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ja-JP" sz="2800" dirty="0">
                <a:latin typeface="+mj-ea"/>
                <a:ea typeface="+mj-ea"/>
              </a:rPr>
              <a:t>Example for correcting </a:t>
            </a:r>
            <a:r>
              <a:rPr lang="en-US" altLang="ja-JP" sz="2800" baseline="30000" dirty="0">
                <a:latin typeface="+mj-ea"/>
                <a:ea typeface="+mj-ea"/>
              </a:rPr>
              <a:t>150</a:t>
            </a:r>
            <a:r>
              <a:rPr lang="en-US" altLang="ja-JP" sz="2800" dirty="0">
                <a:latin typeface="+mj-ea"/>
                <a:ea typeface="+mj-ea"/>
              </a:rPr>
              <a:t>Nd</a:t>
            </a:r>
            <a:r>
              <a:rPr lang="en-US" altLang="ja-JP" sz="2800" baseline="30000" dirty="0">
                <a:latin typeface="+mj-ea"/>
                <a:ea typeface="+mj-ea"/>
              </a:rPr>
              <a:t>2+</a:t>
            </a:r>
            <a:r>
              <a:rPr lang="en-US" altLang="ja-JP" sz="2800" dirty="0">
                <a:latin typeface="+mj-ea"/>
              </a:rPr>
              <a:t> and </a:t>
            </a:r>
            <a:r>
              <a:rPr lang="en-US" altLang="ja-JP" sz="2800" baseline="30000" dirty="0">
                <a:latin typeface="+mj-ea"/>
              </a:rPr>
              <a:t>150</a:t>
            </a:r>
            <a:r>
              <a:rPr lang="en-US" altLang="ja-JP" sz="2800" dirty="0">
                <a:latin typeface="+mj-ea"/>
              </a:rPr>
              <a:t>Sm</a:t>
            </a:r>
            <a:r>
              <a:rPr lang="en-US" altLang="ja-JP" sz="2800" baseline="30000" dirty="0">
                <a:latin typeface="+mj-ea"/>
              </a:rPr>
              <a:t>2+</a:t>
            </a:r>
            <a:r>
              <a:rPr lang="en-US" altLang="ja-JP" sz="2800" dirty="0">
                <a:latin typeface="+mj-ea"/>
                <a:ea typeface="+mj-ea"/>
              </a:rPr>
              <a:t> contribution on </a:t>
            </a:r>
            <a:r>
              <a:rPr lang="en-US" altLang="ja-JP" sz="2800" baseline="30000" dirty="0">
                <a:latin typeface="+mj-ea"/>
                <a:ea typeface="+mj-ea"/>
              </a:rPr>
              <a:t>75</a:t>
            </a:r>
            <a:r>
              <a:rPr lang="en-US" altLang="ja-JP" sz="2800" dirty="0">
                <a:latin typeface="+mj-ea"/>
                <a:ea typeface="+mj-ea"/>
              </a:rPr>
              <a:t>As</a:t>
            </a:r>
            <a:r>
              <a:rPr lang="en-US" altLang="ja-JP" sz="2800" baseline="30000" dirty="0">
                <a:latin typeface="+mj-ea"/>
                <a:ea typeface="+mj-ea"/>
              </a:rPr>
              <a:t>+</a:t>
            </a:r>
          </a:p>
        </p:txBody>
      </p:sp>
      <p:graphicFrame>
        <p:nvGraphicFramePr>
          <p:cNvPr id="28" name="表 27">
            <a:extLst>
              <a:ext uri="{FF2B5EF4-FFF2-40B4-BE49-F238E27FC236}">
                <a16:creationId xmlns:a16="http://schemas.microsoft.com/office/drawing/2014/main" id="{D6D311B4-8B5D-496F-A765-0DF0DFE86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211132"/>
              </p:ext>
            </p:extLst>
          </p:nvPr>
        </p:nvGraphicFramePr>
        <p:xfrm>
          <a:off x="332484" y="1914725"/>
          <a:ext cx="411317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293">
                  <a:extLst>
                    <a:ext uri="{9D8B030D-6E8A-4147-A177-3AD203B41FA5}">
                      <a16:colId xmlns:a16="http://schemas.microsoft.com/office/drawing/2014/main" val="794815711"/>
                    </a:ext>
                  </a:extLst>
                </a:gridCol>
                <a:gridCol w="1028293">
                  <a:extLst>
                    <a:ext uri="{9D8B030D-6E8A-4147-A177-3AD203B41FA5}">
                      <a16:colId xmlns:a16="http://schemas.microsoft.com/office/drawing/2014/main" val="642169451"/>
                    </a:ext>
                  </a:extLst>
                </a:gridCol>
                <a:gridCol w="1028293">
                  <a:extLst>
                    <a:ext uri="{9D8B030D-6E8A-4147-A177-3AD203B41FA5}">
                      <a16:colId xmlns:a16="http://schemas.microsoft.com/office/drawing/2014/main" val="1503052303"/>
                    </a:ext>
                  </a:extLst>
                </a:gridCol>
                <a:gridCol w="1028293">
                  <a:extLst>
                    <a:ext uri="{9D8B030D-6E8A-4147-A177-3AD203B41FA5}">
                      <a16:colId xmlns:a16="http://schemas.microsoft.com/office/drawing/2014/main" val="103781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Mass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145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147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150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3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err="1">
                          <a:latin typeface="+mj-ea"/>
                          <a:ea typeface="+mj-ea"/>
                        </a:rPr>
                        <a:t>Nd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8.3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5.6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Sm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15.0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+mj-ea"/>
                          <a:ea typeface="+mj-ea"/>
                        </a:rPr>
                        <a:t>7.38</a:t>
                      </a:r>
                      <a:endParaRPr kumimoji="1" lang="ja-JP" altLang="en-US" sz="20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402720"/>
                  </a:ext>
                </a:extLst>
              </a:tr>
            </a:tbl>
          </a:graphicData>
        </a:graphic>
      </p:graphicFrame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9584521-6DAA-4919-A4F4-6D2E731E2585}"/>
              </a:ext>
            </a:extLst>
          </p:cNvPr>
          <p:cNvSpPr txBox="1">
            <a:spLocks/>
          </p:cNvSpPr>
          <p:nvPr/>
        </p:nvSpPr>
        <p:spPr>
          <a:xfrm>
            <a:off x="332484" y="1417193"/>
            <a:ext cx="3996221" cy="4612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8288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384048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-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54864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73152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ja-JP" sz="2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Natural isotope abundance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D3A95C8-E976-4BAB-B0AB-555D6DAEF825}"/>
              </a:ext>
            </a:extLst>
          </p:cNvPr>
          <p:cNvGrpSpPr/>
          <p:nvPr/>
        </p:nvGrpSpPr>
        <p:grpSpPr>
          <a:xfrm>
            <a:off x="284033" y="3580954"/>
            <a:ext cx="5975729" cy="2472442"/>
            <a:chOff x="667265" y="3273899"/>
            <a:chExt cx="6545922" cy="2921457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F820B46-CF63-4C94-837F-0CD813AD53EA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667265" y="5597682"/>
              <a:ext cx="6000497" cy="0"/>
            </a:xfrm>
            <a:prstGeom prst="line">
              <a:avLst/>
            </a:prstGeom>
            <a:ln w="317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EF3A90A0-6E40-4477-919D-0F0BE4E65A5D}"/>
                </a:ext>
              </a:extLst>
            </p:cNvPr>
            <p:cNvSpPr txBox="1">
              <a:spLocks/>
            </p:cNvSpPr>
            <p:nvPr/>
          </p:nvSpPr>
          <p:spPr>
            <a:xfrm>
              <a:off x="1340115" y="5697563"/>
              <a:ext cx="1090850" cy="497793"/>
            </a:xfrm>
            <a:prstGeom prst="rect">
              <a:avLst/>
            </a:prstGeom>
          </p:spPr>
          <p:txBody>
            <a:bodyPr vert="horz" lIns="0" tIns="45720" rIns="91440" bIns="45720" rtlCol="0">
              <a:norm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Tx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18288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384048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54864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73152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j-lt"/>
                  <a:ea typeface="+mj-ea"/>
                </a:rPr>
                <a:t>72.5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ADF35F1C-44E5-44E7-89CB-39DFDD61D5C4}"/>
                </a:ext>
              </a:extLst>
            </p:cNvPr>
            <p:cNvSpPr txBox="1">
              <a:spLocks/>
            </p:cNvSpPr>
            <p:nvPr/>
          </p:nvSpPr>
          <p:spPr>
            <a:xfrm>
              <a:off x="6122337" y="5597682"/>
              <a:ext cx="1090850" cy="497793"/>
            </a:xfrm>
            <a:prstGeom prst="rect">
              <a:avLst/>
            </a:prstGeom>
          </p:spPr>
          <p:txBody>
            <a:bodyPr vert="horz" lIns="0" tIns="45720" rIns="91440" bIns="45720" rtlCol="0">
              <a:norm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Tx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18288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384048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54864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73152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j-lt"/>
                  <a:ea typeface="+mj-ea"/>
                </a:rPr>
                <a:t>m/z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9D27B6B0-C0D5-4B66-A85F-3A4719057FD9}"/>
                </a:ext>
              </a:extLst>
            </p:cNvPr>
            <p:cNvSpPr txBox="1">
              <a:spLocks/>
            </p:cNvSpPr>
            <p:nvPr/>
          </p:nvSpPr>
          <p:spPr>
            <a:xfrm>
              <a:off x="1124727" y="3274204"/>
              <a:ext cx="1090850" cy="529109"/>
            </a:xfrm>
            <a:prstGeom prst="rect">
              <a:avLst/>
            </a:prstGeom>
          </p:spPr>
          <p:txBody>
            <a:bodyPr vert="horz" lIns="0" tIns="45720" rIns="91440" bIns="45720" rtlCol="0">
              <a:norm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Tx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18288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384048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54864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73152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ja-JP" baseline="30000" dirty="0">
                  <a:solidFill>
                    <a:schemeClr val="tx1"/>
                  </a:solidFill>
                  <a:latin typeface="+mj-lt"/>
                  <a:ea typeface="+mj-ea"/>
                </a:rPr>
                <a:t>145</a:t>
              </a:r>
              <a:r>
                <a:rPr lang="en-US" altLang="ja-JP" dirty="0">
                  <a:solidFill>
                    <a:schemeClr val="tx1"/>
                  </a:solidFill>
                  <a:latin typeface="+mj-lt"/>
                  <a:ea typeface="+mj-ea"/>
                </a:rPr>
                <a:t>Nd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7" name="矢印: 下 16">
              <a:extLst>
                <a:ext uri="{FF2B5EF4-FFF2-40B4-BE49-F238E27FC236}">
                  <a16:creationId xmlns:a16="http://schemas.microsoft.com/office/drawing/2014/main" id="{ABD49D71-2274-4BE8-87C8-99915B4E2A07}"/>
                </a:ext>
              </a:extLst>
            </p:cNvPr>
            <p:cNvSpPr/>
            <p:nvPr/>
          </p:nvSpPr>
          <p:spPr>
            <a:xfrm>
              <a:off x="1363469" y="3825174"/>
              <a:ext cx="530353" cy="433394"/>
            </a:xfrm>
            <a:prstGeom prst="downArrow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+mj-lt"/>
              </a:endParaRPr>
            </a:p>
          </p:txBody>
        </p:sp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CEA4021B-093E-4F66-93A2-D793BEE4EC56}"/>
                </a:ext>
              </a:extLst>
            </p:cNvPr>
            <p:cNvSpPr txBox="1">
              <a:spLocks/>
            </p:cNvSpPr>
            <p:nvPr/>
          </p:nvSpPr>
          <p:spPr>
            <a:xfrm>
              <a:off x="2717020" y="3273899"/>
              <a:ext cx="1329592" cy="529109"/>
            </a:xfrm>
            <a:prstGeom prst="rect">
              <a:avLst/>
            </a:prstGeom>
          </p:spPr>
          <p:txBody>
            <a:bodyPr vert="horz" lIns="0" tIns="45720" rIns="91440" bIns="45720" rtlCol="0">
              <a:no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Tx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18288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384048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54864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73152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ja-JP" baseline="30000" dirty="0">
                  <a:solidFill>
                    <a:schemeClr val="tx1"/>
                  </a:solidFill>
                  <a:latin typeface="+mj-lt"/>
                  <a:ea typeface="+mj-ea"/>
                </a:rPr>
                <a:t>147</a:t>
              </a:r>
              <a:r>
                <a:rPr lang="en-US" altLang="ja-JP" dirty="0">
                  <a:solidFill>
                    <a:schemeClr val="tx1"/>
                  </a:solidFill>
                  <a:latin typeface="+mj-lt"/>
                  <a:ea typeface="+mj-ea"/>
                </a:rPr>
                <a:t>Sm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9" name="矢印: 下 18">
              <a:extLst>
                <a:ext uri="{FF2B5EF4-FFF2-40B4-BE49-F238E27FC236}">
                  <a16:creationId xmlns:a16="http://schemas.microsoft.com/office/drawing/2014/main" id="{900D3EE7-B1C8-4EE3-8E92-D1CEADD7E4CF}"/>
                </a:ext>
              </a:extLst>
            </p:cNvPr>
            <p:cNvSpPr/>
            <p:nvPr/>
          </p:nvSpPr>
          <p:spPr>
            <a:xfrm>
              <a:off x="2991447" y="3845905"/>
              <a:ext cx="530353" cy="433394"/>
            </a:xfrm>
            <a:prstGeom prst="downArrow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+mj-lt"/>
              </a:endParaRPr>
            </a:p>
          </p:txBody>
        </p:sp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3236CCE1-DD01-487F-ADF0-C2910DBEF4AE}"/>
                </a:ext>
              </a:extLst>
            </p:cNvPr>
            <p:cNvSpPr txBox="1">
              <a:spLocks/>
            </p:cNvSpPr>
            <p:nvPr/>
          </p:nvSpPr>
          <p:spPr>
            <a:xfrm>
              <a:off x="2977752" y="5694694"/>
              <a:ext cx="1090850" cy="497793"/>
            </a:xfrm>
            <a:prstGeom prst="rect">
              <a:avLst/>
            </a:prstGeom>
          </p:spPr>
          <p:txBody>
            <a:bodyPr vert="horz" lIns="0" tIns="45720" rIns="91440" bIns="45720" rtlCol="0">
              <a:norm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Tx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18288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384048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54864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73152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j-lt"/>
                  <a:ea typeface="+mj-ea"/>
                </a:rPr>
                <a:t>73.5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4C036DD-F44F-46DC-97E1-743ADBEE43D2}"/>
                </a:ext>
              </a:extLst>
            </p:cNvPr>
            <p:cNvSpPr/>
            <p:nvPr/>
          </p:nvSpPr>
          <p:spPr>
            <a:xfrm>
              <a:off x="4608731" y="4806514"/>
              <a:ext cx="1198945" cy="7886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baseline="30000" dirty="0">
                  <a:latin typeface="+mj-lt"/>
                </a:rPr>
                <a:t>75</a:t>
              </a:r>
              <a:r>
                <a:rPr kumimoji="1" lang="en-US" altLang="ja-JP" sz="2000" dirty="0">
                  <a:latin typeface="+mj-lt"/>
                </a:rPr>
                <a:t>As</a:t>
              </a:r>
              <a:r>
                <a:rPr kumimoji="1" lang="en-US" altLang="ja-JP" sz="2000" baseline="30000" dirty="0">
                  <a:latin typeface="+mj-lt"/>
                </a:rPr>
                <a:t>+</a:t>
              </a:r>
              <a:endParaRPr kumimoji="1" lang="ja-JP" altLang="en-US" sz="2000" dirty="0">
                <a:latin typeface="+mj-lt"/>
              </a:endParaRPr>
            </a:p>
          </p:txBody>
        </p:sp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18E05C5B-AF2B-4492-BCB2-72C5988E00FC}"/>
                </a:ext>
              </a:extLst>
            </p:cNvPr>
            <p:cNvSpPr txBox="1">
              <a:spLocks/>
            </p:cNvSpPr>
            <p:nvPr/>
          </p:nvSpPr>
          <p:spPr>
            <a:xfrm>
              <a:off x="4875178" y="5694693"/>
              <a:ext cx="1090850" cy="497793"/>
            </a:xfrm>
            <a:prstGeom prst="rect">
              <a:avLst/>
            </a:prstGeom>
          </p:spPr>
          <p:txBody>
            <a:bodyPr vert="horz" lIns="0" tIns="45720" rIns="91440" bIns="45720" rtlCol="0">
              <a:norm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Tx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18288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384048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54864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73152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lang="en-US" altLang="ja-JP" dirty="0">
                <a:solidFill>
                  <a:schemeClr val="tx1"/>
                </a:solidFill>
                <a:latin typeface="+mj-lt"/>
                <a:ea typeface="+mj-ea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2953D557-F859-4249-B394-C77A70F25EC5}"/>
                </a:ext>
              </a:extLst>
            </p:cNvPr>
            <p:cNvSpPr/>
            <p:nvPr/>
          </p:nvSpPr>
          <p:spPr>
            <a:xfrm>
              <a:off x="4608162" y="4226854"/>
              <a:ext cx="1199514" cy="56145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baseline="30000" dirty="0">
                  <a:latin typeface="+mj-lt"/>
                </a:rPr>
                <a:t>150</a:t>
              </a:r>
              <a:r>
                <a:rPr kumimoji="1" lang="en-US" altLang="ja-JP" sz="2000" dirty="0">
                  <a:latin typeface="+mj-lt"/>
                </a:rPr>
                <a:t>Sm</a:t>
              </a:r>
              <a:r>
                <a:rPr kumimoji="1" lang="en-US" altLang="ja-JP" sz="2000" baseline="30000" dirty="0">
                  <a:latin typeface="+mj-lt"/>
                </a:rPr>
                <a:t>2+</a:t>
              </a:r>
              <a:endParaRPr kumimoji="1" lang="ja-JP" altLang="en-US" sz="2000" dirty="0">
                <a:latin typeface="+mj-lt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0307A88D-224E-4005-B1A4-5EAA33F2A9A3}"/>
                </a:ext>
              </a:extLst>
            </p:cNvPr>
            <p:cNvSpPr/>
            <p:nvPr/>
          </p:nvSpPr>
          <p:spPr>
            <a:xfrm>
              <a:off x="4613077" y="3520079"/>
              <a:ext cx="1194599" cy="6845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baseline="30000" dirty="0">
                  <a:latin typeface="+mj-lt"/>
                </a:rPr>
                <a:t>150</a:t>
              </a:r>
              <a:r>
                <a:rPr kumimoji="1" lang="en-US" altLang="ja-JP" sz="2000" dirty="0">
                  <a:latin typeface="+mj-lt"/>
                </a:rPr>
                <a:t>Nd</a:t>
              </a:r>
              <a:r>
                <a:rPr kumimoji="1" lang="en-US" altLang="ja-JP" sz="2000" baseline="30000" dirty="0">
                  <a:latin typeface="+mj-lt"/>
                </a:rPr>
                <a:t>2+</a:t>
              </a:r>
              <a:endParaRPr kumimoji="1" lang="ja-JP" altLang="en-US" sz="2000" dirty="0">
                <a:latin typeface="+mj-lt"/>
              </a:endParaRPr>
            </a:p>
          </p:txBody>
        </p:sp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4CA0FA63-3444-4028-B7CC-75E9BB318016}"/>
                </a:ext>
              </a:extLst>
            </p:cNvPr>
            <p:cNvSpPr txBox="1">
              <a:spLocks/>
            </p:cNvSpPr>
            <p:nvPr/>
          </p:nvSpPr>
          <p:spPr>
            <a:xfrm>
              <a:off x="5039951" y="5679447"/>
              <a:ext cx="545425" cy="497793"/>
            </a:xfrm>
            <a:prstGeom prst="rect">
              <a:avLst/>
            </a:prstGeom>
          </p:spPr>
          <p:txBody>
            <a:bodyPr vert="horz" lIns="0" tIns="45720" rIns="91440" bIns="45720" rtlCol="0">
              <a:norm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Tx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18288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384048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54864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731520" indent="-18288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-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j-lt"/>
                  <a:ea typeface="+mj-ea"/>
                </a:rPr>
                <a:t>75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D6B35DE-11ED-42D8-BF85-99C963881B23}"/>
                </a:ext>
              </a:extLst>
            </p:cNvPr>
            <p:cNvSpPr/>
            <p:nvPr/>
          </p:nvSpPr>
          <p:spPr>
            <a:xfrm>
              <a:off x="1033272" y="4493362"/>
              <a:ext cx="1202113" cy="109363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baseline="30000" dirty="0">
                  <a:latin typeface="+mj-lt"/>
                </a:rPr>
                <a:t>145</a:t>
              </a:r>
              <a:r>
                <a:rPr kumimoji="1" lang="en-US" altLang="ja-JP" sz="2000" dirty="0">
                  <a:latin typeface="+mj-lt"/>
                </a:rPr>
                <a:t>Nd</a:t>
              </a:r>
              <a:r>
                <a:rPr kumimoji="1" lang="en-US" altLang="ja-JP" sz="2000" baseline="30000" dirty="0">
                  <a:latin typeface="+mj-lt"/>
                </a:rPr>
                <a:t>2+</a:t>
              </a:r>
              <a:endParaRPr kumimoji="1" lang="ja-JP" altLang="en-US" sz="2000" dirty="0">
                <a:latin typeface="+mj-lt"/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557560C5-BE3A-4C13-8B05-B3490ED42EDE}"/>
                </a:ext>
              </a:extLst>
            </p:cNvPr>
            <p:cNvSpPr/>
            <p:nvPr/>
          </p:nvSpPr>
          <p:spPr>
            <a:xfrm>
              <a:off x="2668911" y="4600074"/>
              <a:ext cx="1163518" cy="9869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000" baseline="30000" dirty="0">
                  <a:latin typeface="+mj-lt"/>
                </a:rPr>
                <a:t>147</a:t>
              </a:r>
              <a:r>
                <a:rPr kumimoji="1" lang="en-US" altLang="ja-JP" sz="2000" dirty="0">
                  <a:latin typeface="+mj-lt"/>
                </a:rPr>
                <a:t>Sm</a:t>
              </a:r>
              <a:r>
                <a:rPr kumimoji="1" lang="en-US" altLang="ja-JP" sz="2000" baseline="30000" dirty="0">
                  <a:latin typeface="+mj-lt"/>
                </a:rPr>
                <a:t>2+</a:t>
              </a:r>
              <a:endParaRPr kumimoji="1" lang="ja-JP" altLang="en-US" sz="2000" dirty="0">
                <a:latin typeface="+mj-lt"/>
              </a:endParaRPr>
            </a:p>
          </p:txBody>
        </p:sp>
      </p:grp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D80FD2FA-990F-4057-9C7C-5FEF5FBF6ACF}"/>
              </a:ext>
            </a:extLst>
          </p:cNvPr>
          <p:cNvSpPr txBox="1">
            <a:spLocks/>
          </p:cNvSpPr>
          <p:nvPr/>
        </p:nvSpPr>
        <p:spPr>
          <a:xfrm>
            <a:off x="6178879" y="4753437"/>
            <a:ext cx="5673511" cy="1593200"/>
          </a:xfrm>
          <a:prstGeom prst="rect">
            <a:avLst/>
          </a:prstGeom>
          <a:solidFill>
            <a:srgbClr val="0070C0"/>
          </a:solidFill>
        </p:spPr>
        <p:txBody>
          <a:bodyPr vert="horz" lIns="72000" tIns="72000" rIns="72000" bIns="7200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2"/>
                </a:solidFill>
              </a:rPr>
              <a:t>Selecting “M</a:t>
            </a:r>
            <a:r>
              <a:rPr lang="en-US" sz="2400" baseline="30000" dirty="0">
                <a:solidFill>
                  <a:schemeClr val="bg2"/>
                </a:solidFill>
              </a:rPr>
              <a:t>2+</a:t>
            </a:r>
            <a:r>
              <a:rPr lang="en-US" sz="2400" dirty="0">
                <a:solidFill>
                  <a:schemeClr val="bg2"/>
                </a:solidFill>
              </a:rPr>
              <a:t> Correction” in the Method Wizard automatically sets all the parameters needed, making it fast to set up and easy to use</a:t>
            </a:r>
          </a:p>
        </p:txBody>
      </p:sp>
    </p:spTree>
    <p:extLst>
      <p:ext uri="{BB962C8B-B14F-4D97-AF65-F5344CB8AC3E}">
        <p14:creationId xmlns:p14="http://schemas.microsoft.com/office/powerpoint/2010/main" val="43831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22067" y="208046"/>
            <a:ext cx="267042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Experimental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5" name="コンテンツ プレースホルダー 7">
            <a:extLst>
              <a:ext uri="{FF2B5EF4-FFF2-40B4-BE49-F238E27FC236}">
                <a16:creationId xmlns:a16="http://schemas.microsoft.com/office/drawing/2014/main" id="{F5CD5531-0BDE-4220-8B39-27B83E4B4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96" y="1346471"/>
            <a:ext cx="4867968" cy="2820104"/>
          </a:xfrm>
        </p:spPr>
        <p:txBody>
          <a:bodyPr>
            <a:normAutofit/>
          </a:bodyPr>
          <a:lstStyle/>
          <a:p>
            <a:r>
              <a:rPr lang="en-US" altLang="ja-JP" sz="2400" dirty="0"/>
              <a:t>Instrument </a:t>
            </a:r>
          </a:p>
          <a:p>
            <a:pPr marL="525463" lvl="1" indent="-342900"/>
            <a:r>
              <a:rPr lang="en-US" altLang="ja-JP" sz="2000" dirty="0"/>
              <a:t>Agilent 7850 ICP-MS</a:t>
            </a:r>
          </a:p>
          <a:p>
            <a:pPr marL="525463" lvl="1" indent="-342900"/>
            <a:r>
              <a:rPr lang="en-US" altLang="ja-JP" sz="2000" dirty="0"/>
              <a:t>SPS 4 autosampler</a:t>
            </a:r>
          </a:p>
          <a:p>
            <a:pPr marL="342900" indent="-342900"/>
            <a:r>
              <a:rPr lang="en-US" altLang="ja-JP" sz="2400" dirty="0"/>
              <a:t>Cell modes</a:t>
            </a:r>
          </a:p>
          <a:p>
            <a:pPr marL="525463" lvl="1" indent="-342900"/>
            <a:r>
              <a:rPr lang="en-US" altLang="ja-JP" sz="2000" dirty="0"/>
              <a:t>No gas (for Li, Be and B)*</a:t>
            </a:r>
          </a:p>
          <a:p>
            <a:pPr marL="525463" lvl="1" indent="-342900"/>
            <a:r>
              <a:rPr lang="en-US" altLang="ja-JP" sz="2000" dirty="0"/>
              <a:t>Helium</a:t>
            </a:r>
          </a:p>
          <a:p>
            <a:pPr marL="525463" lvl="1" indent="-342900"/>
            <a:r>
              <a:rPr lang="en-US" altLang="ja-JP" sz="2000" dirty="0"/>
              <a:t>Enhanced helium mode (for Se) </a:t>
            </a:r>
          </a:p>
        </p:txBody>
      </p:sp>
      <p:graphicFrame>
        <p:nvGraphicFramePr>
          <p:cNvPr id="10" name="表 15">
            <a:extLst>
              <a:ext uri="{FF2B5EF4-FFF2-40B4-BE49-F238E27FC236}">
                <a16:creationId xmlns:a16="http://schemas.microsoft.com/office/drawing/2014/main" id="{51976DCC-8747-47FD-A9C9-7C5FA2F35C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089765"/>
              </p:ext>
            </p:extLst>
          </p:nvPr>
        </p:nvGraphicFramePr>
        <p:xfrm>
          <a:off x="6432868" y="1099684"/>
          <a:ext cx="5597126" cy="382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8392">
                  <a:extLst>
                    <a:ext uri="{9D8B030D-6E8A-4147-A177-3AD203B41FA5}">
                      <a16:colId xmlns:a16="http://schemas.microsoft.com/office/drawing/2014/main" val="698218116"/>
                    </a:ext>
                  </a:extLst>
                </a:gridCol>
                <a:gridCol w="1075096">
                  <a:extLst>
                    <a:ext uri="{9D8B030D-6E8A-4147-A177-3AD203B41FA5}">
                      <a16:colId xmlns:a16="http://schemas.microsoft.com/office/drawing/2014/main" val="3618729559"/>
                    </a:ext>
                  </a:extLst>
                </a:gridCol>
                <a:gridCol w="128553">
                  <a:extLst>
                    <a:ext uri="{9D8B030D-6E8A-4147-A177-3AD203B41FA5}">
                      <a16:colId xmlns:a16="http://schemas.microsoft.com/office/drawing/2014/main" val="850204339"/>
                    </a:ext>
                  </a:extLst>
                </a:gridCol>
                <a:gridCol w="1165085">
                  <a:extLst>
                    <a:ext uri="{9D8B030D-6E8A-4147-A177-3AD203B41FA5}">
                      <a16:colId xmlns:a16="http://schemas.microsoft.com/office/drawing/2014/main" val="2437295645"/>
                    </a:ext>
                  </a:extLst>
                </a:gridCol>
              </a:tblGrid>
              <a:tr h="425312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Parameters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No Gas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He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He</a:t>
                      </a:r>
                      <a:endParaRPr kumimoji="1" lang="ja-JP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1208435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Plasma Mode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General purpose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0025439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pPr marL="177800" indent="0"/>
                      <a:r>
                        <a:rPr kumimoji="1" lang="en-US" altLang="ja-JP" sz="1800" dirty="0"/>
                        <a:t>RF Power (w)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1550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339712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pPr marL="177800" indent="0"/>
                      <a:r>
                        <a:rPr kumimoji="1" lang="en-US" altLang="ja-JP" sz="1800" dirty="0"/>
                        <a:t>Spray Chamber Temp. (˚C)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2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962289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pPr marL="177800" indent="0"/>
                      <a:r>
                        <a:rPr kumimoji="1" lang="en-US" altLang="ja-JP" sz="1800" dirty="0"/>
                        <a:t>Sampling Depth (mm)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10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483988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pPr marL="177800" indent="0"/>
                      <a:r>
                        <a:rPr kumimoji="1" lang="en-US" altLang="ja-JP" sz="1800" dirty="0"/>
                        <a:t>Nebulizer Gas Flow (L/min)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1.09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8105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Lens Tune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Autotune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1392265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Cell Gas Flow (mL/min)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0.0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4.3 (10**)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100564"/>
                  </a:ext>
                </a:extLst>
              </a:tr>
              <a:tr h="425312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Energy Discrimination (V)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/>
                        <a:t>5.0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/>
                        <a:t>5.0 (7.0**)</a:t>
                      </a:r>
                      <a:endParaRPr kumimoji="1" lang="ja-JP" alt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2180984"/>
                  </a:ext>
                </a:extLst>
              </a:tr>
            </a:tbl>
          </a:graphicData>
        </a:graphic>
      </p:graphicFrame>
      <p:sp>
        <p:nvSpPr>
          <p:cNvPr id="18" name="コンテンツ プレースホルダー 7">
            <a:extLst>
              <a:ext uri="{FF2B5EF4-FFF2-40B4-BE49-F238E27FC236}">
                <a16:creationId xmlns:a16="http://schemas.microsoft.com/office/drawing/2014/main" id="{BF02C230-6A84-49F9-8956-3CBBB4BD3BFB}"/>
              </a:ext>
            </a:extLst>
          </p:cNvPr>
          <p:cNvSpPr txBox="1">
            <a:spLocks/>
          </p:cNvSpPr>
          <p:nvPr/>
        </p:nvSpPr>
        <p:spPr>
          <a:xfrm>
            <a:off x="444696" y="4522708"/>
            <a:ext cx="6194220" cy="175294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>
                <a:solidFill>
                  <a:srgbClr val="0070C0"/>
                </a:solidFill>
              </a:rPr>
              <a:t>M</a:t>
            </a:r>
            <a:r>
              <a:rPr lang="en-US" altLang="ja-JP" sz="2400" baseline="30000" dirty="0">
                <a:solidFill>
                  <a:srgbClr val="0070C0"/>
                </a:solidFill>
              </a:rPr>
              <a:t>2+</a:t>
            </a:r>
            <a:r>
              <a:rPr lang="en-US" altLang="ja-JP" sz="2400" dirty="0">
                <a:solidFill>
                  <a:srgbClr val="0070C0"/>
                </a:solidFill>
              </a:rPr>
              <a:t> correction function automatically sets</a:t>
            </a:r>
          </a:p>
          <a:p>
            <a:pPr marL="525463" lvl="1" indent="-342900">
              <a:buFont typeface="Arial" panose="020B0604020202020204" pitchFamily="34" charset="0"/>
              <a:buChar char="–"/>
            </a:pPr>
            <a:r>
              <a:rPr lang="en-US" altLang="ja-JP" sz="2200" dirty="0">
                <a:solidFill>
                  <a:srgbClr val="0070C0"/>
                </a:solidFill>
              </a:rPr>
              <a:t>acquisition masses for corrections</a:t>
            </a:r>
          </a:p>
          <a:p>
            <a:pPr marL="525463" lvl="1" indent="-342900">
              <a:buFont typeface="Arial" panose="020B0604020202020204" pitchFamily="34" charset="0"/>
              <a:buChar char="–"/>
            </a:pPr>
            <a:r>
              <a:rPr lang="en-US" altLang="ja-JP" sz="2200" dirty="0">
                <a:solidFill>
                  <a:srgbClr val="0070C0"/>
                </a:solidFill>
              </a:rPr>
              <a:t>narrow peak mode</a:t>
            </a:r>
          </a:p>
          <a:p>
            <a:pPr marL="525463" lvl="1" indent="-342900">
              <a:buFont typeface="Arial" panose="020B0604020202020204" pitchFamily="34" charset="0"/>
              <a:buChar char="–"/>
            </a:pPr>
            <a:r>
              <a:rPr lang="en-US" altLang="ja-JP" sz="2200" dirty="0">
                <a:solidFill>
                  <a:srgbClr val="0070C0"/>
                </a:solidFill>
              </a:rPr>
              <a:t>correction equations</a:t>
            </a:r>
            <a:endParaRPr lang="ja-JP" altLang="en-US" sz="2200" dirty="0">
              <a:solidFill>
                <a:srgbClr val="0070C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3840073-4563-487B-B514-48CCC33FC0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294" y="785504"/>
            <a:ext cx="2778711" cy="20447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9CEC76-FD2C-4768-B9E5-647AB8D35CCB}"/>
              </a:ext>
            </a:extLst>
          </p:cNvPr>
          <p:cNvSpPr/>
          <p:nvPr/>
        </p:nvSpPr>
        <p:spPr>
          <a:xfrm>
            <a:off x="8134158" y="5718553"/>
            <a:ext cx="4057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1" indent="-174625"/>
            <a:r>
              <a:rPr lang="en-US" altLang="ja-JP" sz="2000" dirty="0"/>
              <a:t>* For fastest analysis, He mode can also be used for Li, Be, 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1214F5-51CB-4E46-BB33-ECB9F9A4FC41}"/>
              </a:ext>
            </a:extLst>
          </p:cNvPr>
          <p:cNvSpPr/>
          <p:nvPr/>
        </p:nvSpPr>
        <p:spPr>
          <a:xfrm>
            <a:off x="8332342" y="4890830"/>
            <a:ext cx="369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1" indent="-174625"/>
            <a:r>
              <a:rPr lang="en-US" altLang="ja-JP" dirty="0"/>
              <a:t>** Enhanced He mode used for Se</a:t>
            </a:r>
          </a:p>
        </p:txBody>
      </p:sp>
    </p:spTree>
    <p:extLst>
      <p:ext uri="{BB962C8B-B14F-4D97-AF65-F5344CB8AC3E}">
        <p14:creationId xmlns:p14="http://schemas.microsoft.com/office/powerpoint/2010/main" val="198125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22067" y="208046"/>
            <a:ext cx="267042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Experimental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5" name="コンテンツ プレースホルダー 7">
            <a:extLst>
              <a:ext uri="{FF2B5EF4-FFF2-40B4-BE49-F238E27FC236}">
                <a16:creationId xmlns:a16="http://schemas.microsoft.com/office/drawing/2014/main" id="{F5CD5531-0BDE-4220-8B39-27B83E4B4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998" y="852260"/>
            <a:ext cx="11113477" cy="549829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altLang="ja-JP" sz="2400" dirty="0">
                <a:solidFill>
                  <a:srgbClr val="0070C0"/>
                </a:solidFill>
              </a:rPr>
              <a:t>Standards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Agilent Environmental Calibration Standard (# 5183-4688) multi-element stock solution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Single element standards for Li, B and Hg (Kanto Chemical), and P (SPEX)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ISTD: Agilent Internal Standard Mix for ICP-MS (# 5188-6525) + </a:t>
            </a:r>
            <a:r>
              <a:rPr lang="en-US" altLang="ja-JP" sz="2000" dirty="0" err="1"/>
              <a:t>Ir</a:t>
            </a:r>
            <a:r>
              <a:rPr lang="en-US" altLang="ja-JP" sz="2000" dirty="0"/>
              <a:t> single element standard (</a:t>
            </a:r>
            <a:r>
              <a:rPr lang="en-US" altLang="ja-JP" sz="2000" dirty="0" err="1"/>
              <a:t>Acros</a:t>
            </a:r>
            <a:r>
              <a:rPr lang="en-US" altLang="ja-JP" sz="2000" dirty="0"/>
              <a:t> Organics)</a:t>
            </a:r>
          </a:p>
          <a:p>
            <a:pPr marL="342900" indent="-342900">
              <a:lnSpc>
                <a:spcPct val="110000"/>
              </a:lnSpc>
            </a:pPr>
            <a:r>
              <a:rPr lang="en-US" altLang="ja-JP" sz="2400" dirty="0">
                <a:solidFill>
                  <a:srgbClr val="0070C0"/>
                </a:solidFill>
              </a:rPr>
              <a:t>Samples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NIST 1640a Natural Water 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SLRS-6 River Water CRM for Trace Metals and other Constituents (National Research Council of Canada)</a:t>
            </a:r>
          </a:p>
          <a:p>
            <a:pPr marL="525463" lvl="1" indent="-342900">
              <a:lnSpc>
                <a:spcPct val="110000"/>
              </a:lnSpc>
            </a:pPr>
            <a:r>
              <a:rPr lang="en-US" altLang="ja-JP" sz="2000" dirty="0"/>
              <a:t>Two brands of bottled water (sample A and B) and a tap water (sample C) for long-term analysis</a:t>
            </a:r>
          </a:p>
          <a:p>
            <a:pPr marL="342900" indent="-342900">
              <a:lnSpc>
                <a:spcPct val="110000"/>
              </a:lnSpc>
            </a:pPr>
            <a:endParaRPr lang="en-US" altLang="ja-JP" sz="2200" dirty="0"/>
          </a:p>
          <a:p>
            <a:pPr>
              <a:lnSpc>
                <a:spcPct val="110000"/>
              </a:lnSpc>
            </a:pPr>
            <a:r>
              <a:rPr lang="en-US" altLang="ja-JP" sz="2200" dirty="0"/>
              <a:t>All standards and samples were prepared in 1% HNO</a:t>
            </a:r>
            <a:r>
              <a:rPr lang="en-US" altLang="ja-JP" sz="2200" baseline="-25000" dirty="0"/>
              <a:t>3</a:t>
            </a:r>
            <a:r>
              <a:rPr lang="en-US" altLang="ja-JP" sz="2200" dirty="0"/>
              <a:t> and 0.5% HCl (HCl is highly beneficial for chemical stability of several critical trace elements, Hg, Ag, Mo, Tl…)</a:t>
            </a:r>
          </a:p>
          <a:p>
            <a:pPr>
              <a:lnSpc>
                <a:spcPct val="110000"/>
              </a:lnSpc>
            </a:pPr>
            <a:r>
              <a:rPr lang="en-US" altLang="ja-JP" sz="2200" dirty="0"/>
              <a:t>Undiluted 1640a was spiked with 100 ppb Nd/Sm and 10 ppb Gd/Dy to prove the M</a:t>
            </a:r>
            <a:r>
              <a:rPr lang="en-US" altLang="ja-JP" sz="2200" baseline="30000" dirty="0"/>
              <a:t>2+</a:t>
            </a:r>
            <a:r>
              <a:rPr lang="en-US" altLang="ja-JP" sz="2200" dirty="0"/>
              <a:t> correction function</a:t>
            </a:r>
          </a:p>
          <a:p>
            <a:pPr lvl="1" indent="0">
              <a:lnSpc>
                <a:spcPct val="110000"/>
              </a:lnSpc>
              <a:buNone/>
            </a:pP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3946691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06579" y="84107"/>
            <a:ext cx="7250664" cy="534473"/>
          </a:xfrm>
        </p:spPr>
        <p:txBody>
          <a:bodyPr>
            <a:noAutofit/>
          </a:bodyPr>
          <a:lstStyle/>
          <a:p>
            <a:r>
              <a:rPr lang="en-US" altLang="ja-JP" dirty="0"/>
              <a:t>LOQs (10 sigma method)  </a:t>
            </a:r>
            <a:endParaRPr kumimoji="1" lang="ja-JP" alt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10</a:t>
            </a:fld>
            <a:endParaRPr kumimoji="1" lang="ja-JP" altLang="en-US"/>
          </a:p>
        </p:txBody>
      </p:sp>
      <p:graphicFrame>
        <p:nvGraphicFramePr>
          <p:cNvPr id="8" name="表 9">
            <a:extLst>
              <a:ext uri="{FF2B5EF4-FFF2-40B4-BE49-F238E27FC236}">
                <a16:creationId xmlns:a16="http://schemas.microsoft.com/office/drawing/2014/main" id="{3A0FCA39-AA9B-4D82-A325-5ACDFA5E7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36957"/>
              </p:ext>
            </p:extLst>
          </p:nvPr>
        </p:nvGraphicFramePr>
        <p:xfrm>
          <a:off x="427344" y="563880"/>
          <a:ext cx="5394960" cy="5608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538">
                  <a:extLst>
                    <a:ext uri="{9D8B030D-6E8A-4147-A177-3AD203B41FA5}">
                      <a16:colId xmlns:a16="http://schemas.microsoft.com/office/drawing/2014/main" val="3035750330"/>
                    </a:ext>
                  </a:extLst>
                </a:gridCol>
                <a:gridCol w="1334277">
                  <a:extLst>
                    <a:ext uri="{9D8B030D-6E8A-4147-A177-3AD203B41FA5}">
                      <a16:colId xmlns:a16="http://schemas.microsoft.com/office/drawing/2014/main" val="3573648137"/>
                    </a:ext>
                  </a:extLst>
                </a:gridCol>
                <a:gridCol w="1250302">
                  <a:extLst>
                    <a:ext uri="{9D8B030D-6E8A-4147-A177-3AD203B41FA5}">
                      <a16:colId xmlns:a16="http://schemas.microsoft.com/office/drawing/2014/main" val="1916079602"/>
                    </a:ext>
                  </a:extLst>
                </a:gridCol>
                <a:gridCol w="1688843">
                  <a:extLst>
                    <a:ext uri="{9D8B030D-6E8A-4147-A177-3AD203B41FA5}">
                      <a16:colId xmlns:a16="http://schemas.microsoft.com/office/drawing/2014/main" val="4165606921"/>
                    </a:ext>
                  </a:extLst>
                </a:gridCol>
              </a:tblGrid>
              <a:tr h="5974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Element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Gas Mode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LOQ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ISO Method Specs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949890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7 Li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No gas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0.004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53887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9 Be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gas</a:t>
                      </a:r>
                      <a:endParaRPr kumimoji="1" lang="ja-JP" altLang="en-US" sz="17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0.003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448405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11 B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gas</a:t>
                      </a:r>
                      <a:endParaRPr kumimoji="1" lang="ja-JP" altLang="en-US" sz="17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0.088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0942033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23 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He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1.5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10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7815727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24 Mg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0.29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6054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27 Al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0.31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1808908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31 P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0.57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008420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39 K**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>
                          <a:latin typeface="+mj-lt"/>
                        </a:rPr>
                        <a:t>3.87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2510739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44 Ca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9.0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50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760673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51 V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0.028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2244518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52 Cr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0.030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376022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55 Mn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0.035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283902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56 Fe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0.10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506439"/>
                  </a:ext>
                </a:extLst>
              </a:tr>
              <a:tr h="3570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59 Co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0.010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0.2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259718"/>
                  </a:ext>
                </a:extLst>
              </a:tr>
            </a:tbl>
          </a:graphicData>
        </a:graphic>
      </p:graphicFrame>
      <p:graphicFrame>
        <p:nvGraphicFramePr>
          <p:cNvPr id="16" name="表 9">
            <a:extLst>
              <a:ext uri="{FF2B5EF4-FFF2-40B4-BE49-F238E27FC236}">
                <a16:creationId xmlns:a16="http://schemas.microsoft.com/office/drawing/2014/main" id="{7111BD5B-250B-4F85-8192-79D39B5BB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951846"/>
              </p:ext>
            </p:extLst>
          </p:nvPr>
        </p:nvGraphicFramePr>
        <p:xfrm>
          <a:off x="6209772" y="561933"/>
          <a:ext cx="5775649" cy="5594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004">
                  <a:extLst>
                    <a:ext uri="{9D8B030D-6E8A-4147-A177-3AD203B41FA5}">
                      <a16:colId xmlns:a16="http://schemas.microsoft.com/office/drawing/2014/main" val="3035750330"/>
                    </a:ext>
                  </a:extLst>
                </a:gridCol>
                <a:gridCol w="1375983">
                  <a:extLst>
                    <a:ext uri="{9D8B030D-6E8A-4147-A177-3AD203B41FA5}">
                      <a16:colId xmlns:a16="http://schemas.microsoft.com/office/drawing/2014/main" val="3573648137"/>
                    </a:ext>
                  </a:extLst>
                </a:gridCol>
                <a:gridCol w="1484087">
                  <a:extLst>
                    <a:ext uri="{9D8B030D-6E8A-4147-A177-3AD203B41FA5}">
                      <a16:colId xmlns:a16="http://schemas.microsoft.com/office/drawing/2014/main" val="1916079602"/>
                    </a:ext>
                  </a:extLst>
                </a:gridCol>
                <a:gridCol w="1786575">
                  <a:extLst>
                    <a:ext uri="{9D8B030D-6E8A-4147-A177-3AD203B41FA5}">
                      <a16:colId xmlns:a16="http://schemas.microsoft.com/office/drawing/2014/main" val="4165606921"/>
                    </a:ext>
                  </a:extLst>
                </a:gridCol>
              </a:tblGrid>
              <a:tr h="60463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Element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Gas Mode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LOQ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ISO Method Specs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949890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60 Ni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0.056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53887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63 Cu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0.028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448405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66 Zn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0.21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0942033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75 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0.018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7815727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78 Se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He*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0.055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6054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95 Mo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0.004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1808908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107 Ag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0.007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008420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111 Cd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0.002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2510739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121 Sb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0.043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0.2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760673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137 Ba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0.060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3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2244518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202 Hg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0.004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0.05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376022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205 Tl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0.026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283902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Pb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0.007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506439"/>
                  </a:ext>
                </a:extLst>
              </a:tr>
              <a:tr h="3560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238 U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He</a:t>
                      </a:r>
                      <a:endParaRPr kumimoji="1" lang="ja-JP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0.0004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0.1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25971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F88A13-D78A-4C49-BDC3-EB1C6FE48C5E}"/>
              </a:ext>
            </a:extLst>
          </p:cNvPr>
          <p:cNvSpPr txBox="1"/>
          <p:nvPr/>
        </p:nvSpPr>
        <p:spPr>
          <a:xfrm>
            <a:off x="427344" y="6117148"/>
            <a:ext cx="521520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700" dirty="0"/>
              <a:t>*K LOQ was a little high due to blank contamination</a:t>
            </a:r>
            <a:endParaRPr kumimoji="1" lang="ja-JP" altLang="en-US" sz="1700" dirty="0"/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0D03EC19-2F61-4D49-A59D-AAFE8B2C7206}"/>
              </a:ext>
            </a:extLst>
          </p:cNvPr>
          <p:cNvSpPr txBox="1"/>
          <p:nvPr/>
        </p:nvSpPr>
        <p:spPr>
          <a:xfrm>
            <a:off x="6209772" y="6117148"/>
            <a:ext cx="294738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700" dirty="0"/>
              <a:t>**Enhanced He mode</a:t>
            </a:r>
            <a:endParaRPr kumimoji="1" lang="ja-JP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370016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85540" y="153485"/>
            <a:ext cx="10637502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Automatic Correction of M</a:t>
            </a:r>
            <a:r>
              <a:rPr kumimoji="1" lang="en-US" altLang="ja-JP" sz="3200" baseline="30000" dirty="0"/>
              <a:t>2+</a:t>
            </a:r>
            <a:r>
              <a:rPr kumimoji="1" lang="en-US" altLang="ja-JP" sz="3200" dirty="0"/>
              <a:t> Interferences on As and Se 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11</a:t>
            </a:fld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4A5A4EB-3A2D-4ACE-BE2B-BE7569EB9C18}"/>
              </a:ext>
            </a:extLst>
          </p:cNvPr>
          <p:cNvGrpSpPr/>
          <p:nvPr/>
        </p:nvGrpSpPr>
        <p:grpSpPr>
          <a:xfrm>
            <a:off x="502921" y="1580510"/>
            <a:ext cx="5748590" cy="4708323"/>
            <a:chOff x="502921" y="1580510"/>
            <a:chExt cx="5748590" cy="4708323"/>
          </a:xfrm>
        </p:grpSpPr>
        <p:graphicFrame>
          <p:nvGraphicFramePr>
            <p:cNvPr id="9" name="Chart 10">
              <a:extLst>
                <a:ext uri="{FF2B5EF4-FFF2-40B4-BE49-F238E27FC236}">
                  <a16:creationId xmlns:a16="http://schemas.microsoft.com/office/drawing/2014/main" id="{B1DD66FF-3CBC-4D7D-8D03-578357F7D59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30276515"/>
                </p:ext>
              </p:extLst>
            </p:nvPr>
          </p:nvGraphicFramePr>
          <p:xfrm>
            <a:off x="502921" y="1580510"/>
            <a:ext cx="5748590" cy="4708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2F996EE-7E1C-47E0-9B88-8C4D5F165829}"/>
                </a:ext>
              </a:extLst>
            </p:cNvPr>
            <p:cNvSpPr txBox="1"/>
            <p:nvPr/>
          </p:nvSpPr>
          <p:spPr>
            <a:xfrm>
              <a:off x="2101998" y="5431565"/>
              <a:ext cx="2619291" cy="7957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kumimoji="1" lang="en-US" altLang="ja-JP" dirty="0"/>
                <a:t>with M</a:t>
              </a:r>
              <a:r>
                <a:rPr kumimoji="1" lang="en-US" altLang="ja-JP" baseline="30000" dirty="0"/>
                <a:t>2+</a:t>
              </a:r>
              <a:r>
                <a:rPr kumimoji="1" lang="en-US" altLang="ja-JP" dirty="0"/>
                <a:t> correction</a:t>
              </a:r>
            </a:p>
            <a:p>
              <a:pPr>
                <a:lnSpc>
                  <a:spcPts val="2900"/>
                </a:lnSpc>
              </a:pPr>
              <a:r>
                <a:rPr kumimoji="1" lang="en-US" altLang="ja-JP" dirty="0"/>
                <a:t>without M</a:t>
              </a:r>
              <a:r>
                <a:rPr kumimoji="1" lang="en-US" altLang="ja-JP" baseline="30000" dirty="0"/>
                <a:t>2+</a:t>
              </a:r>
              <a:r>
                <a:rPr kumimoji="1" lang="en-US" altLang="ja-JP" dirty="0"/>
                <a:t> correction</a:t>
              </a:r>
            </a:p>
          </p:txBody>
        </p:sp>
      </p:grpSp>
      <p:sp>
        <p:nvSpPr>
          <p:cNvPr id="11" name="TextBox 9">
            <a:extLst>
              <a:ext uri="{FF2B5EF4-FFF2-40B4-BE49-F238E27FC236}">
                <a16:creationId xmlns:a16="http://schemas.microsoft.com/office/drawing/2014/main" id="{188995CF-C4BC-484E-8E3B-9ABC16630B18}"/>
              </a:ext>
            </a:extLst>
          </p:cNvPr>
          <p:cNvSpPr txBox="1"/>
          <p:nvPr/>
        </p:nvSpPr>
        <p:spPr>
          <a:xfrm>
            <a:off x="385540" y="981212"/>
            <a:ext cx="811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</a:t>
            </a:r>
            <a:r>
              <a:rPr lang="en-US" altLang="ja-JP" sz="2400" dirty="0"/>
              <a:t>ecoveries of As and Se in 1640a spiked with REEs</a:t>
            </a:r>
            <a:endParaRPr lang="en-US" sz="2400" u="sng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29953C-9101-4025-B1BE-75F9D29AA9F5}"/>
              </a:ext>
            </a:extLst>
          </p:cNvPr>
          <p:cNvSpPr txBox="1"/>
          <p:nvPr/>
        </p:nvSpPr>
        <p:spPr>
          <a:xfrm>
            <a:off x="6008914" y="3572413"/>
            <a:ext cx="5680165" cy="209288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ja-JP" sz="2600" dirty="0">
                <a:solidFill>
                  <a:schemeClr val="bg2"/>
                </a:solidFill>
              </a:rPr>
              <a:t>Accurate recoveries of the certified values for As and Se in the presence of REE spike shows effectiveness of ICP-MS MassHunter automated M</a:t>
            </a:r>
            <a:r>
              <a:rPr lang="en-US" altLang="ja-JP" sz="2600" baseline="30000" dirty="0">
                <a:solidFill>
                  <a:schemeClr val="bg2"/>
                </a:solidFill>
              </a:rPr>
              <a:t>2+</a:t>
            </a:r>
            <a:r>
              <a:rPr lang="en-US" altLang="ja-JP" sz="2600" dirty="0">
                <a:solidFill>
                  <a:schemeClr val="bg2"/>
                </a:solidFill>
              </a:rPr>
              <a:t> correction function</a:t>
            </a:r>
            <a:endParaRPr lang="en-US" sz="2600" u="sng" dirty="0">
              <a:solidFill>
                <a:schemeClr val="bg2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1549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06579" y="118872"/>
            <a:ext cx="11503339" cy="534473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Calibration Curves For As and Se Using Half-Mass Mode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6925A7-177A-43C5-87B2-2AA9F42827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" t="7302" r="1921" b="773"/>
          <a:stretch/>
        </p:blipFill>
        <p:spPr>
          <a:xfrm>
            <a:off x="206579" y="1688738"/>
            <a:ext cx="4442924" cy="3495819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9C436BE0-4DA7-49A7-BD59-219C4D89D7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 t="7794" r="1922" b="774"/>
          <a:stretch/>
        </p:blipFill>
        <p:spPr>
          <a:xfrm>
            <a:off x="4649503" y="1688738"/>
            <a:ext cx="4439241" cy="34805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5F7D7F-B986-4F70-A16E-FB71FE770739}"/>
              </a:ext>
            </a:extLst>
          </p:cNvPr>
          <p:cNvSpPr txBox="1">
            <a:spLocks/>
          </p:cNvSpPr>
          <p:nvPr/>
        </p:nvSpPr>
        <p:spPr>
          <a:xfrm>
            <a:off x="590750" y="1019893"/>
            <a:ext cx="1066801" cy="5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bg2"/>
                </a:solidFill>
              </a:rPr>
              <a:t>As </a:t>
            </a: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8C21FE-B1F0-41E3-8B1C-BC963E3B7FF8}"/>
              </a:ext>
            </a:extLst>
          </p:cNvPr>
          <p:cNvSpPr txBox="1">
            <a:spLocks/>
          </p:cNvSpPr>
          <p:nvPr/>
        </p:nvSpPr>
        <p:spPr>
          <a:xfrm>
            <a:off x="5053827" y="1019893"/>
            <a:ext cx="1066801" cy="534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kumimoji="1" sz="21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82563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9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57200" indent="-2095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30238" indent="-1682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kumimoji="1" sz="17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54075" indent="-18256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500" kern="1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bg2"/>
                </a:solidFill>
              </a:rPr>
              <a:t>Se </a:t>
            </a: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AFF2BA-C5A7-4FEF-B985-B41C77BA223B}"/>
              </a:ext>
            </a:extLst>
          </p:cNvPr>
          <p:cNvSpPr txBox="1"/>
          <p:nvPr/>
        </p:nvSpPr>
        <p:spPr>
          <a:xfrm>
            <a:off x="9155388" y="1554366"/>
            <a:ext cx="2764729" cy="45704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sz="2600" dirty="0">
                <a:solidFill>
                  <a:schemeClr val="bg2"/>
                </a:solidFill>
              </a:rPr>
              <a:t>Low ppt DLs for As and Se obtained</a:t>
            </a:r>
          </a:p>
          <a:p>
            <a:pPr>
              <a:spcAft>
                <a:spcPts val="600"/>
              </a:spcAft>
            </a:pPr>
            <a:r>
              <a:rPr lang="en-US" altLang="ja-JP" sz="2600" dirty="0">
                <a:solidFill>
                  <a:schemeClr val="bg2"/>
                </a:solidFill>
              </a:rPr>
              <a:t>High frequency hyperbolic quadrupole of 7850 gives high ion transmission under increased resolution (half-mass) settings </a:t>
            </a:r>
          </a:p>
        </p:txBody>
      </p:sp>
    </p:spTree>
    <p:extLst>
      <p:ext uri="{BB962C8B-B14F-4D97-AF65-F5344CB8AC3E}">
        <p14:creationId xmlns:p14="http://schemas.microsoft.com/office/powerpoint/2010/main" val="218519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06579" y="118872"/>
            <a:ext cx="11499751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Long-term Stability </a:t>
            </a:r>
            <a:r>
              <a:rPr lang="en-US" altLang="ja-JP" sz="3200" dirty="0"/>
              <a:t>Confirmed by ISTD Plot and QC Recovery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445F5A0-CA14-42D7-8FD6-2092C6CB7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5" y="2726517"/>
            <a:ext cx="5016885" cy="322141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9AFBF42-3E2B-4683-8D55-B9C19B4A68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886" y="2943729"/>
            <a:ext cx="6204883" cy="262601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8F2ED5-12D2-4D4E-B9D9-5FA4E221AA47}"/>
              </a:ext>
            </a:extLst>
          </p:cNvPr>
          <p:cNvSpPr txBox="1"/>
          <p:nvPr/>
        </p:nvSpPr>
        <p:spPr>
          <a:xfrm>
            <a:off x="494151" y="2264852"/>
            <a:ext cx="1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ISTD</a:t>
            </a:r>
            <a:endParaRPr kumimoji="1" lang="ja-JP" altLang="en-US" sz="2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31BB81C-8EA3-44B1-8FAE-825331B8C284}"/>
              </a:ext>
            </a:extLst>
          </p:cNvPr>
          <p:cNvSpPr txBox="1"/>
          <p:nvPr/>
        </p:nvSpPr>
        <p:spPr>
          <a:xfrm>
            <a:off x="5923851" y="2264852"/>
            <a:ext cx="351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QC sample recovery</a:t>
            </a:r>
            <a:endParaRPr kumimoji="1" lang="ja-JP" altLang="en-US" sz="2400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302E05B8-EBD2-49A4-810B-D8581FCEAC58}"/>
              </a:ext>
            </a:extLst>
          </p:cNvPr>
          <p:cNvCxnSpPr/>
          <p:nvPr/>
        </p:nvCxnSpPr>
        <p:spPr>
          <a:xfrm>
            <a:off x="869056" y="4484567"/>
            <a:ext cx="4441371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9A3520-6E66-4101-83B7-053DE6A47996}"/>
              </a:ext>
            </a:extLst>
          </p:cNvPr>
          <p:cNvSpPr txBox="1"/>
          <p:nvPr/>
        </p:nvSpPr>
        <p:spPr>
          <a:xfrm>
            <a:off x="2568658" y="4616813"/>
            <a:ext cx="1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0070C0"/>
                </a:solidFill>
              </a:rPr>
              <a:t>8 hours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2A365F25-3C73-4CC0-8EEF-BFB5F46F38D1}"/>
              </a:ext>
            </a:extLst>
          </p:cNvPr>
          <p:cNvCxnSpPr>
            <a:cxnSpLocks/>
          </p:cNvCxnSpPr>
          <p:nvPr/>
        </p:nvCxnSpPr>
        <p:spPr>
          <a:xfrm>
            <a:off x="6267716" y="4484567"/>
            <a:ext cx="4242380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F595A8D-B1DC-49D7-9CD2-1E0574F432EB}"/>
              </a:ext>
            </a:extLst>
          </p:cNvPr>
          <p:cNvSpPr txBox="1"/>
          <p:nvPr/>
        </p:nvSpPr>
        <p:spPr>
          <a:xfrm>
            <a:off x="7967318" y="4576700"/>
            <a:ext cx="1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0070C0"/>
                </a:solidFill>
              </a:rPr>
              <a:t>8 hours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8">
            <a:extLst>
              <a:ext uri="{FF2B5EF4-FFF2-40B4-BE49-F238E27FC236}">
                <a16:creationId xmlns:a16="http://schemas.microsoft.com/office/drawing/2014/main" id="{ED91788E-EC27-4A11-ADF1-31D16E311D8D}"/>
              </a:ext>
            </a:extLst>
          </p:cNvPr>
          <p:cNvSpPr txBox="1"/>
          <p:nvPr/>
        </p:nvSpPr>
        <p:spPr>
          <a:xfrm>
            <a:off x="350365" y="961165"/>
            <a:ext cx="10903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Analysis of a mixed batch of CRMs, bottled waters, and tap water, with QC block interspersed after every 10 samples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41298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14</a:t>
            </a:fld>
            <a:endParaRPr kumimoji="1" lang="ja-JP" altLang="en-US"/>
          </a:p>
        </p:txBody>
      </p:sp>
      <p:graphicFrame>
        <p:nvGraphicFramePr>
          <p:cNvPr id="9" name="表 9">
            <a:extLst>
              <a:ext uri="{FF2B5EF4-FFF2-40B4-BE49-F238E27FC236}">
                <a16:creationId xmlns:a16="http://schemas.microsoft.com/office/drawing/2014/main" id="{62B56088-0A56-4B53-950F-2D2E0AC07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17944"/>
              </p:ext>
            </p:extLst>
          </p:nvPr>
        </p:nvGraphicFramePr>
        <p:xfrm>
          <a:off x="502920" y="640083"/>
          <a:ext cx="5394960" cy="5732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538">
                  <a:extLst>
                    <a:ext uri="{9D8B030D-6E8A-4147-A177-3AD203B41FA5}">
                      <a16:colId xmlns:a16="http://schemas.microsoft.com/office/drawing/2014/main" val="3035750330"/>
                    </a:ext>
                  </a:extLst>
                </a:gridCol>
                <a:gridCol w="1418253">
                  <a:extLst>
                    <a:ext uri="{9D8B030D-6E8A-4147-A177-3AD203B41FA5}">
                      <a16:colId xmlns:a16="http://schemas.microsoft.com/office/drawing/2014/main" val="3573648137"/>
                    </a:ext>
                  </a:extLst>
                </a:gridCol>
                <a:gridCol w="1380930">
                  <a:extLst>
                    <a:ext uri="{9D8B030D-6E8A-4147-A177-3AD203B41FA5}">
                      <a16:colId xmlns:a16="http://schemas.microsoft.com/office/drawing/2014/main" val="1916079602"/>
                    </a:ext>
                  </a:extLst>
                </a:gridCol>
                <a:gridCol w="1474239">
                  <a:extLst>
                    <a:ext uri="{9D8B030D-6E8A-4147-A177-3AD203B41FA5}">
                      <a16:colId xmlns:a16="http://schemas.microsoft.com/office/drawing/2014/main" val="4165606921"/>
                    </a:ext>
                  </a:extLst>
                </a:gridCol>
              </a:tblGrid>
              <a:tr h="61206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Element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Measured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Certified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Recovery (%)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94989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7 Li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0.481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5388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 Be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0.006</a:t>
                      </a:r>
                      <a:endParaRPr kumimoji="1" lang="ja-JP" altLang="en-US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0.0066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98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448405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11 B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6.07</a:t>
                      </a:r>
                      <a:endParaRPr kumimoji="1" lang="ja-JP" altLang="en-US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094203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23 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2620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2770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781572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24 Mg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2060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2137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6054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27 Al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31.0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33.8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180890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31 P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2.23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00842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39 K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607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651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25107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44 Ca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8180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8770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76067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51 V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0.335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0.352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224451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52 Cr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0.232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0.252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37602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55 Mn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2.06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2.12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28390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56 Fe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80.3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84.5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5064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59 Co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0.057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0.053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108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259718"/>
                  </a:ext>
                </a:extLst>
              </a:tr>
            </a:tbl>
          </a:graphicData>
        </a:graphic>
      </p:graphicFrame>
      <p:graphicFrame>
        <p:nvGraphicFramePr>
          <p:cNvPr id="11" name="表 9">
            <a:extLst>
              <a:ext uri="{FF2B5EF4-FFF2-40B4-BE49-F238E27FC236}">
                <a16:creationId xmlns:a16="http://schemas.microsoft.com/office/drawing/2014/main" id="{4F9500FE-C988-453B-8F3A-937742914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785263"/>
              </p:ext>
            </p:extLst>
          </p:nvPr>
        </p:nvGraphicFramePr>
        <p:xfrm>
          <a:off x="6294122" y="653345"/>
          <a:ext cx="5309119" cy="5732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004">
                  <a:extLst>
                    <a:ext uri="{9D8B030D-6E8A-4147-A177-3AD203B41FA5}">
                      <a16:colId xmlns:a16="http://schemas.microsoft.com/office/drawing/2014/main" val="3035750330"/>
                    </a:ext>
                  </a:extLst>
                </a:gridCol>
                <a:gridCol w="1375983">
                  <a:extLst>
                    <a:ext uri="{9D8B030D-6E8A-4147-A177-3AD203B41FA5}">
                      <a16:colId xmlns:a16="http://schemas.microsoft.com/office/drawing/2014/main" val="3573648137"/>
                    </a:ext>
                  </a:extLst>
                </a:gridCol>
                <a:gridCol w="1395209">
                  <a:extLst>
                    <a:ext uri="{9D8B030D-6E8A-4147-A177-3AD203B41FA5}">
                      <a16:colId xmlns:a16="http://schemas.microsoft.com/office/drawing/2014/main" val="1916079602"/>
                    </a:ext>
                  </a:extLst>
                </a:gridCol>
                <a:gridCol w="1408923">
                  <a:extLst>
                    <a:ext uri="{9D8B030D-6E8A-4147-A177-3AD203B41FA5}">
                      <a16:colId xmlns:a16="http://schemas.microsoft.com/office/drawing/2014/main" val="4165606921"/>
                    </a:ext>
                  </a:extLst>
                </a:gridCol>
              </a:tblGrid>
              <a:tr h="61206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Element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Measured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Certified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Recovery (%)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94989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60 Ni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0.551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0.617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5388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63 Cu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24.3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448405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66 Zn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1.71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1.76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094203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75 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0.536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0.57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781572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78 Se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0.087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6054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 Mo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0.192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0.215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89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180890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107 Ag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&lt; DL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00842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111 Cd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0.008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0.0063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129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25107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121 Sb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0.316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0.3377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76067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137 Ba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13.3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14.3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224451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202 Hg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&lt; DL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37602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205 Tl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&lt; DL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28390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Pb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0.164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0.17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5064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238 U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0.065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0.0699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259718"/>
                  </a:ext>
                </a:extLst>
              </a:tr>
            </a:tbl>
          </a:graphicData>
        </a:graphic>
      </p:graphicFrame>
      <p:sp>
        <p:nvSpPr>
          <p:cNvPr id="10" name="タイトル 3">
            <a:extLst>
              <a:ext uri="{FF2B5EF4-FFF2-40B4-BE49-F238E27FC236}">
                <a16:creationId xmlns:a16="http://schemas.microsoft.com/office/drawing/2014/main" id="{103C5B69-EAA9-4A41-87FC-B7CB12C6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Accurate Quantitative Results for All Elements in SLRS-6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03256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81836" y="118872"/>
            <a:ext cx="1130724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Accurate Quantitative Results for All Elements in 1640a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15</a:t>
            </a:fld>
            <a:endParaRPr kumimoji="1" lang="ja-JP" altLang="en-US"/>
          </a:p>
        </p:txBody>
      </p:sp>
      <p:graphicFrame>
        <p:nvGraphicFramePr>
          <p:cNvPr id="9" name="表 9">
            <a:extLst>
              <a:ext uri="{FF2B5EF4-FFF2-40B4-BE49-F238E27FC236}">
                <a16:creationId xmlns:a16="http://schemas.microsoft.com/office/drawing/2014/main" id="{62B56088-0A56-4B53-950F-2D2E0AC07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39667"/>
              </p:ext>
            </p:extLst>
          </p:nvPr>
        </p:nvGraphicFramePr>
        <p:xfrm>
          <a:off x="502920" y="640083"/>
          <a:ext cx="5394960" cy="5732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538">
                  <a:extLst>
                    <a:ext uri="{9D8B030D-6E8A-4147-A177-3AD203B41FA5}">
                      <a16:colId xmlns:a16="http://schemas.microsoft.com/office/drawing/2014/main" val="3035750330"/>
                    </a:ext>
                  </a:extLst>
                </a:gridCol>
                <a:gridCol w="1418253">
                  <a:extLst>
                    <a:ext uri="{9D8B030D-6E8A-4147-A177-3AD203B41FA5}">
                      <a16:colId xmlns:a16="http://schemas.microsoft.com/office/drawing/2014/main" val="3573648137"/>
                    </a:ext>
                  </a:extLst>
                </a:gridCol>
                <a:gridCol w="1380930">
                  <a:extLst>
                    <a:ext uri="{9D8B030D-6E8A-4147-A177-3AD203B41FA5}">
                      <a16:colId xmlns:a16="http://schemas.microsoft.com/office/drawing/2014/main" val="1916079602"/>
                    </a:ext>
                  </a:extLst>
                </a:gridCol>
                <a:gridCol w="1474239">
                  <a:extLst>
                    <a:ext uri="{9D8B030D-6E8A-4147-A177-3AD203B41FA5}">
                      <a16:colId xmlns:a16="http://schemas.microsoft.com/office/drawing/2014/main" val="4165606921"/>
                    </a:ext>
                  </a:extLst>
                </a:gridCol>
              </a:tblGrid>
              <a:tr h="61206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Element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Measured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Certified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Recovery (%)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94989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7 Li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0.399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0.4034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99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5388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 Be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2.84</a:t>
                      </a:r>
                      <a:endParaRPr kumimoji="1" lang="ja-JP" altLang="en-US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3.002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448405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11 B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278</a:t>
                      </a:r>
                      <a:endParaRPr kumimoji="1" lang="ja-JP" altLang="en-US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300.7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094203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23 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3040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3112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98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781572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24 Mg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1010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1050.2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6054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27 Al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52.0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52.6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98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180890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31 P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4.38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00842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39 K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569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575.3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99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25107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44 Ca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5840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5570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76067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51 V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14.1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14.93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224451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52 Cr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38.0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40.22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37602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55 Mn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38.9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40.07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28390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56 Fe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36.6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36.5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5064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59 Co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19.1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20.08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259718"/>
                  </a:ext>
                </a:extLst>
              </a:tr>
            </a:tbl>
          </a:graphicData>
        </a:graphic>
      </p:graphicFrame>
      <p:graphicFrame>
        <p:nvGraphicFramePr>
          <p:cNvPr id="11" name="表 9">
            <a:extLst>
              <a:ext uri="{FF2B5EF4-FFF2-40B4-BE49-F238E27FC236}">
                <a16:creationId xmlns:a16="http://schemas.microsoft.com/office/drawing/2014/main" id="{4F9500FE-C988-453B-8F3A-937742914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711337"/>
              </p:ext>
            </p:extLst>
          </p:nvPr>
        </p:nvGraphicFramePr>
        <p:xfrm>
          <a:off x="6294122" y="653345"/>
          <a:ext cx="5309119" cy="5732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004">
                  <a:extLst>
                    <a:ext uri="{9D8B030D-6E8A-4147-A177-3AD203B41FA5}">
                      <a16:colId xmlns:a16="http://schemas.microsoft.com/office/drawing/2014/main" val="3035750330"/>
                    </a:ext>
                  </a:extLst>
                </a:gridCol>
                <a:gridCol w="1375983">
                  <a:extLst>
                    <a:ext uri="{9D8B030D-6E8A-4147-A177-3AD203B41FA5}">
                      <a16:colId xmlns:a16="http://schemas.microsoft.com/office/drawing/2014/main" val="3573648137"/>
                    </a:ext>
                  </a:extLst>
                </a:gridCol>
                <a:gridCol w="1395209">
                  <a:extLst>
                    <a:ext uri="{9D8B030D-6E8A-4147-A177-3AD203B41FA5}">
                      <a16:colId xmlns:a16="http://schemas.microsoft.com/office/drawing/2014/main" val="1916079602"/>
                    </a:ext>
                  </a:extLst>
                </a:gridCol>
                <a:gridCol w="1408923">
                  <a:extLst>
                    <a:ext uri="{9D8B030D-6E8A-4147-A177-3AD203B41FA5}">
                      <a16:colId xmlns:a16="http://schemas.microsoft.com/office/drawing/2014/main" val="4165606921"/>
                    </a:ext>
                  </a:extLst>
                </a:gridCol>
              </a:tblGrid>
              <a:tr h="61206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Element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Measured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Certified (ppb)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>
                          <a:latin typeface="+mj-lt"/>
                        </a:rPr>
                        <a:t>Recovery (%)</a:t>
                      </a:r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94989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60 Ni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23.6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25.12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5388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63 Cu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81.8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85.07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448405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66 Zn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53.2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55.2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094203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75 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7.66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8.01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7815727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78 Se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19.9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19.97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6054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 Mo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41.9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45.24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180890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107 Ag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7.38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8.017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008420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111 Cd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3.66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3.961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92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25107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121 Sb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4.69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5.064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93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760673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137 Ba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143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150.6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2244518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202 Hg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0.004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-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37602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205 Tl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1.58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1.606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98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283902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Pb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11.9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12.005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99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506439"/>
                  </a:ext>
                </a:extLst>
              </a:tr>
              <a:tr h="36289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238 U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565A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22.8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565A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25.15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+mj-lt"/>
                        </a:rPr>
                        <a:t>90</a:t>
                      </a:r>
                      <a:endParaRPr kumimoji="1" lang="ja-JP" altLang="en-US" sz="1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259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574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43900" y="275960"/>
            <a:ext cx="9124033" cy="534473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As and Se in 1640a spiked with REEs</a:t>
            </a:r>
            <a:endParaRPr kumimoji="1" lang="ja-JP" altLang="en-US" sz="3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B786A-9DE1-4266-87CA-59738644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4613-9B8F-4527-8BC5-64AF2961B2B7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6C38C-958E-410A-B7A0-16453584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3937-79C2-41EC-8A33-A0E45F3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t>16</a:t>
            </a:fld>
            <a:endParaRPr kumimoji="1" lang="ja-JP" altLang="en-US"/>
          </a:p>
        </p:txBody>
      </p:sp>
      <p:graphicFrame>
        <p:nvGraphicFramePr>
          <p:cNvPr id="9" name="表 9">
            <a:extLst>
              <a:ext uri="{FF2B5EF4-FFF2-40B4-BE49-F238E27FC236}">
                <a16:creationId xmlns:a16="http://schemas.microsoft.com/office/drawing/2014/main" id="{62B56088-0A56-4B53-950F-2D2E0AC07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235213"/>
              </p:ext>
            </p:extLst>
          </p:nvPr>
        </p:nvGraphicFramePr>
        <p:xfrm>
          <a:off x="502920" y="2683488"/>
          <a:ext cx="10777790" cy="2460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768">
                  <a:extLst>
                    <a:ext uri="{9D8B030D-6E8A-4147-A177-3AD203B41FA5}">
                      <a16:colId xmlns:a16="http://schemas.microsoft.com/office/drawing/2014/main" val="3035750330"/>
                    </a:ext>
                  </a:extLst>
                </a:gridCol>
                <a:gridCol w="1832054">
                  <a:extLst>
                    <a:ext uri="{9D8B030D-6E8A-4147-A177-3AD203B41FA5}">
                      <a16:colId xmlns:a16="http://schemas.microsoft.com/office/drawing/2014/main" val="3573648137"/>
                    </a:ext>
                  </a:extLst>
                </a:gridCol>
                <a:gridCol w="2094544">
                  <a:extLst>
                    <a:ext uri="{9D8B030D-6E8A-4147-A177-3AD203B41FA5}">
                      <a16:colId xmlns:a16="http://schemas.microsoft.com/office/drawing/2014/main" val="1916079602"/>
                    </a:ext>
                  </a:extLst>
                </a:gridCol>
                <a:gridCol w="1593674">
                  <a:extLst>
                    <a:ext uri="{9D8B030D-6E8A-4147-A177-3AD203B41FA5}">
                      <a16:colId xmlns:a16="http://schemas.microsoft.com/office/drawing/2014/main" val="4165606921"/>
                    </a:ext>
                  </a:extLst>
                </a:gridCol>
                <a:gridCol w="1904375">
                  <a:extLst>
                    <a:ext uri="{9D8B030D-6E8A-4147-A177-3AD203B41FA5}">
                      <a16:colId xmlns:a16="http://schemas.microsoft.com/office/drawing/2014/main" val="2266442812"/>
                    </a:ext>
                  </a:extLst>
                </a:gridCol>
                <a:gridCol w="1904375">
                  <a:extLst>
                    <a:ext uri="{9D8B030D-6E8A-4147-A177-3AD203B41FA5}">
                      <a16:colId xmlns:a16="http://schemas.microsoft.com/office/drawing/2014/main" val="942395943"/>
                    </a:ext>
                  </a:extLst>
                </a:gridCol>
              </a:tblGrid>
              <a:tr h="645127"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>
                        <a:latin typeface="+mj-lt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+mj-lt"/>
                        </a:rPr>
                        <a:t>1640a</a:t>
                      </a:r>
                      <a:endParaRPr kumimoji="1" lang="ja-JP" altLang="en-US" sz="240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+mj-lt"/>
                        </a:rPr>
                        <a:t>1640a + REEs*</a:t>
                      </a:r>
                      <a:endParaRPr kumimoji="1" lang="ja-JP" altLang="en-US" sz="240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7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6820544"/>
                  </a:ext>
                </a:extLst>
              </a:tr>
              <a:tr h="8515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Element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Measured (ppb)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Certified (ppb)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Recovery</a:t>
                      </a:r>
                      <a:br>
                        <a:rPr kumimoji="1" lang="en-US" altLang="ja-JP" sz="2200" dirty="0">
                          <a:latin typeface="+mj-lt"/>
                        </a:rPr>
                      </a:br>
                      <a:r>
                        <a:rPr kumimoji="1" lang="en-US" altLang="ja-JP" sz="2200" dirty="0">
                          <a:latin typeface="+mj-lt"/>
                        </a:rPr>
                        <a:t> (%)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Measured (ppb)</a:t>
                      </a:r>
                      <a:endParaRPr kumimoji="1" lang="ja-JP" altLang="en-US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Recovery</a:t>
                      </a:r>
                      <a:br>
                        <a:rPr kumimoji="1" lang="en-US" altLang="ja-JP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1" lang="en-US" altLang="ja-JP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(%)</a:t>
                      </a:r>
                      <a:endParaRPr kumimoji="1" lang="ja-JP" altLang="en-US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949890"/>
                  </a:ext>
                </a:extLst>
              </a:tr>
              <a:tr h="48189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75 As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7.66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8.01 ± 0.0067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96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7.78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97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53887"/>
                  </a:ext>
                </a:extLst>
              </a:tr>
              <a:tr h="48189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78 Se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2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19.9</a:t>
                      </a:r>
                      <a:endParaRPr kumimoji="1" lang="ja-JP" altLang="en-US" sz="2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19.97 </a:t>
                      </a:r>
                      <a:r>
                        <a:rPr kumimoji="1" lang="en-US" altLang="ja-JP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0.16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100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19.4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200" dirty="0">
                          <a:latin typeface="+mj-lt"/>
                        </a:rPr>
                        <a:t>97</a:t>
                      </a:r>
                      <a:endParaRPr kumimoji="1" lang="ja-JP" altLang="en-US" sz="2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448405"/>
                  </a:ext>
                </a:extLst>
              </a:tr>
            </a:tbl>
          </a:graphicData>
        </a:graphic>
      </p:graphicFrame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7FA5E75-737F-4D0A-BF0A-D60841D30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789" y="5255185"/>
            <a:ext cx="6578082" cy="471971"/>
          </a:xfrm>
        </p:spPr>
        <p:txBody>
          <a:bodyPr>
            <a:normAutofit/>
          </a:bodyPr>
          <a:lstStyle/>
          <a:p>
            <a:pPr algn="r"/>
            <a:r>
              <a:rPr lang="en-US" altLang="ja-JP" sz="2000" dirty="0"/>
              <a:t>*spiked REEs: 100ppb Nd and </a:t>
            </a:r>
            <a:r>
              <a:rPr lang="en-US" altLang="ja-JP" sz="2000" dirty="0" err="1"/>
              <a:t>Sm</a:t>
            </a:r>
            <a:r>
              <a:rPr lang="en-US" altLang="ja-JP" sz="2000" dirty="0"/>
              <a:t>, 10ppb </a:t>
            </a:r>
            <a:r>
              <a:rPr lang="en-US" altLang="ja-JP" sz="2000" dirty="0" err="1"/>
              <a:t>Gd</a:t>
            </a:r>
            <a:r>
              <a:rPr lang="en-US" altLang="ja-JP" sz="2000" dirty="0"/>
              <a:t> and Dy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6B000C-61E7-4F5F-9F91-659C7C1E2B8A}"/>
              </a:ext>
            </a:extLst>
          </p:cNvPr>
          <p:cNvSpPr txBox="1"/>
          <p:nvPr/>
        </p:nvSpPr>
        <p:spPr>
          <a:xfrm>
            <a:off x="385539" y="981212"/>
            <a:ext cx="10456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Confirming accuracy of automated M</a:t>
            </a:r>
            <a:r>
              <a:rPr lang="en-US" sz="2400" baseline="30000" dirty="0"/>
              <a:t>2+</a:t>
            </a:r>
            <a:r>
              <a:rPr lang="en-US" sz="2400" dirty="0"/>
              <a:t> correction for elements that could suffer doubly-charged ion overlaps</a:t>
            </a:r>
            <a:endParaRPr lang="en-US" sz="2400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54793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5DBBD-10E5-4662-AC50-E96E0562C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57" y="310283"/>
            <a:ext cx="3035058" cy="720695"/>
          </a:xfrm>
        </p:spPr>
        <p:txBody>
          <a:bodyPr>
            <a:normAutofit/>
          </a:bodyPr>
          <a:lstStyle/>
          <a:p>
            <a:r>
              <a:rPr lang="en-US" sz="3200" dirty="0"/>
              <a:t>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04F2E-4C1F-4F4A-96AF-86F2992E2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13AA-3E89-4D80-8765-BA71B062341C}" type="datetime1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0EB97-5BB8-4748-A5C0-DED34B1DA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E0C34-2355-4623-A8A7-4D15EFF4C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4AFEB-01B6-47BF-9DE8-9F960D307132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617E07EE-EDB6-4842-9A93-E8BBD2A0E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10" y="1092707"/>
            <a:ext cx="10994591" cy="526143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The Agilent 7850 ICP-MS was used to measure 28 elements in varied water samples, easily meeting the detection limit and QC requirements defined in ISO 17294-2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The 7850 removes many of the common time-consuming and unproductive activities in the analytical workflow by predefining and automating many functions using Method Wizard and Autotune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The ORS</a:t>
            </a:r>
            <a:r>
              <a:rPr lang="en-US" altLang="ja-JP" sz="2600" baseline="30000" dirty="0"/>
              <a:t>4</a:t>
            </a:r>
            <a:r>
              <a:rPr lang="en-US" altLang="ja-JP" sz="2600" dirty="0"/>
              <a:t> He collision mode provides reliable and effective removal of common polyatomic overlaps in typical ICP-MS sample types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ja-JP" sz="2600" dirty="0"/>
              <a:t>The robust plasma (low CeO</a:t>
            </a:r>
            <a:r>
              <a:rPr lang="en-US" altLang="ja-JP" sz="2600" baseline="30000" dirty="0"/>
              <a:t>+</a:t>
            </a:r>
            <a:r>
              <a:rPr lang="en-US" altLang="ja-JP" sz="2600" dirty="0"/>
              <a:t>/Ce</a:t>
            </a:r>
            <a:r>
              <a:rPr lang="en-US" altLang="ja-JP" sz="2600" baseline="30000" dirty="0"/>
              <a:t>+</a:t>
            </a:r>
            <a:r>
              <a:rPr lang="en-US" altLang="ja-JP" sz="2600" dirty="0"/>
              <a:t> ratio) ensures that variable water sample matrices can be analyzed reproducibly over a long sample sequence, while ensuring consistency by minimizing matrix suppression</a:t>
            </a:r>
            <a:endParaRPr lang="ja-JP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449194313"/>
      </p:ext>
    </p:extLst>
  </p:cSld>
  <p:clrMapOvr>
    <a:masterClrMapping/>
  </p:clrMapOvr>
</p:sld>
</file>

<file path=ppt/theme/theme1.xml><?xml version="1.0" encoding="utf-8"?>
<a:theme xmlns:a="http://schemas.openxmlformats.org/drawingml/2006/main" name="AGILENT 16-9">
  <a:themeElements>
    <a:clrScheme name="AGILENT COLORS">
      <a:dk1>
        <a:srgbClr val="53565A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2A900"/>
      </a:accent2>
      <a:accent3>
        <a:srgbClr val="84BD00"/>
      </a:accent3>
      <a:accent4>
        <a:srgbClr val="00A9E0"/>
      </a:accent4>
      <a:accent5>
        <a:srgbClr val="00426A"/>
      </a:accent5>
      <a:accent6>
        <a:srgbClr val="D6001C"/>
      </a:accent6>
      <a:hlink>
        <a:srgbClr val="0085D5"/>
      </a:hlink>
      <a:folHlink>
        <a:srgbClr val="80276C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gilent 16-9.potx" id="{4054D6FB-C24F-4FDA-AA34-919D31EBA7AC}" vid="{ACB6B4E7-3977-49D9-90B1-F7F31487D0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C551B5CD392F4682DDB6CE0DE76E11" ma:contentTypeVersion="13" ma:contentTypeDescription="Create a new document." ma:contentTypeScope="" ma:versionID="a50203dbd758c10964f3565863b9a633">
  <xsd:schema xmlns:xsd="http://www.w3.org/2001/XMLSchema" xmlns:xs="http://www.w3.org/2001/XMLSchema" xmlns:p="http://schemas.microsoft.com/office/2006/metadata/properties" xmlns:ns3="c1827274-02fc-4a1c-8e0f-73f155ee9132" xmlns:ns4="6795fe3b-8fe8-46e6-b905-ba3d70a508d5" targetNamespace="http://schemas.microsoft.com/office/2006/metadata/properties" ma:root="true" ma:fieldsID="296837f69db780f7b9c5179b049b7dcb" ns3:_="" ns4:_="">
    <xsd:import namespace="c1827274-02fc-4a1c-8e0f-73f155ee9132"/>
    <xsd:import namespace="6795fe3b-8fe8-46e6-b905-ba3d70a508d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827274-02fc-4a1c-8e0f-73f155ee91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95fe3b-8fe8-46e6-b905-ba3d70a50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1EDA99-804C-468A-9734-9362427D16E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2E391B2-B325-4F38-BD3E-8DBD54CDF5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827274-02fc-4a1c-8e0f-73f155ee9132"/>
    <ds:schemaRef ds:uri="6795fe3b-8fe8-46e6-b905-ba3d70a508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D378A2-603A-4D73-8194-20ADC55838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Agilent 16-9</Template>
  <TotalTime>2153</TotalTime>
  <Words>2041</Words>
  <Application>Microsoft Office PowerPoint</Application>
  <PresentationFormat>Widescreen</PresentationFormat>
  <Paragraphs>586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游ゴシック</vt:lpstr>
      <vt:lpstr>Arial</vt:lpstr>
      <vt:lpstr>Roboto</vt:lpstr>
      <vt:lpstr>Roboto Light</vt:lpstr>
      <vt:lpstr>AGILENT 16-9</vt:lpstr>
      <vt:lpstr>Fast, Accurate Analysis of 28 elements in Water using ISO Method 17294-2 for ICP-MS </vt:lpstr>
      <vt:lpstr>Routine Water Analysis – Not Always a “Simple” Application</vt:lpstr>
      <vt:lpstr>Environmental Testing Laboratories Face…</vt:lpstr>
      <vt:lpstr>Benefits of the Agilent 7850 ICP-MS</vt:lpstr>
      <vt:lpstr>ISO 17294</vt:lpstr>
      <vt:lpstr>Quadrupole ICP-MS and REEs</vt:lpstr>
      <vt:lpstr>M2+ Correction is Built In Function of Agilent Method Wizard</vt:lpstr>
      <vt:lpstr>Experimental</vt:lpstr>
      <vt:lpstr>Experimental</vt:lpstr>
      <vt:lpstr>LOQs (10 sigma method)  </vt:lpstr>
      <vt:lpstr>Automatic Correction of M2+ Interferences on As and Se </vt:lpstr>
      <vt:lpstr>Calibration Curves For As and Se Using Half-Mass Mode</vt:lpstr>
      <vt:lpstr>Long-term Stability Confirmed by ISTD Plot and QC Recovery</vt:lpstr>
      <vt:lpstr>Accurate Quantitative Results for All Elements in SLRS-6</vt:lpstr>
      <vt:lpstr>Accurate Quantitative Results for All Elements in 1640a</vt:lpstr>
      <vt:lpstr>As and Se in 1640a spiked with REEs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YAMADA,TOMOYUKI (A-Japan,ex1)</dc:creator>
  <cp:lastModifiedBy>KUBOTA,TETSUO (Agilent JPN)</cp:lastModifiedBy>
  <cp:revision>25</cp:revision>
  <dcterms:created xsi:type="dcterms:W3CDTF">2017-09-08T07:58:19Z</dcterms:created>
  <dcterms:modified xsi:type="dcterms:W3CDTF">2021-05-11T23:50:16Z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0x01010034C551B5CD392F4682DDB6CE0DE76E11</vt:lpwstr>
  </property>
</Properties>
</file>