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4"/>
  </p:sldMasterIdLst>
  <p:notesMasterIdLst>
    <p:notesMasterId r:id="rId21"/>
  </p:notesMasterIdLst>
  <p:handoutMasterIdLst>
    <p:handoutMasterId r:id="rId22"/>
  </p:handoutMasterIdLst>
  <p:sldIdLst>
    <p:sldId id="299" r:id="rId5"/>
    <p:sldId id="277" r:id="rId6"/>
    <p:sldId id="303" r:id="rId7"/>
    <p:sldId id="304" r:id="rId8"/>
    <p:sldId id="305" r:id="rId9"/>
    <p:sldId id="311" r:id="rId10"/>
    <p:sldId id="312" r:id="rId11"/>
    <p:sldId id="313" r:id="rId12"/>
    <p:sldId id="314" r:id="rId13"/>
    <p:sldId id="315" r:id="rId14"/>
    <p:sldId id="316" r:id="rId15"/>
    <p:sldId id="317" r:id="rId16"/>
    <p:sldId id="318" r:id="rId17"/>
    <p:sldId id="319" r:id="rId18"/>
    <p:sldId id="310" r:id="rId19"/>
    <p:sldId id="30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146" userDrawn="1">
          <p15:clr>
            <a:srgbClr val="A4A3A4"/>
          </p15:clr>
        </p15:guide>
        <p15:guide id="4" pos="242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E0F69"/>
    <a:srgbClr val="D0D0CE"/>
    <a:srgbClr val="B1B3B3"/>
    <a:srgbClr val="888B8D"/>
    <a:srgbClr val="53565A"/>
    <a:srgbClr val="00BAB3"/>
    <a:srgbClr val="008522"/>
    <a:srgbClr val="E87722"/>
    <a:srgbClr val="8027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40" autoAdjust="0"/>
    <p:restoredTop sz="88164" autoAdjust="0"/>
  </p:normalViewPr>
  <p:slideViewPr>
    <p:cSldViewPr snapToGrid="0" snapToObjects="1">
      <p:cViewPr varScale="1">
        <p:scale>
          <a:sx n="86" d="100"/>
          <a:sy n="86" d="100"/>
        </p:scale>
        <p:origin x="696" y="58"/>
      </p:cViewPr>
      <p:guideLst>
        <p:guide orient="horz" pos="2160"/>
        <p:guide pos="3840"/>
        <p:guide orient="horz" pos="2146"/>
        <p:guide pos="2423"/>
      </p:guideLst>
    </p:cSldViewPr>
  </p:slideViewPr>
  <p:outlineViewPr>
    <p:cViewPr>
      <p:scale>
        <a:sx n="33" d="100"/>
        <a:sy n="33" d="100"/>
      </p:scale>
      <p:origin x="0" y="-1071"/>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p:scale>
          <a:sx n="82" d="100"/>
          <a:sy n="82" d="100"/>
        </p:scale>
        <p:origin x="3954" y="1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MANAKA,MICHIKO (Agilent JPN)" userId="e3e396b5-fa99-42a5-a769-6aa83bee77bd" providerId="ADAL" clId="{43447E92-6125-4101-93C2-B56A00EA6B0E}"/>
    <pc:docChg chg="custSel modSld">
      <pc:chgData name="YAMANAKA,MICHIKO (Agilent JPN)" userId="e3e396b5-fa99-42a5-a769-6aa83bee77bd" providerId="ADAL" clId="{43447E92-6125-4101-93C2-B56A00EA6B0E}" dt="2023-08-08T07:15:39.709" v="12" actId="1076"/>
      <pc:docMkLst>
        <pc:docMk/>
      </pc:docMkLst>
      <pc:sldChg chg="modSp mod">
        <pc:chgData name="YAMANAKA,MICHIKO (Agilent JPN)" userId="e3e396b5-fa99-42a5-a769-6aa83bee77bd" providerId="ADAL" clId="{43447E92-6125-4101-93C2-B56A00EA6B0E}" dt="2023-08-08T07:15:30.345" v="0" actId="27636"/>
        <pc:sldMkLst>
          <pc:docMk/>
          <pc:sldMk cId="1303402431" sldId="277"/>
        </pc:sldMkLst>
        <pc:spChg chg="mod">
          <ac:chgData name="YAMANAKA,MICHIKO (Agilent JPN)" userId="e3e396b5-fa99-42a5-a769-6aa83bee77bd" providerId="ADAL" clId="{43447E92-6125-4101-93C2-B56A00EA6B0E}" dt="2023-08-08T07:15:30.345" v="0" actId="27636"/>
          <ac:spMkLst>
            <pc:docMk/>
            <pc:sldMk cId="1303402431" sldId="277"/>
            <ac:spMk id="5" creationId="{00000000-0000-0000-0000-000000000000}"/>
          </ac:spMkLst>
        </pc:spChg>
      </pc:sldChg>
      <pc:sldChg chg="modSp mod">
        <pc:chgData name="YAMANAKA,MICHIKO (Agilent JPN)" userId="e3e396b5-fa99-42a5-a769-6aa83bee77bd" providerId="ADAL" clId="{43447E92-6125-4101-93C2-B56A00EA6B0E}" dt="2023-08-08T07:15:39.709" v="12" actId="1076"/>
        <pc:sldMkLst>
          <pc:docMk/>
          <pc:sldMk cId="3827917239" sldId="299"/>
        </pc:sldMkLst>
        <pc:spChg chg="mod">
          <ac:chgData name="YAMANAKA,MICHIKO (Agilent JPN)" userId="e3e396b5-fa99-42a5-a769-6aa83bee77bd" providerId="ADAL" clId="{43447E92-6125-4101-93C2-B56A00EA6B0E}" dt="2023-08-08T07:15:39.709" v="12" actId="1076"/>
          <ac:spMkLst>
            <pc:docMk/>
            <pc:sldMk cId="3827917239" sldId="299"/>
            <ac:spMk id="13" creationId="{CE173EF1-316C-6DFA-49D6-7C89CA8FE1D0}"/>
          </ac:spMkLst>
        </pc:spChg>
      </pc:sldChg>
      <pc:sldChg chg="modSp mod">
        <pc:chgData name="YAMANAKA,MICHIKO (Agilent JPN)" userId="e3e396b5-fa99-42a5-a769-6aa83bee77bd" providerId="ADAL" clId="{43447E92-6125-4101-93C2-B56A00EA6B0E}" dt="2023-08-08T07:15:30.425" v="10" actId="27636"/>
        <pc:sldMkLst>
          <pc:docMk/>
          <pc:sldMk cId="951730139" sldId="300"/>
        </pc:sldMkLst>
        <pc:spChg chg="mod">
          <ac:chgData name="YAMANAKA,MICHIKO (Agilent JPN)" userId="e3e396b5-fa99-42a5-a769-6aa83bee77bd" providerId="ADAL" clId="{43447E92-6125-4101-93C2-B56A00EA6B0E}" dt="2023-08-08T07:15:30.425" v="10" actId="27636"/>
          <ac:spMkLst>
            <pc:docMk/>
            <pc:sldMk cId="951730139" sldId="300"/>
            <ac:spMk id="3" creationId="{7613E99B-0BB1-1A17-54C3-549C9A0C2BBA}"/>
          </ac:spMkLst>
        </pc:spChg>
      </pc:sldChg>
      <pc:sldChg chg="modSp mod">
        <pc:chgData name="YAMANAKA,MICHIKO (Agilent JPN)" userId="e3e396b5-fa99-42a5-a769-6aa83bee77bd" providerId="ADAL" clId="{43447E92-6125-4101-93C2-B56A00EA6B0E}" dt="2023-08-08T07:15:30.420" v="9" actId="27636"/>
        <pc:sldMkLst>
          <pc:docMk/>
          <pc:sldMk cId="2107415364" sldId="310"/>
        </pc:sldMkLst>
        <pc:spChg chg="mod">
          <ac:chgData name="YAMANAKA,MICHIKO (Agilent JPN)" userId="e3e396b5-fa99-42a5-a769-6aa83bee77bd" providerId="ADAL" clId="{43447E92-6125-4101-93C2-B56A00EA6B0E}" dt="2023-08-08T07:15:30.420" v="9" actId="27636"/>
          <ac:spMkLst>
            <pc:docMk/>
            <pc:sldMk cId="2107415364" sldId="310"/>
            <ac:spMk id="4" creationId="{9F79C231-FCB7-9ADC-A987-38901798C08C}"/>
          </ac:spMkLst>
        </pc:spChg>
      </pc:sldChg>
      <pc:sldChg chg="modSp mod">
        <pc:chgData name="YAMANAKA,MICHIKO (Agilent JPN)" userId="e3e396b5-fa99-42a5-a769-6aa83bee77bd" providerId="ADAL" clId="{43447E92-6125-4101-93C2-B56A00EA6B0E}" dt="2023-08-08T07:15:30.365" v="1" actId="27636"/>
        <pc:sldMkLst>
          <pc:docMk/>
          <pc:sldMk cId="3434545363" sldId="312"/>
        </pc:sldMkLst>
        <pc:spChg chg="mod">
          <ac:chgData name="YAMANAKA,MICHIKO (Agilent JPN)" userId="e3e396b5-fa99-42a5-a769-6aa83bee77bd" providerId="ADAL" clId="{43447E92-6125-4101-93C2-B56A00EA6B0E}" dt="2023-08-08T07:15:30.365" v="1" actId="27636"/>
          <ac:spMkLst>
            <pc:docMk/>
            <pc:sldMk cId="3434545363" sldId="312"/>
            <ac:spMk id="3" creationId="{3FDB44F6-26FC-7836-86C6-F0F29820542C}"/>
          </ac:spMkLst>
        </pc:spChg>
      </pc:sldChg>
      <pc:sldChg chg="modSp mod">
        <pc:chgData name="YAMANAKA,MICHIKO (Agilent JPN)" userId="e3e396b5-fa99-42a5-a769-6aa83bee77bd" providerId="ADAL" clId="{43447E92-6125-4101-93C2-B56A00EA6B0E}" dt="2023-08-08T07:15:30.373" v="2" actId="27636"/>
        <pc:sldMkLst>
          <pc:docMk/>
          <pc:sldMk cId="1084852293" sldId="313"/>
        </pc:sldMkLst>
        <pc:spChg chg="mod">
          <ac:chgData name="YAMANAKA,MICHIKO (Agilent JPN)" userId="e3e396b5-fa99-42a5-a769-6aa83bee77bd" providerId="ADAL" clId="{43447E92-6125-4101-93C2-B56A00EA6B0E}" dt="2023-08-08T07:15:30.373" v="2" actId="27636"/>
          <ac:spMkLst>
            <pc:docMk/>
            <pc:sldMk cId="1084852293" sldId="313"/>
            <ac:spMk id="3" creationId="{FB3E718F-8279-D951-5452-6F01721596D4}"/>
          </ac:spMkLst>
        </pc:spChg>
      </pc:sldChg>
      <pc:sldChg chg="modSp mod">
        <pc:chgData name="YAMANAKA,MICHIKO (Agilent JPN)" userId="e3e396b5-fa99-42a5-a769-6aa83bee77bd" providerId="ADAL" clId="{43447E92-6125-4101-93C2-B56A00EA6B0E}" dt="2023-08-08T07:15:30.378" v="3" actId="27636"/>
        <pc:sldMkLst>
          <pc:docMk/>
          <pc:sldMk cId="2803047057" sldId="314"/>
        </pc:sldMkLst>
        <pc:spChg chg="mod">
          <ac:chgData name="YAMANAKA,MICHIKO (Agilent JPN)" userId="e3e396b5-fa99-42a5-a769-6aa83bee77bd" providerId="ADAL" clId="{43447E92-6125-4101-93C2-B56A00EA6B0E}" dt="2023-08-08T07:15:30.378" v="3" actId="27636"/>
          <ac:spMkLst>
            <pc:docMk/>
            <pc:sldMk cId="2803047057" sldId="314"/>
            <ac:spMk id="3" creationId="{B70F70F5-7E20-7652-8E0A-76E7B644925E}"/>
          </ac:spMkLst>
        </pc:spChg>
      </pc:sldChg>
      <pc:sldChg chg="modSp mod">
        <pc:chgData name="YAMANAKA,MICHIKO (Agilent JPN)" userId="e3e396b5-fa99-42a5-a769-6aa83bee77bd" providerId="ADAL" clId="{43447E92-6125-4101-93C2-B56A00EA6B0E}" dt="2023-08-08T07:15:30.385" v="4" actId="27636"/>
        <pc:sldMkLst>
          <pc:docMk/>
          <pc:sldMk cId="2641386728" sldId="315"/>
        </pc:sldMkLst>
        <pc:spChg chg="mod">
          <ac:chgData name="YAMANAKA,MICHIKO (Agilent JPN)" userId="e3e396b5-fa99-42a5-a769-6aa83bee77bd" providerId="ADAL" clId="{43447E92-6125-4101-93C2-B56A00EA6B0E}" dt="2023-08-08T07:15:30.385" v="4" actId="27636"/>
          <ac:spMkLst>
            <pc:docMk/>
            <pc:sldMk cId="2641386728" sldId="315"/>
            <ac:spMk id="3" creationId="{8F339D04-893E-30B6-1FAE-1C9EDCB6D263}"/>
          </ac:spMkLst>
        </pc:spChg>
      </pc:sldChg>
      <pc:sldChg chg="modSp mod">
        <pc:chgData name="YAMANAKA,MICHIKO (Agilent JPN)" userId="e3e396b5-fa99-42a5-a769-6aa83bee77bd" providerId="ADAL" clId="{43447E92-6125-4101-93C2-B56A00EA6B0E}" dt="2023-08-08T07:15:30.391" v="5" actId="27636"/>
        <pc:sldMkLst>
          <pc:docMk/>
          <pc:sldMk cId="1850796274" sldId="316"/>
        </pc:sldMkLst>
        <pc:spChg chg="mod">
          <ac:chgData name="YAMANAKA,MICHIKO (Agilent JPN)" userId="e3e396b5-fa99-42a5-a769-6aa83bee77bd" providerId="ADAL" clId="{43447E92-6125-4101-93C2-B56A00EA6B0E}" dt="2023-08-08T07:15:30.391" v="5" actId="27636"/>
          <ac:spMkLst>
            <pc:docMk/>
            <pc:sldMk cId="1850796274" sldId="316"/>
            <ac:spMk id="3" creationId="{FDAB0207-C1FD-6AF5-75B1-098B09C6904F}"/>
          </ac:spMkLst>
        </pc:spChg>
      </pc:sldChg>
      <pc:sldChg chg="modSp mod">
        <pc:chgData name="YAMANAKA,MICHIKO (Agilent JPN)" userId="e3e396b5-fa99-42a5-a769-6aa83bee77bd" providerId="ADAL" clId="{43447E92-6125-4101-93C2-B56A00EA6B0E}" dt="2023-08-08T07:15:30.400" v="6" actId="27636"/>
        <pc:sldMkLst>
          <pc:docMk/>
          <pc:sldMk cId="748559842" sldId="317"/>
        </pc:sldMkLst>
        <pc:spChg chg="mod">
          <ac:chgData name="YAMANAKA,MICHIKO (Agilent JPN)" userId="e3e396b5-fa99-42a5-a769-6aa83bee77bd" providerId="ADAL" clId="{43447E92-6125-4101-93C2-B56A00EA6B0E}" dt="2023-08-08T07:15:30.400" v="6" actId="27636"/>
          <ac:spMkLst>
            <pc:docMk/>
            <pc:sldMk cId="748559842" sldId="317"/>
            <ac:spMk id="3" creationId="{22F37930-A9EC-BF9E-27AD-5E42E6488E96}"/>
          </ac:spMkLst>
        </pc:spChg>
      </pc:sldChg>
      <pc:sldChg chg="modSp mod">
        <pc:chgData name="YAMANAKA,MICHIKO (Agilent JPN)" userId="e3e396b5-fa99-42a5-a769-6aa83bee77bd" providerId="ADAL" clId="{43447E92-6125-4101-93C2-B56A00EA6B0E}" dt="2023-08-08T07:15:30.406" v="7" actId="27636"/>
        <pc:sldMkLst>
          <pc:docMk/>
          <pc:sldMk cId="2222989006" sldId="318"/>
        </pc:sldMkLst>
        <pc:spChg chg="mod">
          <ac:chgData name="YAMANAKA,MICHIKO (Agilent JPN)" userId="e3e396b5-fa99-42a5-a769-6aa83bee77bd" providerId="ADAL" clId="{43447E92-6125-4101-93C2-B56A00EA6B0E}" dt="2023-08-08T07:15:30.406" v="7" actId="27636"/>
          <ac:spMkLst>
            <pc:docMk/>
            <pc:sldMk cId="2222989006" sldId="318"/>
            <ac:spMk id="3" creationId="{96D52AB6-7E4F-59FF-3FDC-DF0F8EE39699}"/>
          </ac:spMkLst>
        </pc:spChg>
      </pc:sldChg>
      <pc:sldChg chg="modSp mod">
        <pc:chgData name="YAMANAKA,MICHIKO (Agilent JPN)" userId="e3e396b5-fa99-42a5-a769-6aa83bee77bd" providerId="ADAL" clId="{43447E92-6125-4101-93C2-B56A00EA6B0E}" dt="2023-08-08T07:15:30.412" v="8" actId="27636"/>
        <pc:sldMkLst>
          <pc:docMk/>
          <pc:sldMk cId="68557835" sldId="319"/>
        </pc:sldMkLst>
        <pc:spChg chg="mod">
          <ac:chgData name="YAMANAKA,MICHIKO (Agilent JPN)" userId="e3e396b5-fa99-42a5-a769-6aa83bee77bd" providerId="ADAL" clId="{43447E92-6125-4101-93C2-B56A00EA6B0E}" dt="2023-08-08T07:15:30.412" v="8" actId="27636"/>
          <ac:spMkLst>
            <pc:docMk/>
            <pc:sldMk cId="68557835" sldId="319"/>
            <ac:spMk id="5" creationId="{92A07463-9F7F-7F0C-0A56-90F9D345B76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05345644943907"/>
          <c:y val="3.7177857325914082E-2"/>
          <c:w val="0.72724816265197612"/>
          <c:h val="0.69344223810259331"/>
        </c:manualLayout>
      </c:layout>
      <c:scatterChart>
        <c:scatterStyle val="lineMarker"/>
        <c:varyColors val="0"/>
        <c:ser>
          <c:idx val="0"/>
          <c:order val="0"/>
          <c:tx>
            <c:strRef>
              <c:f>Sheet3!$I$20</c:f>
              <c:strCache>
                <c:ptCount val="1"/>
                <c:pt idx="0">
                  <c:v>Particle concentration</c:v>
                </c:pt>
              </c:strCache>
            </c:strRef>
          </c:tx>
          <c:spPr>
            <a:ln w="28575" cap="rnd">
              <a:solidFill>
                <a:schemeClr val="accent1">
                  <a:alpha val="65000"/>
                </a:schemeClr>
              </a:solidFill>
              <a:round/>
            </a:ln>
            <a:effectLst/>
          </c:spPr>
          <c:marker>
            <c:symbol val="circle"/>
            <c:size val="5"/>
            <c:spPr>
              <a:solidFill>
                <a:schemeClr val="accent1"/>
              </a:solidFill>
              <a:ln w="9525">
                <a:solidFill>
                  <a:schemeClr val="accent1"/>
                </a:solidFill>
              </a:ln>
              <a:effectLst/>
            </c:spPr>
          </c:marker>
          <c:xVal>
            <c:numRef>
              <c:f>Sheet3!$H$21:$H$31</c:f>
              <c:numCache>
                <c:formatCode>0.000</c:formatCode>
                <c:ptCount val="11"/>
                <c:pt idx="0">
                  <c:v>9.2500000668223947E-2</c:v>
                </c:pt>
                <c:pt idx="1">
                  <c:v>1.0702777775586583</c:v>
                </c:pt>
                <c:pt idx="2">
                  <c:v>1.9736111111124046</c:v>
                </c:pt>
                <c:pt idx="3">
                  <c:v>3.2344444438931532</c:v>
                </c:pt>
                <c:pt idx="4">
                  <c:v>3.9355555559741333</c:v>
                </c:pt>
                <c:pt idx="5">
                  <c:v>5.2805555543163791</c:v>
                </c:pt>
                <c:pt idx="6">
                  <c:v>5.9241666671005078</c:v>
                </c:pt>
                <c:pt idx="7">
                  <c:v>6.8944444439839572</c:v>
                </c:pt>
                <c:pt idx="8">
                  <c:v>8.0780555543024093</c:v>
                </c:pt>
                <c:pt idx="9">
                  <c:v>8.9358333335258067</c:v>
                </c:pt>
                <c:pt idx="10">
                  <c:v>9.7963888896047138</c:v>
                </c:pt>
              </c:numCache>
            </c:numRef>
          </c:xVal>
          <c:yVal>
            <c:numRef>
              <c:f>Sheet3!$I$21:$I$31</c:f>
              <c:numCache>
                <c:formatCode>0</c:formatCode>
                <c:ptCount val="11"/>
                <c:pt idx="0">
                  <c:v>122510.096987932</c:v>
                </c:pt>
                <c:pt idx="1">
                  <c:v>118301.992486501</c:v>
                </c:pt>
                <c:pt idx="2">
                  <c:v>111921.964995102</c:v>
                </c:pt>
                <c:pt idx="3">
                  <c:v>108867.696104819</c:v>
                </c:pt>
                <c:pt idx="4">
                  <c:v>113109.73116852599</c:v>
                </c:pt>
                <c:pt idx="5">
                  <c:v>98211.691601878891</c:v>
                </c:pt>
                <c:pt idx="6">
                  <c:v>106458.21561534</c:v>
                </c:pt>
                <c:pt idx="7">
                  <c:v>110191.21295909501</c:v>
                </c:pt>
                <c:pt idx="8">
                  <c:v>92849.752615249687</c:v>
                </c:pt>
                <c:pt idx="9">
                  <c:v>116435.49280475301</c:v>
                </c:pt>
                <c:pt idx="10">
                  <c:v>112770.37229225101</c:v>
                </c:pt>
              </c:numCache>
            </c:numRef>
          </c:yVal>
          <c:smooth val="0"/>
          <c:extLst>
            <c:ext xmlns:c16="http://schemas.microsoft.com/office/drawing/2014/chart" uri="{C3380CC4-5D6E-409C-BE32-E72D297353CC}">
              <c16:uniqueId val="{00000000-837B-46D8-855B-6E61DB6598DE}"/>
            </c:ext>
          </c:extLst>
        </c:ser>
        <c:dLbls>
          <c:showLegendKey val="0"/>
          <c:showVal val="0"/>
          <c:showCatName val="0"/>
          <c:showSerName val="0"/>
          <c:showPercent val="0"/>
          <c:showBubbleSize val="0"/>
        </c:dLbls>
        <c:axId val="255006984"/>
        <c:axId val="255007640"/>
      </c:scatterChart>
      <c:scatterChart>
        <c:scatterStyle val="lineMarker"/>
        <c:varyColors val="0"/>
        <c:ser>
          <c:idx val="1"/>
          <c:order val="1"/>
          <c:tx>
            <c:strRef>
              <c:f>Sheet3!$J$20</c:f>
              <c:strCache>
                <c:ptCount val="1"/>
                <c:pt idx="0">
                  <c:v>Mean size</c:v>
                </c:pt>
              </c:strCache>
            </c:strRef>
          </c:tx>
          <c:spPr>
            <a:ln w="28575" cap="rnd">
              <a:solidFill>
                <a:schemeClr val="accent2">
                  <a:alpha val="65000"/>
                </a:schemeClr>
              </a:solidFill>
              <a:round/>
            </a:ln>
            <a:effectLst/>
          </c:spPr>
          <c:marker>
            <c:symbol val="circle"/>
            <c:size val="5"/>
            <c:spPr>
              <a:solidFill>
                <a:schemeClr val="accent2"/>
              </a:solidFill>
              <a:ln w="9525">
                <a:solidFill>
                  <a:schemeClr val="accent2"/>
                </a:solidFill>
              </a:ln>
              <a:effectLst/>
            </c:spPr>
          </c:marker>
          <c:xVal>
            <c:numRef>
              <c:f>Sheet3!$H$21:$H$31</c:f>
              <c:numCache>
                <c:formatCode>0.000</c:formatCode>
                <c:ptCount val="11"/>
                <c:pt idx="0">
                  <c:v>9.2500000668223947E-2</c:v>
                </c:pt>
                <c:pt idx="1">
                  <c:v>1.0702777775586583</c:v>
                </c:pt>
                <c:pt idx="2">
                  <c:v>1.9736111111124046</c:v>
                </c:pt>
                <c:pt idx="3">
                  <c:v>3.2344444438931532</c:v>
                </c:pt>
                <c:pt idx="4">
                  <c:v>3.9355555559741333</c:v>
                </c:pt>
                <c:pt idx="5">
                  <c:v>5.2805555543163791</c:v>
                </c:pt>
                <c:pt idx="6">
                  <c:v>5.9241666671005078</c:v>
                </c:pt>
                <c:pt idx="7">
                  <c:v>6.8944444439839572</c:v>
                </c:pt>
                <c:pt idx="8">
                  <c:v>8.0780555543024093</c:v>
                </c:pt>
                <c:pt idx="9">
                  <c:v>8.9358333335258067</c:v>
                </c:pt>
                <c:pt idx="10">
                  <c:v>9.7963888896047138</c:v>
                </c:pt>
              </c:numCache>
            </c:numRef>
          </c:xVal>
          <c:yVal>
            <c:numRef>
              <c:f>Sheet3!$J$21:$J$31</c:f>
              <c:numCache>
                <c:formatCode>0.0</c:formatCode>
                <c:ptCount val="11"/>
                <c:pt idx="0">
                  <c:v>96.856124877929702</c:v>
                </c:pt>
                <c:pt idx="1">
                  <c:v>96.230911254882798</c:v>
                </c:pt>
                <c:pt idx="2">
                  <c:v>104.02490234375</c:v>
                </c:pt>
                <c:pt idx="3">
                  <c:v>96.267173767089801</c:v>
                </c:pt>
                <c:pt idx="4">
                  <c:v>95.092346191406307</c:v>
                </c:pt>
                <c:pt idx="5">
                  <c:v>99.485023498535199</c:v>
                </c:pt>
                <c:pt idx="6">
                  <c:v>97.649848937988295</c:v>
                </c:pt>
                <c:pt idx="7">
                  <c:v>96.723670959472699</c:v>
                </c:pt>
                <c:pt idx="8">
                  <c:v>99.200248718261705</c:v>
                </c:pt>
                <c:pt idx="9">
                  <c:v>92.119483947753906</c:v>
                </c:pt>
                <c:pt idx="10">
                  <c:v>100.41949462890599</c:v>
                </c:pt>
              </c:numCache>
            </c:numRef>
          </c:yVal>
          <c:smooth val="0"/>
          <c:extLst>
            <c:ext xmlns:c16="http://schemas.microsoft.com/office/drawing/2014/chart" uri="{C3380CC4-5D6E-409C-BE32-E72D297353CC}">
              <c16:uniqueId val="{00000001-837B-46D8-855B-6E61DB6598DE}"/>
            </c:ext>
          </c:extLst>
        </c:ser>
        <c:dLbls>
          <c:showLegendKey val="0"/>
          <c:showVal val="0"/>
          <c:showCatName val="0"/>
          <c:showSerName val="0"/>
          <c:showPercent val="0"/>
          <c:showBubbleSize val="0"/>
        </c:dLbls>
        <c:axId val="639109208"/>
        <c:axId val="639093792"/>
      </c:scatterChart>
      <c:valAx>
        <c:axId val="255006984"/>
        <c:scaling>
          <c:orientation val="minMax"/>
          <c:max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Time [hour]</a:t>
                </a:r>
                <a:endParaRPr lang="ja-JP" sz="1200"/>
              </a:p>
            </c:rich>
          </c:tx>
          <c:overlay val="0"/>
          <c:spPr>
            <a:noFill/>
            <a:ln>
              <a:noFill/>
            </a:ln>
            <a:effectLst/>
          </c:spPr>
          <c:txPr>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55007640"/>
        <c:crosses val="autoZero"/>
        <c:crossBetween val="midCat"/>
      </c:valAx>
      <c:valAx>
        <c:axId val="255007640"/>
        <c:scaling>
          <c:orientation val="minMax"/>
          <c:max val="2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dirty="0"/>
                  <a:t>Particle concentration [particles/mL] </a:t>
                </a:r>
                <a:endParaRPr lang="ja-JP" sz="1200" dirty="0"/>
              </a:p>
            </c:rich>
          </c:tx>
          <c:layout>
            <c:manualLayout>
              <c:xMode val="edge"/>
              <c:yMode val="edge"/>
              <c:x val="1.8445722054712437E-2"/>
              <c:y val="0.13391433117624951"/>
            </c:manualLayout>
          </c:layout>
          <c:overlay val="0"/>
          <c:spPr>
            <a:noFill/>
            <a:ln>
              <a:noFill/>
            </a:ln>
            <a:effectLst/>
          </c:spPr>
          <c:txPr>
            <a:bodyPr rot="-540000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55006984"/>
        <c:crosses val="autoZero"/>
        <c:crossBetween val="midCat"/>
      </c:valAx>
      <c:valAx>
        <c:axId val="639093792"/>
        <c:scaling>
          <c:orientation val="minMax"/>
          <c:min val="0"/>
        </c:scaling>
        <c:delete val="0"/>
        <c:axPos val="r"/>
        <c:title>
          <c:tx>
            <c:rich>
              <a:bodyPr rot="-540000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dirty="0"/>
                  <a:t>Particle mean size [nm]</a:t>
                </a:r>
                <a:endParaRPr lang="ja-JP" sz="1200" dirty="0"/>
              </a:p>
            </c:rich>
          </c:tx>
          <c:overlay val="0"/>
          <c:spPr>
            <a:noFill/>
            <a:ln>
              <a:noFill/>
            </a:ln>
            <a:effectLst/>
          </c:spPr>
          <c:txPr>
            <a:bodyPr rot="-540000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39109208"/>
        <c:crosses val="max"/>
        <c:crossBetween val="midCat"/>
      </c:valAx>
      <c:valAx>
        <c:axId val="639109208"/>
        <c:scaling>
          <c:orientation val="minMax"/>
        </c:scaling>
        <c:delete val="1"/>
        <c:axPos val="b"/>
        <c:numFmt formatCode="0.000" sourceLinked="1"/>
        <c:majorTickMark val="out"/>
        <c:minorTickMark val="none"/>
        <c:tickLblPos val="nextTo"/>
        <c:crossAx val="639093792"/>
        <c:crosses val="autoZero"/>
        <c:crossBetween val="midCat"/>
      </c:valAx>
      <c:spPr>
        <a:noFill/>
        <a:ln>
          <a:noFill/>
        </a:ln>
        <a:effectLst/>
      </c:spPr>
    </c:plotArea>
    <c:legend>
      <c:legendPos val="b"/>
      <c:layout>
        <c:manualLayout>
          <c:xMode val="edge"/>
          <c:yMode val="edge"/>
          <c:x val="0.19985188212893137"/>
          <c:y val="0.85382335756011007"/>
          <c:w val="0.59238898903326942"/>
          <c:h val="6.514880590417374E-2"/>
        </c:manualLayout>
      </c:layout>
      <c:overlay val="0"/>
      <c:spPr>
        <a:noFill/>
        <a:ln>
          <a:noFill/>
        </a:ln>
        <a:effectLst/>
      </c:spPr>
      <c:txPr>
        <a:bodyPr rot="0" spcFirstLastPara="1" vertOverflow="ellipsis" vert="horz" wrap="square" anchor="ctr" anchorCtr="1"/>
        <a:lstStyle/>
        <a:p>
          <a:pPr>
            <a:defRPr lang="ja-JP"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71500" y="229394"/>
            <a:ext cx="2647950" cy="458788"/>
          </a:xfrm>
          <a:prstGeom prst="rect">
            <a:avLst/>
          </a:prstGeom>
        </p:spPr>
        <p:txBody>
          <a:bodyPr vert="horz" lIns="0" tIns="0" rIns="0" bIns="91440" rtlCol="0"/>
          <a:lstStyle>
            <a:lvl1pPr algn="l">
              <a:defRPr sz="1200"/>
            </a:lvl1pPr>
          </a:lstStyle>
          <a:p>
            <a:r>
              <a:rPr lang="en-US" dirty="0">
                <a:latin typeface="Arial" panose="020B0604020202020204" pitchFamily="34" charset="0"/>
              </a:rPr>
              <a:t>Presentation Title</a:t>
            </a:r>
          </a:p>
        </p:txBody>
      </p:sp>
      <p:sp>
        <p:nvSpPr>
          <p:cNvPr id="3" name="Date Placeholder 2"/>
          <p:cNvSpPr>
            <a:spLocks noGrp="1"/>
          </p:cNvSpPr>
          <p:nvPr>
            <p:ph type="dt" sz="quarter" idx="1"/>
          </p:nvPr>
        </p:nvSpPr>
        <p:spPr>
          <a:xfrm>
            <a:off x="5551796" y="406403"/>
            <a:ext cx="762000" cy="159979"/>
          </a:xfrm>
          <a:prstGeom prst="rect">
            <a:avLst/>
          </a:prstGeom>
        </p:spPr>
        <p:txBody>
          <a:bodyPr vert="horz" lIns="0" tIns="0" rIns="0" bIns="0" rtlCol="0" anchor="t" anchorCtr="0"/>
          <a:lstStyle>
            <a:lvl1pPr algn="r">
              <a:defRPr sz="1200"/>
            </a:lvl1pPr>
          </a:lstStyle>
          <a:p>
            <a:fld id="{E8F0667E-AF97-48FB-9280-D1CCAF140325}" type="datetime1">
              <a:rPr lang="en-US" sz="700" smtClean="0">
                <a:latin typeface="Arial" panose="020B0604020202020204" pitchFamily="34" charset="0"/>
              </a:rPr>
              <a:t>8/8/2023</a:t>
            </a:fld>
            <a:endParaRPr lang="en-US" sz="700" dirty="0">
              <a:latin typeface="Arial" panose="020B0604020202020204" pitchFamily="34" charset="0"/>
            </a:endParaRPr>
          </a:p>
        </p:txBody>
      </p:sp>
      <p:sp>
        <p:nvSpPr>
          <p:cNvPr id="4" name="Footer Placeholder 3"/>
          <p:cNvSpPr>
            <a:spLocks noGrp="1"/>
          </p:cNvSpPr>
          <p:nvPr>
            <p:ph type="ftr" sz="quarter" idx="2"/>
          </p:nvPr>
        </p:nvSpPr>
        <p:spPr>
          <a:xfrm>
            <a:off x="3630304" y="581461"/>
            <a:ext cx="2683492" cy="160528"/>
          </a:xfrm>
          <a:prstGeom prst="rect">
            <a:avLst/>
          </a:prstGeom>
        </p:spPr>
        <p:txBody>
          <a:bodyPr vert="horz" lIns="0" tIns="0" rIns="0" bIns="0" rtlCol="0" anchor="t" anchorCtr="0"/>
          <a:lstStyle>
            <a:lvl1pPr algn="l">
              <a:defRPr sz="1200"/>
            </a:lvl1pPr>
          </a:lstStyle>
          <a:p>
            <a:pPr algn="r"/>
            <a:r>
              <a:rPr lang="en-US" sz="700" dirty="0">
                <a:latin typeface="Arial" panose="020B0604020202020204" pitchFamily="34" charset="0"/>
              </a:rPr>
              <a:t>Confidentiality Label                         Regulatory label (if applicable) </a:t>
            </a:r>
          </a:p>
        </p:txBody>
      </p:sp>
      <p:sp>
        <p:nvSpPr>
          <p:cNvPr id="5" name="Slide Number Placeholder 4"/>
          <p:cNvSpPr>
            <a:spLocks noGrp="1"/>
          </p:cNvSpPr>
          <p:nvPr>
            <p:ph type="sldNum" sz="quarter" idx="3"/>
          </p:nvPr>
        </p:nvSpPr>
        <p:spPr>
          <a:xfrm>
            <a:off x="5551796" y="229394"/>
            <a:ext cx="762000" cy="161930"/>
          </a:xfrm>
          <a:prstGeom prst="rect">
            <a:avLst/>
          </a:prstGeom>
        </p:spPr>
        <p:txBody>
          <a:bodyPr vert="horz" lIns="0" tIns="0" rIns="0" bIns="0" rtlCol="0" anchor="t" anchorCtr="0"/>
          <a:lstStyle>
            <a:lvl1pPr algn="r">
              <a:defRPr sz="1200"/>
            </a:lvl1pPr>
          </a:lstStyle>
          <a:p>
            <a:fld id="{63D7F7B9-5276-48BD-8702-84F780AA6454}" type="slidenum">
              <a:rPr lang="en-US" sz="700" b="1" smtClean="0">
                <a:latin typeface="Arial" panose="020B0604020202020204" pitchFamily="34" charset="0"/>
              </a:rPr>
              <a:pPr/>
              <a:t>‹#›</a:t>
            </a:fld>
            <a:endParaRPr lang="en-US" sz="700" b="1" dirty="0">
              <a:latin typeface="Arial" panose="020B0604020202020204" pitchFamily="34" charset="0"/>
            </a:endParaRPr>
          </a:p>
        </p:txBody>
      </p:sp>
      <p:grpSp>
        <p:nvGrpSpPr>
          <p:cNvPr id="7" name="Group 6"/>
          <p:cNvGrpSpPr/>
          <p:nvPr/>
        </p:nvGrpSpPr>
        <p:grpSpPr>
          <a:xfrm>
            <a:off x="5327938" y="8628185"/>
            <a:ext cx="979590" cy="409894"/>
            <a:chOff x="11078804" y="6536967"/>
            <a:chExt cx="682186" cy="285450"/>
          </a:xfrm>
        </p:grpSpPr>
        <p:sp>
          <p:nvSpPr>
            <p:cNvPr id="8" name="Freeform 5"/>
            <p:cNvSpPr>
              <a:spLocks noEditPoints="1"/>
            </p:cNvSpPr>
            <p:nvPr/>
          </p:nvSpPr>
          <p:spPr bwMode="auto">
            <a:xfrm>
              <a:off x="11388208" y="6627792"/>
              <a:ext cx="75355" cy="94817"/>
            </a:xfrm>
            <a:custGeom>
              <a:avLst/>
              <a:gdLst>
                <a:gd name="T0" fmla="*/ 93 w 151"/>
                <a:gd name="T1" fmla="*/ 118 h 190"/>
                <a:gd name="T2" fmla="*/ 56 w 151"/>
                <a:gd name="T3" fmla="*/ 118 h 190"/>
                <a:gd name="T4" fmla="*/ 74 w 151"/>
                <a:gd name="T5" fmla="*/ 37 h 190"/>
                <a:gd name="T6" fmla="*/ 75 w 151"/>
                <a:gd name="T7" fmla="*/ 37 h 190"/>
                <a:gd name="T8" fmla="*/ 93 w 151"/>
                <a:gd name="T9" fmla="*/ 118 h 190"/>
                <a:gd name="T10" fmla="*/ 38 w 151"/>
                <a:gd name="T11" fmla="*/ 190 h 190"/>
                <a:gd name="T12" fmla="*/ 49 w 151"/>
                <a:gd name="T13" fmla="*/ 149 h 190"/>
                <a:gd name="T14" fmla="*/ 102 w 151"/>
                <a:gd name="T15" fmla="*/ 149 h 190"/>
                <a:gd name="T16" fmla="*/ 111 w 151"/>
                <a:gd name="T17" fmla="*/ 190 h 190"/>
                <a:gd name="T18" fmla="*/ 151 w 151"/>
                <a:gd name="T19" fmla="*/ 190 h 190"/>
                <a:gd name="T20" fmla="*/ 102 w 151"/>
                <a:gd name="T21" fmla="*/ 0 h 190"/>
                <a:gd name="T22" fmla="*/ 51 w 151"/>
                <a:gd name="T23" fmla="*/ 0 h 190"/>
                <a:gd name="T24" fmla="*/ 0 w 151"/>
                <a:gd name="T25" fmla="*/ 190 h 190"/>
                <a:gd name="T26" fmla="*/ 38 w 151"/>
                <a:gd name="T2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90">
                  <a:moveTo>
                    <a:pt x="93" y="118"/>
                  </a:moveTo>
                  <a:lnTo>
                    <a:pt x="56" y="118"/>
                  </a:lnTo>
                  <a:lnTo>
                    <a:pt x="74" y="37"/>
                  </a:lnTo>
                  <a:lnTo>
                    <a:pt x="75" y="37"/>
                  </a:lnTo>
                  <a:lnTo>
                    <a:pt x="93" y="118"/>
                  </a:lnTo>
                  <a:close/>
                  <a:moveTo>
                    <a:pt x="38" y="190"/>
                  </a:moveTo>
                  <a:lnTo>
                    <a:pt x="49" y="149"/>
                  </a:lnTo>
                  <a:lnTo>
                    <a:pt x="102" y="149"/>
                  </a:lnTo>
                  <a:lnTo>
                    <a:pt x="111" y="190"/>
                  </a:lnTo>
                  <a:lnTo>
                    <a:pt x="151" y="190"/>
                  </a:lnTo>
                  <a:lnTo>
                    <a:pt x="102" y="0"/>
                  </a:lnTo>
                  <a:lnTo>
                    <a:pt x="51" y="0"/>
                  </a:lnTo>
                  <a:lnTo>
                    <a:pt x="0" y="190"/>
                  </a:lnTo>
                  <a:lnTo>
                    <a:pt x="38" y="19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6"/>
            <p:cNvSpPr>
              <a:spLocks noEditPoints="1"/>
            </p:cNvSpPr>
            <p:nvPr/>
          </p:nvSpPr>
          <p:spPr bwMode="auto">
            <a:xfrm>
              <a:off x="11469551" y="6655239"/>
              <a:ext cx="51401" cy="92821"/>
            </a:xfrm>
            <a:custGeom>
              <a:avLst/>
              <a:gdLst>
                <a:gd name="T0" fmla="*/ 34 w 96"/>
                <a:gd name="T1" fmla="*/ 65 h 167"/>
                <a:gd name="T2" fmla="*/ 49 w 96"/>
                <a:gd name="T3" fmla="*/ 20 h 167"/>
                <a:gd name="T4" fmla="*/ 62 w 96"/>
                <a:gd name="T5" fmla="*/ 61 h 167"/>
                <a:gd name="T6" fmla="*/ 49 w 96"/>
                <a:gd name="T7" fmla="*/ 99 h 167"/>
                <a:gd name="T8" fmla="*/ 34 w 96"/>
                <a:gd name="T9" fmla="*/ 65 h 167"/>
                <a:gd name="T10" fmla="*/ 64 w 96"/>
                <a:gd name="T11" fmla="*/ 2 h 167"/>
                <a:gd name="T12" fmla="*/ 64 w 96"/>
                <a:gd name="T13" fmla="*/ 16 h 167"/>
                <a:gd name="T14" fmla="*/ 63 w 96"/>
                <a:gd name="T15" fmla="*/ 16 h 167"/>
                <a:gd name="T16" fmla="*/ 37 w 96"/>
                <a:gd name="T17" fmla="*/ 0 h 167"/>
                <a:gd name="T18" fmla="*/ 2 w 96"/>
                <a:gd name="T19" fmla="*/ 59 h 167"/>
                <a:gd name="T20" fmla="*/ 37 w 96"/>
                <a:gd name="T21" fmla="*/ 120 h 167"/>
                <a:gd name="T22" fmla="*/ 62 w 96"/>
                <a:gd name="T23" fmla="*/ 106 h 167"/>
                <a:gd name="T24" fmla="*/ 62 w 96"/>
                <a:gd name="T25" fmla="*/ 106 h 167"/>
                <a:gd name="T26" fmla="*/ 62 w 96"/>
                <a:gd name="T27" fmla="*/ 129 h 167"/>
                <a:gd name="T28" fmla="*/ 50 w 96"/>
                <a:gd name="T29" fmla="*/ 148 h 167"/>
                <a:gd name="T30" fmla="*/ 39 w 96"/>
                <a:gd name="T31" fmla="*/ 144 h 167"/>
                <a:gd name="T32" fmla="*/ 36 w 96"/>
                <a:gd name="T33" fmla="*/ 132 h 167"/>
                <a:gd name="T34" fmla="*/ 4 w 96"/>
                <a:gd name="T35" fmla="*/ 132 h 167"/>
                <a:gd name="T36" fmla="*/ 50 w 96"/>
                <a:gd name="T37" fmla="*/ 167 h 167"/>
                <a:gd name="T38" fmla="*/ 95 w 96"/>
                <a:gd name="T39" fmla="*/ 126 h 167"/>
                <a:gd name="T40" fmla="*/ 95 w 96"/>
                <a:gd name="T41" fmla="*/ 2 h 167"/>
                <a:gd name="T42" fmla="*/ 64 w 96"/>
                <a:gd name="T43"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167">
                  <a:moveTo>
                    <a:pt x="34" y="65"/>
                  </a:moveTo>
                  <a:cubicBezTo>
                    <a:pt x="34" y="29"/>
                    <a:pt x="36" y="20"/>
                    <a:pt x="49" y="20"/>
                  </a:cubicBezTo>
                  <a:cubicBezTo>
                    <a:pt x="61" y="20"/>
                    <a:pt x="62" y="35"/>
                    <a:pt x="62" y="61"/>
                  </a:cubicBezTo>
                  <a:cubicBezTo>
                    <a:pt x="62" y="87"/>
                    <a:pt x="61" y="99"/>
                    <a:pt x="49" y="99"/>
                  </a:cubicBezTo>
                  <a:cubicBezTo>
                    <a:pt x="33" y="99"/>
                    <a:pt x="34" y="77"/>
                    <a:pt x="34" y="65"/>
                  </a:cubicBezTo>
                  <a:close/>
                  <a:moveTo>
                    <a:pt x="64" y="2"/>
                  </a:moveTo>
                  <a:cubicBezTo>
                    <a:pt x="64" y="16"/>
                    <a:pt x="64" y="16"/>
                    <a:pt x="64" y="16"/>
                  </a:cubicBezTo>
                  <a:cubicBezTo>
                    <a:pt x="63" y="16"/>
                    <a:pt x="63" y="16"/>
                    <a:pt x="63" y="16"/>
                  </a:cubicBezTo>
                  <a:cubicBezTo>
                    <a:pt x="59" y="5"/>
                    <a:pt x="49" y="0"/>
                    <a:pt x="37" y="0"/>
                  </a:cubicBezTo>
                  <a:cubicBezTo>
                    <a:pt x="2" y="0"/>
                    <a:pt x="2" y="33"/>
                    <a:pt x="2" y="59"/>
                  </a:cubicBezTo>
                  <a:cubicBezTo>
                    <a:pt x="2" y="86"/>
                    <a:pt x="0" y="120"/>
                    <a:pt x="37" y="120"/>
                  </a:cubicBezTo>
                  <a:cubicBezTo>
                    <a:pt x="47" y="120"/>
                    <a:pt x="57" y="115"/>
                    <a:pt x="62" y="106"/>
                  </a:cubicBezTo>
                  <a:cubicBezTo>
                    <a:pt x="62" y="106"/>
                    <a:pt x="62" y="106"/>
                    <a:pt x="62" y="106"/>
                  </a:cubicBezTo>
                  <a:cubicBezTo>
                    <a:pt x="62" y="129"/>
                    <a:pt x="62" y="129"/>
                    <a:pt x="62" y="129"/>
                  </a:cubicBezTo>
                  <a:cubicBezTo>
                    <a:pt x="62" y="141"/>
                    <a:pt x="58" y="148"/>
                    <a:pt x="50" y="148"/>
                  </a:cubicBezTo>
                  <a:cubicBezTo>
                    <a:pt x="45" y="148"/>
                    <a:pt x="41" y="147"/>
                    <a:pt x="39" y="144"/>
                  </a:cubicBezTo>
                  <a:cubicBezTo>
                    <a:pt x="37" y="141"/>
                    <a:pt x="36" y="137"/>
                    <a:pt x="36" y="132"/>
                  </a:cubicBezTo>
                  <a:cubicBezTo>
                    <a:pt x="4" y="132"/>
                    <a:pt x="4" y="132"/>
                    <a:pt x="4" y="132"/>
                  </a:cubicBezTo>
                  <a:cubicBezTo>
                    <a:pt x="4" y="161"/>
                    <a:pt x="26" y="167"/>
                    <a:pt x="50" y="167"/>
                  </a:cubicBezTo>
                  <a:cubicBezTo>
                    <a:pt x="96" y="167"/>
                    <a:pt x="95" y="134"/>
                    <a:pt x="95" y="126"/>
                  </a:cubicBezTo>
                  <a:cubicBezTo>
                    <a:pt x="95" y="2"/>
                    <a:pt x="95" y="2"/>
                    <a:pt x="95" y="2"/>
                  </a:cubicBezTo>
                  <a:lnTo>
                    <a:pt x="64" y="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7"/>
            <p:cNvSpPr>
              <a:spLocks noEditPoints="1"/>
            </p:cNvSpPr>
            <p:nvPr/>
          </p:nvSpPr>
          <p:spPr bwMode="auto">
            <a:xfrm>
              <a:off x="11536423" y="6627792"/>
              <a:ext cx="17965" cy="94817"/>
            </a:xfrm>
            <a:custGeom>
              <a:avLst/>
              <a:gdLst>
                <a:gd name="T0" fmla="*/ 36 w 36"/>
                <a:gd name="T1" fmla="*/ 190 h 190"/>
                <a:gd name="T2" fmla="*/ 19 w 36"/>
                <a:gd name="T3" fmla="*/ 190 h 190"/>
                <a:gd name="T4" fmla="*/ 0 w 36"/>
                <a:gd name="T5" fmla="*/ 190 h 190"/>
                <a:gd name="T6" fmla="*/ 0 w 36"/>
                <a:gd name="T7" fmla="*/ 124 h 190"/>
                <a:gd name="T8" fmla="*/ 0 w 36"/>
                <a:gd name="T9" fmla="*/ 57 h 190"/>
                <a:gd name="T10" fmla="*/ 19 w 36"/>
                <a:gd name="T11" fmla="*/ 57 h 190"/>
                <a:gd name="T12" fmla="*/ 36 w 36"/>
                <a:gd name="T13" fmla="*/ 57 h 190"/>
                <a:gd name="T14" fmla="*/ 36 w 36"/>
                <a:gd name="T15" fmla="*/ 124 h 190"/>
                <a:gd name="T16" fmla="*/ 36 w 36"/>
                <a:gd name="T17" fmla="*/ 190 h 190"/>
                <a:gd name="T18" fmla="*/ 36 w 36"/>
                <a:gd name="T19" fmla="*/ 0 h 190"/>
                <a:gd name="T20" fmla="*/ 36 w 36"/>
                <a:gd name="T21" fmla="*/ 15 h 190"/>
                <a:gd name="T22" fmla="*/ 36 w 36"/>
                <a:gd name="T23" fmla="*/ 29 h 190"/>
                <a:gd name="T24" fmla="*/ 19 w 36"/>
                <a:gd name="T25" fmla="*/ 29 h 190"/>
                <a:gd name="T26" fmla="*/ 0 w 36"/>
                <a:gd name="T27" fmla="*/ 29 h 190"/>
                <a:gd name="T28" fmla="*/ 0 w 36"/>
                <a:gd name="T29" fmla="*/ 15 h 190"/>
                <a:gd name="T30" fmla="*/ 0 w 36"/>
                <a:gd name="T31" fmla="*/ 0 h 190"/>
                <a:gd name="T32" fmla="*/ 19 w 36"/>
                <a:gd name="T33" fmla="*/ 0 h 190"/>
                <a:gd name="T34" fmla="*/ 36 w 36"/>
                <a:gd name="T3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90">
                  <a:moveTo>
                    <a:pt x="36" y="190"/>
                  </a:moveTo>
                  <a:lnTo>
                    <a:pt x="19" y="190"/>
                  </a:lnTo>
                  <a:lnTo>
                    <a:pt x="0" y="190"/>
                  </a:lnTo>
                  <a:lnTo>
                    <a:pt x="0" y="124"/>
                  </a:lnTo>
                  <a:lnTo>
                    <a:pt x="0" y="57"/>
                  </a:lnTo>
                  <a:lnTo>
                    <a:pt x="19" y="57"/>
                  </a:lnTo>
                  <a:lnTo>
                    <a:pt x="36" y="57"/>
                  </a:lnTo>
                  <a:lnTo>
                    <a:pt x="36" y="124"/>
                  </a:lnTo>
                  <a:lnTo>
                    <a:pt x="36" y="190"/>
                  </a:lnTo>
                  <a:close/>
                  <a:moveTo>
                    <a:pt x="36" y="0"/>
                  </a:moveTo>
                  <a:lnTo>
                    <a:pt x="36" y="15"/>
                  </a:lnTo>
                  <a:lnTo>
                    <a:pt x="36" y="29"/>
                  </a:lnTo>
                  <a:lnTo>
                    <a:pt x="19" y="29"/>
                  </a:lnTo>
                  <a:lnTo>
                    <a:pt x="0" y="29"/>
                  </a:lnTo>
                  <a:lnTo>
                    <a:pt x="0" y="15"/>
                  </a:lnTo>
                  <a:lnTo>
                    <a:pt x="0" y="0"/>
                  </a:lnTo>
                  <a:lnTo>
                    <a:pt x="19" y="0"/>
                  </a:lnTo>
                  <a:lnTo>
                    <a:pt x="3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8"/>
            <p:cNvSpPr>
              <a:spLocks/>
            </p:cNvSpPr>
            <p:nvPr/>
          </p:nvSpPr>
          <p:spPr bwMode="auto">
            <a:xfrm>
              <a:off x="11571854" y="6627792"/>
              <a:ext cx="17965" cy="94817"/>
            </a:xfrm>
            <a:custGeom>
              <a:avLst/>
              <a:gdLst>
                <a:gd name="T0" fmla="*/ 36 w 36"/>
                <a:gd name="T1" fmla="*/ 0 h 190"/>
                <a:gd name="T2" fmla="*/ 36 w 36"/>
                <a:gd name="T3" fmla="*/ 95 h 190"/>
                <a:gd name="T4" fmla="*/ 36 w 36"/>
                <a:gd name="T5" fmla="*/ 190 h 190"/>
                <a:gd name="T6" fmla="*/ 18 w 36"/>
                <a:gd name="T7" fmla="*/ 190 h 190"/>
                <a:gd name="T8" fmla="*/ 0 w 36"/>
                <a:gd name="T9" fmla="*/ 190 h 190"/>
                <a:gd name="T10" fmla="*/ 0 w 36"/>
                <a:gd name="T11" fmla="*/ 95 h 190"/>
                <a:gd name="T12" fmla="*/ 0 w 36"/>
                <a:gd name="T13" fmla="*/ 0 h 190"/>
                <a:gd name="T14" fmla="*/ 18 w 36"/>
                <a:gd name="T15" fmla="*/ 0 h 190"/>
                <a:gd name="T16" fmla="*/ 36 w 36"/>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90">
                  <a:moveTo>
                    <a:pt x="36" y="0"/>
                  </a:moveTo>
                  <a:lnTo>
                    <a:pt x="36" y="95"/>
                  </a:lnTo>
                  <a:lnTo>
                    <a:pt x="36" y="190"/>
                  </a:lnTo>
                  <a:lnTo>
                    <a:pt x="18" y="190"/>
                  </a:lnTo>
                  <a:lnTo>
                    <a:pt x="0" y="190"/>
                  </a:lnTo>
                  <a:lnTo>
                    <a:pt x="0" y="95"/>
                  </a:lnTo>
                  <a:lnTo>
                    <a:pt x="0" y="0"/>
                  </a:lnTo>
                  <a:lnTo>
                    <a:pt x="18" y="0"/>
                  </a:lnTo>
                  <a:lnTo>
                    <a:pt x="3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9"/>
            <p:cNvSpPr>
              <a:spLocks noEditPoints="1"/>
            </p:cNvSpPr>
            <p:nvPr/>
          </p:nvSpPr>
          <p:spPr bwMode="auto">
            <a:xfrm>
              <a:off x="11603294" y="6655239"/>
              <a:ext cx="52399" cy="68867"/>
            </a:xfrm>
            <a:custGeom>
              <a:avLst/>
              <a:gdLst>
                <a:gd name="T0" fmla="*/ 34 w 98"/>
                <a:gd name="T1" fmla="*/ 48 h 124"/>
                <a:gd name="T2" fmla="*/ 49 w 98"/>
                <a:gd name="T3" fmla="*/ 20 h 124"/>
                <a:gd name="T4" fmla="*/ 64 w 98"/>
                <a:gd name="T5" fmla="*/ 48 h 124"/>
                <a:gd name="T6" fmla="*/ 34 w 98"/>
                <a:gd name="T7" fmla="*/ 48 h 124"/>
                <a:gd name="T8" fmla="*/ 97 w 98"/>
                <a:gd name="T9" fmla="*/ 67 h 124"/>
                <a:gd name="T10" fmla="*/ 49 w 98"/>
                <a:gd name="T11" fmla="*/ 0 h 124"/>
                <a:gd name="T12" fmla="*/ 0 w 98"/>
                <a:gd name="T13" fmla="*/ 60 h 124"/>
                <a:gd name="T14" fmla="*/ 49 w 98"/>
                <a:gd name="T15" fmla="*/ 124 h 124"/>
                <a:gd name="T16" fmla="*/ 84 w 98"/>
                <a:gd name="T17" fmla="*/ 112 h 124"/>
                <a:gd name="T18" fmla="*/ 97 w 98"/>
                <a:gd name="T19" fmla="*/ 81 h 124"/>
                <a:gd name="T20" fmla="*/ 63 w 98"/>
                <a:gd name="T21" fmla="*/ 81 h 124"/>
                <a:gd name="T22" fmla="*/ 49 w 98"/>
                <a:gd name="T23" fmla="*/ 102 h 124"/>
                <a:gd name="T24" fmla="*/ 34 w 98"/>
                <a:gd name="T25" fmla="*/ 67 h 124"/>
                <a:gd name="T26" fmla="*/ 97 w 98"/>
                <a:gd name="T27" fmla="*/ 6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24">
                  <a:moveTo>
                    <a:pt x="34" y="48"/>
                  </a:moveTo>
                  <a:cubicBezTo>
                    <a:pt x="34" y="38"/>
                    <a:pt x="33" y="20"/>
                    <a:pt x="49" y="20"/>
                  </a:cubicBezTo>
                  <a:cubicBezTo>
                    <a:pt x="65" y="20"/>
                    <a:pt x="64" y="37"/>
                    <a:pt x="64" y="48"/>
                  </a:cubicBezTo>
                  <a:lnTo>
                    <a:pt x="34" y="48"/>
                  </a:lnTo>
                  <a:close/>
                  <a:moveTo>
                    <a:pt x="97" y="67"/>
                  </a:moveTo>
                  <a:cubicBezTo>
                    <a:pt x="98" y="29"/>
                    <a:pt x="93" y="0"/>
                    <a:pt x="49" y="0"/>
                  </a:cubicBezTo>
                  <a:cubicBezTo>
                    <a:pt x="5" y="0"/>
                    <a:pt x="0" y="28"/>
                    <a:pt x="0" y="60"/>
                  </a:cubicBezTo>
                  <a:cubicBezTo>
                    <a:pt x="0" y="97"/>
                    <a:pt x="6" y="124"/>
                    <a:pt x="49" y="124"/>
                  </a:cubicBezTo>
                  <a:cubicBezTo>
                    <a:pt x="64" y="124"/>
                    <a:pt x="76" y="119"/>
                    <a:pt x="84" y="112"/>
                  </a:cubicBezTo>
                  <a:cubicBezTo>
                    <a:pt x="92" y="105"/>
                    <a:pt x="96" y="94"/>
                    <a:pt x="97" y="81"/>
                  </a:cubicBezTo>
                  <a:cubicBezTo>
                    <a:pt x="63" y="81"/>
                    <a:pt x="63" y="81"/>
                    <a:pt x="63" y="81"/>
                  </a:cubicBezTo>
                  <a:cubicBezTo>
                    <a:pt x="63" y="91"/>
                    <a:pt x="61" y="102"/>
                    <a:pt x="49" y="102"/>
                  </a:cubicBezTo>
                  <a:cubicBezTo>
                    <a:pt x="34" y="102"/>
                    <a:pt x="34" y="81"/>
                    <a:pt x="34" y="67"/>
                  </a:cubicBezTo>
                  <a:lnTo>
                    <a:pt x="97" y="6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0"/>
            <p:cNvSpPr>
              <a:spLocks/>
            </p:cNvSpPr>
            <p:nvPr/>
          </p:nvSpPr>
          <p:spPr bwMode="auto">
            <a:xfrm>
              <a:off x="11668169" y="6655239"/>
              <a:ext cx="48906" cy="67370"/>
            </a:xfrm>
            <a:custGeom>
              <a:avLst/>
              <a:gdLst>
                <a:gd name="T0" fmla="*/ 33 w 91"/>
                <a:gd name="T1" fmla="*/ 14 h 121"/>
                <a:gd name="T2" fmla="*/ 33 w 91"/>
                <a:gd name="T3" fmla="*/ 14 h 121"/>
                <a:gd name="T4" fmla="*/ 45 w 91"/>
                <a:gd name="T5" fmla="*/ 3 h 121"/>
                <a:gd name="T6" fmla="*/ 62 w 91"/>
                <a:gd name="T7" fmla="*/ 0 h 121"/>
                <a:gd name="T8" fmla="*/ 91 w 91"/>
                <a:gd name="T9" fmla="*/ 26 h 121"/>
                <a:gd name="T10" fmla="*/ 91 w 91"/>
                <a:gd name="T11" fmla="*/ 121 h 121"/>
                <a:gd name="T12" fmla="*/ 58 w 91"/>
                <a:gd name="T13" fmla="*/ 121 h 121"/>
                <a:gd name="T14" fmla="*/ 58 w 91"/>
                <a:gd name="T15" fmla="*/ 39 h 121"/>
                <a:gd name="T16" fmla="*/ 45 w 91"/>
                <a:gd name="T17" fmla="*/ 20 h 121"/>
                <a:gd name="T18" fmla="*/ 33 w 91"/>
                <a:gd name="T19" fmla="*/ 39 h 121"/>
                <a:gd name="T20" fmla="*/ 33 w 91"/>
                <a:gd name="T21" fmla="*/ 121 h 121"/>
                <a:gd name="T22" fmla="*/ 0 w 91"/>
                <a:gd name="T23" fmla="*/ 121 h 121"/>
                <a:gd name="T24" fmla="*/ 0 w 91"/>
                <a:gd name="T25" fmla="*/ 2 h 121"/>
                <a:gd name="T26" fmla="*/ 33 w 91"/>
                <a:gd name="T27" fmla="*/ 2 h 121"/>
                <a:gd name="T28" fmla="*/ 33 w 91"/>
                <a:gd name="T2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21">
                  <a:moveTo>
                    <a:pt x="33" y="14"/>
                  </a:moveTo>
                  <a:cubicBezTo>
                    <a:pt x="33" y="14"/>
                    <a:pt x="33" y="14"/>
                    <a:pt x="33" y="14"/>
                  </a:cubicBezTo>
                  <a:cubicBezTo>
                    <a:pt x="37" y="9"/>
                    <a:pt x="41" y="5"/>
                    <a:pt x="45" y="3"/>
                  </a:cubicBezTo>
                  <a:cubicBezTo>
                    <a:pt x="50" y="1"/>
                    <a:pt x="55" y="0"/>
                    <a:pt x="62" y="0"/>
                  </a:cubicBezTo>
                  <a:cubicBezTo>
                    <a:pt x="77" y="0"/>
                    <a:pt x="91" y="9"/>
                    <a:pt x="91" y="26"/>
                  </a:cubicBezTo>
                  <a:cubicBezTo>
                    <a:pt x="91" y="121"/>
                    <a:pt x="91" y="121"/>
                    <a:pt x="91" y="121"/>
                  </a:cubicBezTo>
                  <a:cubicBezTo>
                    <a:pt x="58" y="121"/>
                    <a:pt x="58" y="121"/>
                    <a:pt x="58" y="121"/>
                  </a:cubicBezTo>
                  <a:cubicBezTo>
                    <a:pt x="58" y="39"/>
                    <a:pt x="58" y="39"/>
                    <a:pt x="58" y="39"/>
                  </a:cubicBezTo>
                  <a:cubicBezTo>
                    <a:pt x="58" y="29"/>
                    <a:pt x="56" y="20"/>
                    <a:pt x="45" y="20"/>
                  </a:cubicBezTo>
                  <a:cubicBezTo>
                    <a:pt x="35" y="20"/>
                    <a:pt x="33" y="29"/>
                    <a:pt x="33" y="39"/>
                  </a:cubicBezTo>
                  <a:cubicBezTo>
                    <a:pt x="33" y="121"/>
                    <a:pt x="33" y="121"/>
                    <a:pt x="33" y="121"/>
                  </a:cubicBezTo>
                  <a:cubicBezTo>
                    <a:pt x="0" y="121"/>
                    <a:pt x="0" y="121"/>
                    <a:pt x="0" y="121"/>
                  </a:cubicBezTo>
                  <a:cubicBezTo>
                    <a:pt x="0" y="2"/>
                    <a:pt x="0" y="2"/>
                    <a:pt x="0" y="2"/>
                  </a:cubicBezTo>
                  <a:cubicBezTo>
                    <a:pt x="33" y="2"/>
                    <a:pt x="33" y="2"/>
                    <a:pt x="33" y="2"/>
                  </a:cubicBezTo>
                  <a:lnTo>
                    <a:pt x="33" y="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1"/>
            <p:cNvSpPr>
              <a:spLocks/>
            </p:cNvSpPr>
            <p:nvPr/>
          </p:nvSpPr>
          <p:spPr bwMode="auto">
            <a:xfrm>
              <a:off x="11726556" y="6637773"/>
              <a:ext cx="34434" cy="85336"/>
            </a:xfrm>
            <a:custGeom>
              <a:avLst/>
              <a:gdLst>
                <a:gd name="T0" fmla="*/ 0 w 64"/>
                <a:gd name="T1" fmla="*/ 33 h 153"/>
                <a:gd name="T2" fmla="*/ 13 w 64"/>
                <a:gd name="T3" fmla="*/ 33 h 153"/>
                <a:gd name="T4" fmla="*/ 13 w 64"/>
                <a:gd name="T5" fmla="*/ 14 h 153"/>
                <a:gd name="T6" fmla="*/ 46 w 64"/>
                <a:gd name="T7" fmla="*/ 0 h 153"/>
                <a:gd name="T8" fmla="*/ 46 w 64"/>
                <a:gd name="T9" fmla="*/ 33 h 153"/>
                <a:gd name="T10" fmla="*/ 64 w 64"/>
                <a:gd name="T11" fmla="*/ 33 h 153"/>
                <a:gd name="T12" fmla="*/ 64 w 64"/>
                <a:gd name="T13" fmla="*/ 54 h 153"/>
                <a:gd name="T14" fmla="*/ 46 w 64"/>
                <a:gd name="T15" fmla="*/ 54 h 153"/>
                <a:gd name="T16" fmla="*/ 46 w 64"/>
                <a:gd name="T17" fmla="*/ 117 h 153"/>
                <a:gd name="T18" fmla="*/ 57 w 64"/>
                <a:gd name="T19" fmla="*/ 132 h 153"/>
                <a:gd name="T20" fmla="*/ 63 w 64"/>
                <a:gd name="T21" fmla="*/ 132 h 153"/>
                <a:gd name="T22" fmla="*/ 63 w 64"/>
                <a:gd name="T23" fmla="*/ 152 h 153"/>
                <a:gd name="T24" fmla="*/ 46 w 64"/>
                <a:gd name="T25" fmla="*/ 153 h 153"/>
                <a:gd name="T26" fmla="*/ 13 w 64"/>
                <a:gd name="T27" fmla="*/ 127 h 153"/>
                <a:gd name="T28" fmla="*/ 13 w 64"/>
                <a:gd name="T29" fmla="*/ 54 h 153"/>
                <a:gd name="T30" fmla="*/ 0 w 64"/>
                <a:gd name="T31" fmla="*/ 54 h 153"/>
                <a:gd name="T32" fmla="*/ 0 w 64"/>
                <a:gd name="T33"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153">
                  <a:moveTo>
                    <a:pt x="0" y="33"/>
                  </a:moveTo>
                  <a:cubicBezTo>
                    <a:pt x="13" y="33"/>
                    <a:pt x="13" y="33"/>
                    <a:pt x="13" y="33"/>
                  </a:cubicBezTo>
                  <a:cubicBezTo>
                    <a:pt x="13" y="14"/>
                    <a:pt x="13" y="14"/>
                    <a:pt x="13" y="14"/>
                  </a:cubicBezTo>
                  <a:cubicBezTo>
                    <a:pt x="46" y="0"/>
                    <a:pt x="46" y="0"/>
                    <a:pt x="46" y="0"/>
                  </a:cubicBezTo>
                  <a:cubicBezTo>
                    <a:pt x="46" y="33"/>
                    <a:pt x="46" y="33"/>
                    <a:pt x="46" y="33"/>
                  </a:cubicBezTo>
                  <a:cubicBezTo>
                    <a:pt x="64" y="33"/>
                    <a:pt x="64" y="33"/>
                    <a:pt x="64" y="33"/>
                  </a:cubicBezTo>
                  <a:cubicBezTo>
                    <a:pt x="64" y="54"/>
                    <a:pt x="64" y="54"/>
                    <a:pt x="64" y="54"/>
                  </a:cubicBezTo>
                  <a:cubicBezTo>
                    <a:pt x="46" y="54"/>
                    <a:pt x="46" y="54"/>
                    <a:pt x="46" y="54"/>
                  </a:cubicBezTo>
                  <a:cubicBezTo>
                    <a:pt x="46" y="117"/>
                    <a:pt x="46" y="117"/>
                    <a:pt x="46" y="117"/>
                  </a:cubicBezTo>
                  <a:cubicBezTo>
                    <a:pt x="46" y="126"/>
                    <a:pt x="46" y="132"/>
                    <a:pt x="57" y="132"/>
                  </a:cubicBezTo>
                  <a:cubicBezTo>
                    <a:pt x="59" y="132"/>
                    <a:pt x="61" y="132"/>
                    <a:pt x="63" y="132"/>
                  </a:cubicBezTo>
                  <a:cubicBezTo>
                    <a:pt x="63" y="152"/>
                    <a:pt x="63" y="152"/>
                    <a:pt x="63" y="152"/>
                  </a:cubicBezTo>
                  <a:cubicBezTo>
                    <a:pt x="58" y="153"/>
                    <a:pt x="54" y="153"/>
                    <a:pt x="46" y="153"/>
                  </a:cubicBezTo>
                  <a:cubicBezTo>
                    <a:pt x="17" y="153"/>
                    <a:pt x="13" y="134"/>
                    <a:pt x="13" y="127"/>
                  </a:cubicBezTo>
                  <a:cubicBezTo>
                    <a:pt x="13" y="54"/>
                    <a:pt x="13" y="54"/>
                    <a:pt x="13" y="54"/>
                  </a:cubicBezTo>
                  <a:cubicBezTo>
                    <a:pt x="0" y="54"/>
                    <a:pt x="0" y="54"/>
                    <a:pt x="0" y="54"/>
                  </a:cubicBezTo>
                  <a:lnTo>
                    <a:pt x="0" y="3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12"/>
            <p:cNvSpPr>
              <a:spLocks noEditPoints="1"/>
            </p:cNvSpPr>
            <p:nvPr/>
          </p:nvSpPr>
          <p:spPr bwMode="auto">
            <a:xfrm>
              <a:off x="11078804" y="6536967"/>
              <a:ext cx="274970" cy="285450"/>
            </a:xfrm>
            <a:custGeom>
              <a:avLst/>
              <a:gdLst>
                <a:gd name="T0" fmla="*/ 280 w 512"/>
                <a:gd name="T1" fmla="*/ 174 h 512"/>
                <a:gd name="T2" fmla="*/ 239 w 512"/>
                <a:gd name="T3" fmla="*/ 108 h 512"/>
                <a:gd name="T4" fmla="*/ 256 w 512"/>
                <a:gd name="T5" fmla="*/ 43 h 512"/>
                <a:gd name="T6" fmla="*/ 264 w 512"/>
                <a:gd name="T7" fmla="*/ 8 h 512"/>
                <a:gd name="T8" fmla="*/ 264 w 512"/>
                <a:gd name="T9" fmla="*/ 8 h 512"/>
                <a:gd name="T10" fmla="*/ 338 w 512"/>
                <a:gd name="T11" fmla="*/ 281 h 512"/>
                <a:gd name="T12" fmla="*/ 387 w 512"/>
                <a:gd name="T13" fmla="*/ 256 h 512"/>
                <a:gd name="T14" fmla="*/ 457 w 512"/>
                <a:gd name="T15" fmla="*/ 244 h 512"/>
                <a:gd name="T16" fmla="*/ 512 w 512"/>
                <a:gd name="T17" fmla="*/ 256 h 512"/>
                <a:gd name="T18" fmla="*/ 512 w 512"/>
                <a:gd name="T19" fmla="*/ 256 h 512"/>
                <a:gd name="T20" fmla="*/ 256 w 512"/>
                <a:gd name="T21" fmla="*/ 363 h 512"/>
                <a:gd name="T22" fmla="*/ 239 w 512"/>
                <a:gd name="T23" fmla="*/ 404 h 512"/>
                <a:gd name="T24" fmla="*/ 256 w 512"/>
                <a:gd name="T25" fmla="*/ 446 h 512"/>
                <a:gd name="T26" fmla="*/ 264 w 512"/>
                <a:gd name="T27" fmla="*/ 504 h 512"/>
                <a:gd name="T28" fmla="*/ 264 w 512"/>
                <a:gd name="T29" fmla="*/ 504 h 512"/>
                <a:gd name="T30" fmla="*/ 174 w 512"/>
                <a:gd name="T31" fmla="*/ 281 h 512"/>
                <a:gd name="T32" fmla="*/ 91 w 512"/>
                <a:gd name="T33" fmla="*/ 256 h 512"/>
                <a:gd name="T34" fmla="*/ 55 w 512"/>
                <a:gd name="T35" fmla="*/ 244 h 512"/>
                <a:gd name="T36" fmla="*/ 16 w 512"/>
                <a:gd name="T37" fmla="*/ 256 h 512"/>
                <a:gd name="T38" fmla="*/ 16 w 512"/>
                <a:gd name="T39" fmla="*/ 256 h 512"/>
                <a:gd name="T40" fmla="*/ 314 w 512"/>
                <a:gd name="T41" fmla="*/ 174 h 512"/>
                <a:gd name="T42" fmla="*/ 314 w 512"/>
                <a:gd name="T43" fmla="*/ 223 h 512"/>
                <a:gd name="T44" fmla="*/ 360 w 512"/>
                <a:gd name="T45" fmla="*/ 135 h 512"/>
                <a:gd name="T46" fmla="*/ 360 w 512"/>
                <a:gd name="T47" fmla="*/ 169 h 512"/>
                <a:gd name="T48" fmla="*/ 407 w 512"/>
                <a:gd name="T49" fmla="*/ 106 h 512"/>
                <a:gd name="T50" fmla="*/ 390 w 512"/>
                <a:gd name="T51" fmla="*/ 123 h 512"/>
                <a:gd name="T52" fmla="*/ 437 w 512"/>
                <a:gd name="T53" fmla="*/ 75 h 512"/>
                <a:gd name="T54" fmla="*/ 437 w 512"/>
                <a:gd name="T55" fmla="*/ 87 h 512"/>
                <a:gd name="T56" fmla="*/ 297 w 512"/>
                <a:gd name="T57" fmla="*/ 297 h 512"/>
                <a:gd name="T58" fmla="*/ 373 w 512"/>
                <a:gd name="T59" fmla="*/ 373 h 512"/>
                <a:gd name="T60" fmla="*/ 343 w 512"/>
                <a:gd name="T61" fmla="*/ 361 h 512"/>
                <a:gd name="T62" fmla="*/ 407 w 512"/>
                <a:gd name="T63" fmla="*/ 407 h 512"/>
                <a:gd name="T64" fmla="*/ 390 w 512"/>
                <a:gd name="T65" fmla="*/ 390 h 512"/>
                <a:gd name="T66" fmla="*/ 407 w 512"/>
                <a:gd name="T67" fmla="*/ 407 h 512"/>
                <a:gd name="T68" fmla="*/ 426 w 512"/>
                <a:gd name="T69" fmla="*/ 426 h 512"/>
                <a:gd name="T70" fmla="*/ 437 w 512"/>
                <a:gd name="T71" fmla="*/ 437 h 512"/>
                <a:gd name="T72" fmla="*/ 181 w 512"/>
                <a:gd name="T73" fmla="*/ 297 h 512"/>
                <a:gd name="T74" fmla="*/ 215 w 512"/>
                <a:gd name="T75" fmla="*/ 332 h 512"/>
                <a:gd name="T76" fmla="*/ 151 w 512"/>
                <a:gd name="T77" fmla="*/ 344 h 512"/>
                <a:gd name="T78" fmla="*/ 164 w 512"/>
                <a:gd name="T79" fmla="*/ 373 h 512"/>
                <a:gd name="T80" fmla="*/ 114 w 512"/>
                <a:gd name="T81" fmla="*/ 387 h 512"/>
                <a:gd name="T82" fmla="*/ 114 w 512"/>
                <a:gd name="T83" fmla="*/ 411 h 512"/>
                <a:gd name="T84" fmla="*/ 86 w 512"/>
                <a:gd name="T85" fmla="*/ 426 h 512"/>
                <a:gd name="T86" fmla="*/ 86 w 512"/>
                <a:gd name="T87" fmla="*/ 437 h 512"/>
                <a:gd name="T88" fmla="*/ 181 w 512"/>
                <a:gd name="T89" fmla="*/ 181 h 512"/>
                <a:gd name="T90" fmla="*/ 215 w 512"/>
                <a:gd name="T91" fmla="*/ 216 h 512"/>
                <a:gd name="T92" fmla="*/ 151 w 512"/>
                <a:gd name="T93" fmla="*/ 135 h 512"/>
                <a:gd name="T94" fmla="*/ 151 w 512"/>
                <a:gd name="T95" fmla="*/ 169 h 512"/>
                <a:gd name="T96" fmla="*/ 122 w 512"/>
                <a:gd name="T97" fmla="*/ 106 h 512"/>
                <a:gd name="T98" fmla="*/ 114 w 512"/>
                <a:gd name="T99" fmla="*/ 126 h 512"/>
                <a:gd name="T100" fmla="*/ 86 w 512"/>
                <a:gd name="T101" fmla="*/ 75 h 512"/>
                <a:gd name="T102" fmla="*/ 86 w 512"/>
                <a:gd name="T103" fmla="*/ 8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56" y="198"/>
                  </a:moveTo>
                  <a:cubicBezTo>
                    <a:pt x="243" y="198"/>
                    <a:pt x="232" y="188"/>
                    <a:pt x="232" y="174"/>
                  </a:cubicBezTo>
                  <a:cubicBezTo>
                    <a:pt x="232" y="161"/>
                    <a:pt x="243" y="150"/>
                    <a:pt x="256" y="150"/>
                  </a:cubicBezTo>
                  <a:cubicBezTo>
                    <a:pt x="269" y="150"/>
                    <a:pt x="280" y="161"/>
                    <a:pt x="280" y="174"/>
                  </a:cubicBezTo>
                  <a:cubicBezTo>
                    <a:pt x="280" y="188"/>
                    <a:pt x="269" y="198"/>
                    <a:pt x="256" y="198"/>
                  </a:cubicBezTo>
                  <a:close/>
                  <a:moveTo>
                    <a:pt x="273" y="108"/>
                  </a:moveTo>
                  <a:cubicBezTo>
                    <a:pt x="273" y="99"/>
                    <a:pt x="265" y="91"/>
                    <a:pt x="256" y="91"/>
                  </a:cubicBezTo>
                  <a:cubicBezTo>
                    <a:pt x="246" y="91"/>
                    <a:pt x="239" y="99"/>
                    <a:pt x="239" y="108"/>
                  </a:cubicBezTo>
                  <a:cubicBezTo>
                    <a:pt x="239" y="118"/>
                    <a:pt x="246" y="126"/>
                    <a:pt x="256" y="126"/>
                  </a:cubicBezTo>
                  <a:cubicBezTo>
                    <a:pt x="265" y="126"/>
                    <a:pt x="273" y="118"/>
                    <a:pt x="273" y="108"/>
                  </a:cubicBezTo>
                  <a:close/>
                  <a:moveTo>
                    <a:pt x="268" y="55"/>
                  </a:moveTo>
                  <a:cubicBezTo>
                    <a:pt x="268" y="49"/>
                    <a:pt x="263" y="43"/>
                    <a:pt x="256" y="43"/>
                  </a:cubicBezTo>
                  <a:cubicBezTo>
                    <a:pt x="249" y="43"/>
                    <a:pt x="244" y="49"/>
                    <a:pt x="244" y="55"/>
                  </a:cubicBezTo>
                  <a:cubicBezTo>
                    <a:pt x="244" y="62"/>
                    <a:pt x="249" y="67"/>
                    <a:pt x="256" y="67"/>
                  </a:cubicBezTo>
                  <a:cubicBezTo>
                    <a:pt x="263" y="67"/>
                    <a:pt x="268" y="62"/>
                    <a:pt x="268" y="55"/>
                  </a:cubicBezTo>
                  <a:close/>
                  <a:moveTo>
                    <a:pt x="264" y="8"/>
                  </a:moveTo>
                  <a:cubicBezTo>
                    <a:pt x="264" y="4"/>
                    <a:pt x="260" y="0"/>
                    <a:pt x="256" y="0"/>
                  </a:cubicBezTo>
                  <a:cubicBezTo>
                    <a:pt x="252" y="0"/>
                    <a:pt x="248" y="4"/>
                    <a:pt x="248" y="8"/>
                  </a:cubicBezTo>
                  <a:cubicBezTo>
                    <a:pt x="248" y="13"/>
                    <a:pt x="252" y="16"/>
                    <a:pt x="256" y="16"/>
                  </a:cubicBezTo>
                  <a:cubicBezTo>
                    <a:pt x="260" y="16"/>
                    <a:pt x="264" y="13"/>
                    <a:pt x="264" y="8"/>
                  </a:cubicBezTo>
                  <a:close/>
                  <a:moveTo>
                    <a:pt x="363" y="256"/>
                  </a:moveTo>
                  <a:cubicBezTo>
                    <a:pt x="363" y="243"/>
                    <a:pt x="352" y="232"/>
                    <a:pt x="338" y="232"/>
                  </a:cubicBezTo>
                  <a:cubicBezTo>
                    <a:pt x="325" y="232"/>
                    <a:pt x="314" y="243"/>
                    <a:pt x="314" y="256"/>
                  </a:cubicBezTo>
                  <a:cubicBezTo>
                    <a:pt x="314" y="270"/>
                    <a:pt x="325" y="281"/>
                    <a:pt x="338" y="281"/>
                  </a:cubicBezTo>
                  <a:cubicBezTo>
                    <a:pt x="352" y="281"/>
                    <a:pt x="363" y="270"/>
                    <a:pt x="363" y="256"/>
                  </a:cubicBezTo>
                  <a:close/>
                  <a:moveTo>
                    <a:pt x="421" y="256"/>
                  </a:moveTo>
                  <a:cubicBezTo>
                    <a:pt x="421" y="247"/>
                    <a:pt x="413" y="239"/>
                    <a:pt x="404" y="239"/>
                  </a:cubicBezTo>
                  <a:cubicBezTo>
                    <a:pt x="394" y="239"/>
                    <a:pt x="387" y="247"/>
                    <a:pt x="387" y="256"/>
                  </a:cubicBezTo>
                  <a:cubicBezTo>
                    <a:pt x="387" y="266"/>
                    <a:pt x="394" y="274"/>
                    <a:pt x="404" y="274"/>
                  </a:cubicBezTo>
                  <a:cubicBezTo>
                    <a:pt x="413" y="274"/>
                    <a:pt x="421" y="266"/>
                    <a:pt x="421" y="256"/>
                  </a:cubicBezTo>
                  <a:close/>
                  <a:moveTo>
                    <a:pt x="469" y="256"/>
                  </a:moveTo>
                  <a:cubicBezTo>
                    <a:pt x="469" y="250"/>
                    <a:pt x="464" y="244"/>
                    <a:pt x="457" y="244"/>
                  </a:cubicBezTo>
                  <a:cubicBezTo>
                    <a:pt x="451" y="244"/>
                    <a:pt x="445" y="250"/>
                    <a:pt x="445" y="256"/>
                  </a:cubicBezTo>
                  <a:cubicBezTo>
                    <a:pt x="445" y="263"/>
                    <a:pt x="451" y="268"/>
                    <a:pt x="457" y="268"/>
                  </a:cubicBezTo>
                  <a:cubicBezTo>
                    <a:pt x="464" y="268"/>
                    <a:pt x="469" y="263"/>
                    <a:pt x="469" y="256"/>
                  </a:cubicBezTo>
                  <a:close/>
                  <a:moveTo>
                    <a:pt x="512" y="256"/>
                  </a:moveTo>
                  <a:cubicBezTo>
                    <a:pt x="512" y="252"/>
                    <a:pt x="508" y="248"/>
                    <a:pt x="504" y="248"/>
                  </a:cubicBezTo>
                  <a:cubicBezTo>
                    <a:pt x="500" y="248"/>
                    <a:pt x="496" y="252"/>
                    <a:pt x="496" y="256"/>
                  </a:cubicBezTo>
                  <a:cubicBezTo>
                    <a:pt x="496" y="261"/>
                    <a:pt x="500" y="264"/>
                    <a:pt x="504" y="264"/>
                  </a:cubicBezTo>
                  <a:cubicBezTo>
                    <a:pt x="508" y="264"/>
                    <a:pt x="512" y="261"/>
                    <a:pt x="512" y="256"/>
                  </a:cubicBezTo>
                  <a:close/>
                  <a:moveTo>
                    <a:pt x="280" y="339"/>
                  </a:moveTo>
                  <a:cubicBezTo>
                    <a:pt x="280" y="325"/>
                    <a:pt x="269" y="314"/>
                    <a:pt x="256" y="314"/>
                  </a:cubicBezTo>
                  <a:cubicBezTo>
                    <a:pt x="243" y="314"/>
                    <a:pt x="232" y="325"/>
                    <a:pt x="232" y="339"/>
                  </a:cubicBezTo>
                  <a:cubicBezTo>
                    <a:pt x="232" y="352"/>
                    <a:pt x="243" y="363"/>
                    <a:pt x="256" y="363"/>
                  </a:cubicBezTo>
                  <a:cubicBezTo>
                    <a:pt x="269" y="363"/>
                    <a:pt x="280" y="352"/>
                    <a:pt x="280" y="339"/>
                  </a:cubicBezTo>
                  <a:close/>
                  <a:moveTo>
                    <a:pt x="273" y="404"/>
                  </a:moveTo>
                  <a:cubicBezTo>
                    <a:pt x="273" y="395"/>
                    <a:pt x="265" y="387"/>
                    <a:pt x="256" y="387"/>
                  </a:cubicBezTo>
                  <a:cubicBezTo>
                    <a:pt x="246" y="387"/>
                    <a:pt x="239" y="395"/>
                    <a:pt x="239" y="404"/>
                  </a:cubicBezTo>
                  <a:cubicBezTo>
                    <a:pt x="239" y="414"/>
                    <a:pt x="246" y="421"/>
                    <a:pt x="256" y="421"/>
                  </a:cubicBezTo>
                  <a:cubicBezTo>
                    <a:pt x="265" y="421"/>
                    <a:pt x="273" y="414"/>
                    <a:pt x="273" y="404"/>
                  </a:cubicBezTo>
                  <a:close/>
                  <a:moveTo>
                    <a:pt x="268" y="457"/>
                  </a:moveTo>
                  <a:cubicBezTo>
                    <a:pt x="268" y="451"/>
                    <a:pt x="263" y="446"/>
                    <a:pt x="256" y="446"/>
                  </a:cubicBezTo>
                  <a:cubicBezTo>
                    <a:pt x="249" y="446"/>
                    <a:pt x="244" y="451"/>
                    <a:pt x="244" y="457"/>
                  </a:cubicBezTo>
                  <a:cubicBezTo>
                    <a:pt x="244" y="464"/>
                    <a:pt x="249" y="469"/>
                    <a:pt x="256" y="469"/>
                  </a:cubicBezTo>
                  <a:cubicBezTo>
                    <a:pt x="263" y="469"/>
                    <a:pt x="268" y="464"/>
                    <a:pt x="268" y="457"/>
                  </a:cubicBezTo>
                  <a:close/>
                  <a:moveTo>
                    <a:pt x="264" y="504"/>
                  </a:moveTo>
                  <a:cubicBezTo>
                    <a:pt x="264" y="500"/>
                    <a:pt x="260" y="496"/>
                    <a:pt x="256" y="496"/>
                  </a:cubicBezTo>
                  <a:cubicBezTo>
                    <a:pt x="252" y="496"/>
                    <a:pt x="248" y="500"/>
                    <a:pt x="248" y="504"/>
                  </a:cubicBezTo>
                  <a:cubicBezTo>
                    <a:pt x="248" y="509"/>
                    <a:pt x="252" y="512"/>
                    <a:pt x="256" y="512"/>
                  </a:cubicBezTo>
                  <a:cubicBezTo>
                    <a:pt x="260" y="512"/>
                    <a:pt x="264" y="509"/>
                    <a:pt x="264" y="504"/>
                  </a:cubicBezTo>
                  <a:close/>
                  <a:moveTo>
                    <a:pt x="198" y="256"/>
                  </a:moveTo>
                  <a:cubicBezTo>
                    <a:pt x="198" y="243"/>
                    <a:pt x="187" y="232"/>
                    <a:pt x="174" y="232"/>
                  </a:cubicBezTo>
                  <a:cubicBezTo>
                    <a:pt x="160" y="232"/>
                    <a:pt x="149" y="243"/>
                    <a:pt x="149" y="256"/>
                  </a:cubicBezTo>
                  <a:cubicBezTo>
                    <a:pt x="149" y="270"/>
                    <a:pt x="160" y="281"/>
                    <a:pt x="174" y="281"/>
                  </a:cubicBezTo>
                  <a:cubicBezTo>
                    <a:pt x="187" y="281"/>
                    <a:pt x="198" y="270"/>
                    <a:pt x="198" y="256"/>
                  </a:cubicBezTo>
                  <a:close/>
                  <a:moveTo>
                    <a:pt x="126" y="256"/>
                  </a:moveTo>
                  <a:cubicBezTo>
                    <a:pt x="126" y="247"/>
                    <a:pt x="118" y="239"/>
                    <a:pt x="108" y="239"/>
                  </a:cubicBezTo>
                  <a:cubicBezTo>
                    <a:pt x="99" y="239"/>
                    <a:pt x="91" y="247"/>
                    <a:pt x="91" y="256"/>
                  </a:cubicBezTo>
                  <a:cubicBezTo>
                    <a:pt x="91" y="266"/>
                    <a:pt x="99" y="274"/>
                    <a:pt x="108" y="274"/>
                  </a:cubicBezTo>
                  <a:cubicBezTo>
                    <a:pt x="118" y="274"/>
                    <a:pt x="126" y="266"/>
                    <a:pt x="126" y="256"/>
                  </a:cubicBezTo>
                  <a:close/>
                  <a:moveTo>
                    <a:pt x="67" y="256"/>
                  </a:moveTo>
                  <a:cubicBezTo>
                    <a:pt x="67" y="250"/>
                    <a:pt x="62" y="244"/>
                    <a:pt x="55" y="244"/>
                  </a:cubicBezTo>
                  <a:cubicBezTo>
                    <a:pt x="48" y="244"/>
                    <a:pt x="43" y="250"/>
                    <a:pt x="43" y="256"/>
                  </a:cubicBezTo>
                  <a:cubicBezTo>
                    <a:pt x="43" y="263"/>
                    <a:pt x="48" y="268"/>
                    <a:pt x="55" y="268"/>
                  </a:cubicBezTo>
                  <a:cubicBezTo>
                    <a:pt x="62" y="268"/>
                    <a:pt x="67" y="263"/>
                    <a:pt x="67" y="256"/>
                  </a:cubicBezTo>
                  <a:close/>
                  <a:moveTo>
                    <a:pt x="16" y="256"/>
                  </a:moveTo>
                  <a:cubicBezTo>
                    <a:pt x="16" y="252"/>
                    <a:pt x="12" y="248"/>
                    <a:pt x="8" y="248"/>
                  </a:cubicBezTo>
                  <a:cubicBezTo>
                    <a:pt x="4" y="248"/>
                    <a:pt x="0" y="252"/>
                    <a:pt x="0" y="256"/>
                  </a:cubicBezTo>
                  <a:cubicBezTo>
                    <a:pt x="0" y="261"/>
                    <a:pt x="4" y="264"/>
                    <a:pt x="8" y="264"/>
                  </a:cubicBezTo>
                  <a:cubicBezTo>
                    <a:pt x="12" y="264"/>
                    <a:pt x="16" y="261"/>
                    <a:pt x="16" y="256"/>
                  </a:cubicBezTo>
                  <a:close/>
                  <a:moveTo>
                    <a:pt x="331" y="215"/>
                  </a:moveTo>
                  <a:cubicBezTo>
                    <a:pt x="336" y="211"/>
                    <a:pt x="338" y="205"/>
                    <a:pt x="338" y="198"/>
                  </a:cubicBezTo>
                  <a:cubicBezTo>
                    <a:pt x="338" y="192"/>
                    <a:pt x="336" y="186"/>
                    <a:pt x="331" y="181"/>
                  </a:cubicBezTo>
                  <a:cubicBezTo>
                    <a:pt x="327" y="176"/>
                    <a:pt x="321" y="174"/>
                    <a:pt x="314" y="174"/>
                  </a:cubicBezTo>
                  <a:cubicBezTo>
                    <a:pt x="308" y="174"/>
                    <a:pt x="301" y="176"/>
                    <a:pt x="297" y="181"/>
                  </a:cubicBezTo>
                  <a:cubicBezTo>
                    <a:pt x="292" y="186"/>
                    <a:pt x="290" y="192"/>
                    <a:pt x="290" y="198"/>
                  </a:cubicBezTo>
                  <a:cubicBezTo>
                    <a:pt x="290" y="205"/>
                    <a:pt x="292" y="211"/>
                    <a:pt x="297" y="215"/>
                  </a:cubicBezTo>
                  <a:cubicBezTo>
                    <a:pt x="301" y="220"/>
                    <a:pt x="308" y="223"/>
                    <a:pt x="314" y="223"/>
                  </a:cubicBezTo>
                  <a:cubicBezTo>
                    <a:pt x="321" y="223"/>
                    <a:pt x="327" y="220"/>
                    <a:pt x="331" y="215"/>
                  </a:cubicBezTo>
                  <a:close/>
                  <a:moveTo>
                    <a:pt x="373" y="164"/>
                  </a:moveTo>
                  <a:cubicBezTo>
                    <a:pt x="379" y="157"/>
                    <a:pt x="379" y="146"/>
                    <a:pt x="373" y="140"/>
                  </a:cubicBezTo>
                  <a:cubicBezTo>
                    <a:pt x="369" y="136"/>
                    <a:pt x="365" y="135"/>
                    <a:pt x="360" y="135"/>
                  </a:cubicBezTo>
                  <a:cubicBezTo>
                    <a:pt x="356" y="135"/>
                    <a:pt x="351" y="136"/>
                    <a:pt x="348" y="140"/>
                  </a:cubicBezTo>
                  <a:cubicBezTo>
                    <a:pt x="345" y="143"/>
                    <a:pt x="343" y="147"/>
                    <a:pt x="343" y="152"/>
                  </a:cubicBezTo>
                  <a:cubicBezTo>
                    <a:pt x="343" y="156"/>
                    <a:pt x="345" y="161"/>
                    <a:pt x="348" y="164"/>
                  </a:cubicBezTo>
                  <a:cubicBezTo>
                    <a:pt x="351" y="167"/>
                    <a:pt x="356" y="169"/>
                    <a:pt x="360" y="169"/>
                  </a:cubicBezTo>
                  <a:cubicBezTo>
                    <a:pt x="365" y="169"/>
                    <a:pt x="369" y="167"/>
                    <a:pt x="373" y="164"/>
                  </a:cubicBezTo>
                  <a:close/>
                  <a:moveTo>
                    <a:pt x="407" y="123"/>
                  </a:moveTo>
                  <a:cubicBezTo>
                    <a:pt x="409" y="120"/>
                    <a:pt x="410" y="117"/>
                    <a:pt x="410" y="114"/>
                  </a:cubicBezTo>
                  <a:cubicBezTo>
                    <a:pt x="410" y="111"/>
                    <a:pt x="409" y="108"/>
                    <a:pt x="407" y="106"/>
                  </a:cubicBezTo>
                  <a:cubicBezTo>
                    <a:pt x="404" y="103"/>
                    <a:pt x="401" y="102"/>
                    <a:pt x="398" y="102"/>
                  </a:cubicBezTo>
                  <a:cubicBezTo>
                    <a:pt x="395" y="102"/>
                    <a:pt x="392" y="103"/>
                    <a:pt x="390" y="106"/>
                  </a:cubicBezTo>
                  <a:cubicBezTo>
                    <a:pt x="387" y="108"/>
                    <a:pt x="386" y="111"/>
                    <a:pt x="386" y="114"/>
                  </a:cubicBezTo>
                  <a:cubicBezTo>
                    <a:pt x="386" y="117"/>
                    <a:pt x="387" y="120"/>
                    <a:pt x="390" y="123"/>
                  </a:cubicBezTo>
                  <a:cubicBezTo>
                    <a:pt x="392" y="125"/>
                    <a:pt x="395" y="126"/>
                    <a:pt x="398" y="126"/>
                  </a:cubicBezTo>
                  <a:cubicBezTo>
                    <a:pt x="401" y="126"/>
                    <a:pt x="404" y="125"/>
                    <a:pt x="407" y="123"/>
                  </a:cubicBezTo>
                  <a:close/>
                  <a:moveTo>
                    <a:pt x="437" y="87"/>
                  </a:moveTo>
                  <a:cubicBezTo>
                    <a:pt x="440" y="84"/>
                    <a:pt x="440" y="79"/>
                    <a:pt x="437" y="75"/>
                  </a:cubicBezTo>
                  <a:cubicBezTo>
                    <a:pt x="434" y="72"/>
                    <a:pt x="429" y="72"/>
                    <a:pt x="426" y="75"/>
                  </a:cubicBezTo>
                  <a:cubicBezTo>
                    <a:pt x="423" y="79"/>
                    <a:pt x="423" y="84"/>
                    <a:pt x="426" y="87"/>
                  </a:cubicBezTo>
                  <a:cubicBezTo>
                    <a:pt x="427" y="88"/>
                    <a:pt x="429" y="89"/>
                    <a:pt x="431" y="89"/>
                  </a:cubicBezTo>
                  <a:cubicBezTo>
                    <a:pt x="433" y="89"/>
                    <a:pt x="435" y="88"/>
                    <a:pt x="437" y="87"/>
                  </a:cubicBezTo>
                  <a:close/>
                  <a:moveTo>
                    <a:pt x="331" y="332"/>
                  </a:moveTo>
                  <a:cubicBezTo>
                    <a:pt x="341" y="322"/>
                    <a:pt x="341" y="307"/>
                    <a:pt x="331" y="297"/>
                  </a:cubicBezTo>
                  <a:cubicBezTo>
                    <a:pt x="327" y="293"/>
                    <a:pt x="321" y="290"/>
                    <a:pt x="314" y="290"/>
                  </a:cubicBezTo>
                  <a:cubicBezTo>
                    <a:pt x="308" y="290"/>
                    <a:pt x="302" y="293"/>
                    <a:pt x="297" y="297"/>
                  </a:cubicBezTo>
                  <a:cubicBezTo>
                    <a:pt x="287" y="307"/>
                    <a:pt x="287" y="322"/>
                    <a:pt x="297" y="332"/>
                  </a:cubicBezTo>
                  <a:cubicBezTo>
                    <a:pt x="302" y="336"/>
                    <a:pt x="308" y="339"/>
                    <a:pt x="314" y="339"/>
                  </a:cubicBezTo>
                  <a:cubicBezTo>
                    <a:pt x="321" y="339"/>
                    <a:pt x="327" y="336"/>
                    <a:pt x="331" y="332"/>
                  </a:cubicBezTo>
                  <a:close/>
                  <a:moveTo>
                    <a:pt x="373" y="373"/>
                  </a:moveTo>
                  <a:cubicBezTo>
                    <a:pt x="379" y="366"/>
                    <a:pt x="379" y="355"/>
                    <a:pt x="373" y="349"/>
                  </a:cubicBezTo>
                  <a:cubicBezTo>
                    <a:pt x="369" y="346"/>
                    <a:pt x="365" y="344"/>
                    <a:pt x="360" y="344"/>
                  </a:cubicBezTo>
                  <a:cubicBezTo>
                    <a:pt x="356" y="344"/>
                    <a:pt x="352" y="346"/>
                    <a:pt x="348" y="349"/>
                  </a:cubicBezTo>
                  <a:cubicBezTo>
                    <a:pt x="345" y="352"/>
                    <a:pt x="343" y="356"/>
                    <a:pt x="343" y="361"/>
                  </a:cubicBezTo>
                  <a:cubicBezTo>
                    <a:pt x="343" y="366"/>
                    <a:pt x="345" y="370"/>
                    <a:pt x="348" y="373"/>
                  </a:cubicBezTo>
                  <a:cubicBezTo>
                    <a:pt x="352" y="376"/>
                    <a:pt x="356" y="378"/>
                    <a:pt x="360" y="378"/>
                  </a:cubicBezTo>
                  <a:cubicBezTo>
                    <a:pt x="365" y="378"/>
                    <a:pt x="369" y="376"/>
                    <a:pt x="373" y="373"/>
                  </a:cubicBezTo>
                  <a:close/>
                  <a:moveTo>
                    <a:pt x="407" y="407"/>
                  </a:moveTo>
                  <a:cubicBezTo>
                    <a:pt x="409" y="405"/>
                    <a:pt x="410" y="402"/>
                    <a:pt x="410" y="399"/>
                  </a:cubicBezTo>
                  <a:cubicBezTo>
                    <a:pt x="410" y="395"/>
                    <a:pt x="409" y="392"/>
                    <a:pt x="407" y="390"/>
                  </a:cubicBezTo>
                  <a:cubicBezTo>
                    <a:pt x="404" y="388"/>
                    <a:pt x="401" y="387"/>
                    <a:pt x="398" y="387"/>
                  </a:cubicBezTo>
                  <a:cubicBezTo>
                    <a:pt x="395" y="387"/>
                    <a:pt x="392" y="388"/>
                    <a:pt x="390" y="390"/>
                  </a:cubicBezTo>
                  <a:cubicBezTo>
                    <a:pt x="388" y="392"/>
                    <a:pt x="386" y="395"/>
                    <a:pt x="386" y="399"/>
                  </a:cubicBezTo>
                  <a:cubicBezTo>
                    <a:pt x="386" y="402"/>
                    <a:pt x="387" y="405"/>
                    <a:pt x="390" y="407"/>
                  </a:cubicBezTo>
                  <a:cubicBezTo>
                    <a:pt x="392" y="409"/>
                    <a:pt x="395" y="411"/>
                    <a:pt x="398" y="411"/>
                  </a:cubicBezTo>
                  <a:cubicBezTo>
                    <a:pt x="401" y="411"/>
                    <a:pt x="404" y="409"/>
                    <a:pt x="407" y="407"/>
                  </a:cubicBezTo>
                  <a:close/>
                  <a:moveTo>
                    <a:pt x="437" y="437"/>
                  </a:moveTo>
                  <a:cubicBezTo>
                    <a:pt x="439" y="436"/>
                    <a:pt x="439" y="434"/>
                    <a:pt x="439" y="432"/>
                  </a:cubicBezTo>
                  <a:cubicBezTo>
                    <a:pt x="439" y="430"/>
                    <a:pt x="438" y="428"/>
                    <a:pt x="437" y="426"/>
                  </a:cubicBezTo>
                  <a:cubicBezTo>
                    <a:pt x="434" y="423"/>
                    <a:pt x="429" y="423"/>
                    <a:pt x="426" y="426"/>
                  </a:cubicBezTo>
                  <a:cubicBezTo>
                    <a:pt x="424" y="428"/>
                    <a:pt x="423" y="430"/>
                    <a:pt x="423" y="432"/>
                  </a:cubicBezTo>
                  <a:cubicBezTo>
                    <a:pt x="423" y="434"/>
                    <a:pt x="424" y="436"/>
                    <a:pt x="426" y="437"/>
                  </a:cubicBezTo>
                  <a:cubicBezTo>
                    <a:pt x="427" y="439"/>
                    <a:pt x="429" y="440"/>
                    <a:pt x="431" y="440"/>
                  </a:cubicBezTo>
                  <a:cubicBezTo>
                    <a:pt x="433" y="440"/>
                    <a:pt x="435" y="439"/>
                    <a:pt x="437" y="437"/>
                  </a:cubicBezTo>
                  <a:close/>
                  <a:moveTo>
                    <a:pt x="215" y="332"/>
                  </a:moveTo>
                  <a:cubicBezTo>
                    <a:pt x="224" y="322"/>
                    <a:pt x="224" y="307"/>
                    <a:pt x="215" y="297"/>
                  </a:cubicBezTo>
                  <a:cubicBezTo>
                    <a:pt x="210" y="293"/>
                    <a:pt x="204" y="290"/>
                    <a:pt x="198" y="290"/>
                  </a:cubicBezTo>
                  <a:cubicBezTo>
                    <a:pt x="191" y="290"/>
                    <a:pt x="185" y="293"/>
                    <a:pt x="181" y="297"/>
                  </a:cubicBezTo>
                  <a:cubicBezTo>
                    <a:pt x="176" y="302"/>
                    <a:pt x="173" y="308"/>
                    <a:pt x="173" y="314"/>
                  </a:cubicBezTo>
                  <a:cubicBezTo>
                    <a:pt x="173" y="321"/>
                    <a:pt x="176" y="327"/>
                    <a:pt x="181" y="332"/>
                  </a:cubicBezTo>
                  <a:cubicBezTo>
                    <a:pt x="185" y="336"/>
                    <a:pt x="191" y="339"/>
                    <a:pt x="198" y="339"/>
                  </a:cubicBezTo>
                  <a:cubicBezTo>
                    <a:pt x="204" y="339"/>
                    <a:pt x="210" y="336"/>
                    <a:pt x="215" y="332"/>
                  </a:cubicBezTo>
                  <a:close/>
                  <a:moveTo>
                    <a:pt x="164" y="373"/>
                  </a:moveTo>
                  <a:cubicBezTo>
                    <a:pt x="167" y="370"/>
                    <a:pt x="169" y="365"/>
                    <a:pt x="169" y="361"/>
                  </a:cubicBezTo>
                  <a:cubicBezTo>
                    <a:pt x="169" y="356"/>
                    <a:pt x="167" y="352"/>
                    <a:pt x="164" y="349"/>
                  </a:cubicBezTo>
                  <a:cubicBezTo>
                    <a:pt x="160" y="345"/>
                    <a:pt x="156" y="344"/>
                    <a:pt x="151" y="344"/>
                  </a:cubicBezTo>
                  <a:cubicBezTo>
                    <a:pt x="147" y="344"/>
                    <a:pt x="142" y="345"/>
                    <a:pt x="139" y="349"/>
                  </a:cubicBezTo>
                  <a:cubicBezTo>
                    <a:pt x="132" y="355"/>
                    <a:pt x="132" y="366"/>
                    <a:pt x="139" y="373"/>
                  </a:cubicBezTo>
                  <a:cubicBezTo>
                    <a:pt x="142" y="376"/>
                    <a:pt x="147" y="378"/>
                    <a:pt x="151" y="378"/>
                  </a:cubicBezTo>
                  <a:cubicBezTo>
                    <a:pt x="156" y="378"/>
                    <a:pt x="160" y="376"/>
                    <a:pt x="164" y="373"/>
                  </a:cubicBezTo>
                  <a:close/>
                  <a:moveTo>
                    <a:pt x="122" y="407"/>
                  </a:moveTo>
                  <a:cubicBezTo>
                    <a:pt x="124" y="405"/>
                    <a:pt x="126" y="402"/>
                    <a:pt x="126" y="399"/>
                  </a:cubicBezTo>
                  <a:cubicBezTo>
                    <a:pt x="126" y="395"/>
                    <a:pt x="124" y="392"/>
                    <a:pt x="122" y="390"/>
                  </a:cubicBezTo>
                  <a:cubicBezTo>
                    <a:pt x="120" y="388"/>
                    <a:pt x="117" y="387"/>
                    <a:pt x="114" y="387"/>
                  </a:cubicBezTo>
                  <a:cubicBezTo>
                    <a:pt x="110" y="387"/>
                    <a:pt x="107" y="388"/>
                    <a:pt x="105" y="390"/>
                  </a:cubicBezTo>
                  <a:cubicBezTo>
                    <a:pt x="103" y="392"/>
                    <a:pt x="102" y="395"/>
                    <a:pt x="102" y="399"/>
                  </a:cubicBezTo>
                  <a:cubicBezTo>
                    <a:pt x="102" y="402"/>
                    <a:pt x="103" y="405"/>
                    <a:pt x="105" y="407"/>
                  </a:cubicBezTo>
                  <a:cubicBezTo>
                    <a:pt x="107" y="409"/>
                    <a:pt x="110" y="411"/>
                    <a:pt x="114" y="411"/>
                  </a:cubicBezTo>
                  <a:cubicBezTo>
                    <a:pt x="117" y="411"/>
                    <a:pt x="120" y="409"/>
                    <a:pt x="122" y="407"/>
                  </a:cubicBezTo>
                  <a:close/>
                  <a:moveTo>
                    <a:pt x="86" y="437"/>
                  </a:moveTo>
                  <a:cubicBezTo>
                    <a:pt x="88" y="436"/>
                    <a:pt x="88" y="434"/>
                    <a:pt x="88" y="432"/>
                  </a:cubicBezTo>
                  <a:cubicBezTo>
                    <a:pt x="88" y="430"/>
                    <a:pt x="88" y="428"/>
                    <a:pt x="86" y="426"/>
                  </a:cubicBezTo>
                  <a:cubicBezTo>
                    <a:pt x="83" y="423"/>
                    <a:pt x="78" y="423"/>
                    <a:pt x="75" y="426"/>
                  </a:cubicBezTo>
                  <a:cubicBezTo>
                    <a:pt x="72" y="429"/>
                    <a:pt x="72" y="434"/>
                    <a:pt x="75" y="437"/>
                  </a:cubicBezTo>
                  <a:cubicBezTo>
                    <a:pt x="76" y="439"/>
                    <a:pt x="78" y="440"/>
                    <a:pt x="81" y="440"/>
                  </a:cubicBezTo>
                  <a:cubicBezTo>
                    <a:pt x="83" y="440"/>
                    <a:pt x="85" y="439"/>
                    <a:pt x="86" y="437"/>
                  </a:cubicBezTo>
                  <a:close/>
                  <a:moveTo>
                    <a:pt x="215" y="216"/>
                  </a:moveTo>
                  <a:cubicBezTo>
                    <a:pt x="225" y="206"/>
                    <a:pt x="225" y="191"/>
                    <a:pt x="215" y="181"/>
                  </a:cubicBezTo>
                  <a:cubicBezTo>
                    <a:pt x="210" y="176"/>
                    <a:pt x="204" y="174"/>
                    <a:pt x="198" y="174"/>
                  </a:cubicBezTo>
                  <a:cubicBezTo>
                    <a:pt x="191" y="174"/>
                    <a:pt x="185" y="176"/>
                    <a:pt x="181" y="181"/>
                  </a:cubicBezTo>
                  <a:cubicBezTo>
                    <a:pt x="176" y="186"/>
                    <a:pt x="174" y="192"/>
                    <a:pt x="174" y="198"/>
                  </a:cubicBezTo>
                  <a:cubicBezTo>
                    <a:pt x="174" y="205"/>
                    <a:pt x="176" y="211"/>
                    <a:pt x="181" y="216"/>
                  </a:cubicBezTo>
                  <a:cubicBezTo>
                    <a:pt x="185" y="220"/>
                    <a:pt x="191" y="223"/>
                    <a:pt x="198" y="223"/>
                  </a:cubicBezTo>
                  <a:cubicBezTo>
                    <a:pt x="204" y="223"/>
                    <a:pt x="210" y="220"/>
                    <a:pt x="215" y="216"/>
                  </a:cubicBezTo>
                  <a:close/>
                  <a:moveTo>
                    <a:pt x="164" y="164"/>
                  </a:moveTo>
                  <a:cubicBezTo>
                    <a:pt x="167" y="161"/>
                    <a:pt x="169" y="157"/>
                    <a:pt x="169" y="152"/>
                  </a:cubicBezTo>
                  <a:cubicBezTo>
                    <a:pt x="169" y="147"/>
                    <a:pt x="167" y="143"/>
                    <a:pt x="164" y="140"/>
                  </a:cubicBezTo>
                  <a:cubicBezTo>
                    <a:pt x="160" y="137"/>
                    <a:pt x="156" y="135"/>
                    <a:pt x="151" y="135"/>
                  </a:cubicBezTo>
                  <a:cubicBezTo>
                    <a:pt x="147" y="135"/>
                    <a:pt x="143" y="137"/>
                    <a:pt x="139" y="140"/>
                  </a:cubicBezTo>
                  <a:cubicBezTo>
                    <a:pt x="136" y="143"/>
                    <a:pt x="134" y="147"/>
                    <a:pt x="134" y="152"/>
                  </a:cubicBezTo>
                  <a:cubicBezTo>
                    <a:pt x="134" y="157"/>
                    <a:pt x="136" y="161"/>
                    <a:pt x="139" y="164"/>
                  </a:cubicBezTo>
                  <a:cubicBezTo>
                    <a:pt x="143" y="167"/>
                    <a:pt x="147" y="169"/>
                    <a:pt x="151" y="169"/>
                  </a:cubicBezTo>
                  <a:cubicBezTo>
                    <a:pt x="156" y="169"/>
                    <a:pt x="160" y="167"/>
                    <a:pt x="164" y="164"/>
                  </a:cubicBezTo>
                  <a:close/>
                  <a:moveTo>
                    <a:pt x="122" y="123"/>
                  </a:moveTo>
                  <a:cubicBezTo>
                    <a:pt x="125" y="120"/>
                    <a:pt x="126" y="117"/>
                    <a:pt x="126" y="114"/>
                  </a:cubicBezTo>
                  <a:cubicBezTo>
                    <a:pt x="126" y="111"/>
                    <a:pt x="124" y="108"/>
                    <a:pt x="122" y="106"/>
                  </a:cubicBezTo>
                  <a:cubicBezTo>
                    <a:pt x="120" y="104"/>
                    <a:pt x="117" y="102"/>
                    <a:pt x="114" y="102"/>
                  </a:cubicBezTo>
                  <a:cubicBezTo>
                    <a:pt x="111" y="102"/>
                    <a:pt x="108" y="104"/>
                    <a:pt x="105" y="106"/>
                  </a:cubicBezTo>
                  <a:cubicBezTo>
                    <a:pt x="101" y="110"/>
                    <a:pt x="101" y="118"/>
                    <a:pt x="105" y="123"/>
                  </a:cubicBezTo>
                  <a:cubicBezTo>
                    <a:pt x="108" y="125"/>
                    <a:pt x="111" y="126"/>
                    <a:pt x="114" y="126"/>
                  </a:cubicBezTo>
                  <a:cubicBezTo>
                    <a:pt x="117" y="126"/>
                    <a:pt x="120" y="125"/>
                    <a:pt x="122" y="123"/>
                  </a:cubicBezTo>
                  <a:close/>
                  <a:moveTo>
                    <a:pt x="86" y="87"/>
                  </a:moveTo>
                  <a:cubicBezTo>
                    <a:pt x="88" y="85"/>
                    <a:pt x="89" y="83"/>
                    <a:pt x="89" y="81"/>
                  </a:cubicBezTo>
                  <a:cubicBezTo>
                    <a:pt x="89" y="79"/>
                    <a:pt x="88" y="77"/>
                    <a:pt x="86" y="75"/>
                  </a:cubicBezTo>
                  <a:cubicBezTo>
                    <a:pt x="83" y="72"/>
                    <a:pt x="78" y="72"/>
                    <a:pt x="75" y="76"/>
                  </a:cubicBezTo>
                  <a:cubicBezTo>
                    <a:pt x="72" y="79"/>
                    <a:pt x="72" y="84"/>
                    <a:pt x="75" y="87"/>
                  </a:cubicBezTo>
                  <a:cubicBezTo>
                    <a:pt x="77" y="88"/>
                    <a:pt x="79" y="89"/>
                    <a:pt x="81" y="89"/>
                  </a:cubicBezTo>
                  <a:cubicBezTo>
                    <a:pt x="83" y="89"/>
                    <a:pt x="85" y="88"/>
                    <a:pt x="86" y="8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5719475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7200" y="457200"/>
            <a:ext cx="3534508" cy="388452"/>
          </a:xfrm>
          <a:prstGeom prst="rect">
            <a:avLst/>
          </a:prstGeom>
        </p:spPr>
        <p:txBody>
          <a:bodyPr vert="horz" lIns="0" tIns="0" rIns="0" bIns="45720" rtlCol="0" anchor="t" anchorCtr="0"/>
          <a:lstStyle>
            <a:lvl1pPr algn="l">
              <a:defRPr sz="1200">
                <a:latin typeface="Arial" panose="020B0604020202020204" pitchFamily="34" charset="0"/>
              </a:defRPr>
            </a:lvl1pPr>
          </a:lstStyle>
          <a:p>
            <a:r>
              <a:rPr lang="en-US" dirty="0"/>
              <a:t>Presentation Title</a:t>
            </a:r>
          </a:p>
        </p:txBody>
      </p:sp>
      <p:sp>
        <p:nvSpPr>
          <p:cNvPr id="4" name="Slide Image Placeholder 3"/>
          <p:cNvSpPr>
            <a:spLocks noGrp="1" noRot="1" noChangeAspect="1"/>
          </p:cNvSpPr>
          <p:nvPr>
            <p:ph type="sldImg" idx="2"/>
          </p:nvPr>
        </p:nvSpPr>
        <p:spPr>
          <a:xfrm>
            <a:off x="452438" y="931863"/>
            <a:ext cx="3963987" cy="223043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7200" y="3248634"/>
            <a:ext cx="5978769" cy="4863924"/>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idx="1"/>
          </p:nvPr>
        </p:nvSpPr>
        <p:spPr>
          <a:xfrm>
            <a:off x="5698541" y="606409"/>
            <a:ext cx="737428" cy="133066"/>
          </a:xfrm>
          <a:prstGeom prst="rect">
            <a:avLst/>
          </a:prstGeom>
        </p:spPr>
        <p:txBody>
          <a:bodyPr vert="horz" lIns="0" tIns="0" rIns="0" bIns="0" rtlCol="0" anchor="t" anchorCtr="0"/>
          <a:lstStyle>
            <a:lvl1pPr algn="r">
              <a:defRPr sz="700">
                <a:latin typeface="Arial" panose="020B0604020202020204" pitchFamily="34" charset="0"/>
              </a:defRPr>
            </a:lvl1pPr>
          </a:lstStyle>
          <a:p>
            <a:fld id="{E7237EB4-443E-4FFC-AE50-30BCF157982D}" type="datetime1">
              <a:rPr lang="en-US" smtClean="0"/>
              <a:t>8/8/2023</a:t>
            </a:fld>
            <a:endParaRPr lang="en-US" dirty="0"/>
          </a:p>
        </p:txBody>
      </p:sp>
      <p:sp>
        <p:nvSpPr>
          <p:cNvPr id="9" name="Footer Placeholder 5"/>
          <p:cNvSpPr>
            <a:spLocks noGrp="1"/>
          </p:cNvSpPr>
          <p:nvPr>
            <p:ph type="ftr" sz="quarter" idx="4"/>
          </p:nvPr>
        </p:nvSpPr>
        <p:spPr>
          <a:xfrm>
            <a:off x="4888523" y="754675"/>
            <a:ext cx="1547446" cy="461994"/>
          </a:xfrm>
          <a:prstGeom prst="rect">
            <a:avLst/>
          </a:prstGeom>
        </p:spPr>
        <p:txBody>
          <a:bodyPr vert="horz" lIns="0" tIns="0" rIns="0" bIns="0" rtlCol="0" anchor="t" anchorCtr="0"/>
          <a:lstStyle>
            <a:lvl1pPr algn="r">
              <a:defRPr sz="700">
                <a:latin typeface="Roboto" panose="02000000000000000000" pitchFamily="2" charset="0"/>
              </a:defRPr>
            </a:lvl1pPr>
          </a:lstStyle>
          <a:p>
            <a:r>
              <a:rPr lang="en-US" dirty="0">
                <a:latin typeface="Arial" panose="020B0604020202020204" pitchFamily="34" charset="0"/>
              </a:rPr>
              <a:t>Confidentiality Label</a:t>
            </a:r>
          </a:p>
          <a:p>
            <a:r>
              <a:rPr lang="en-US" dirty="0">
                <a:latin typeface="Arial" panose="020B0604020202020204" pitchFamily="34" charset="0"/>
              </a:rPr>
              <a:t>Regulatory statement (if applicable)</a:t>
            </a:r>
          </a:p>
        </p:txBody>
      </p:sp>
      <p:sp>
        <p:nvSpPr>
          <p:cNvPr id="10" name="Slide Number Placeholder 6"/>
          <p:cNvSpPr>
            <a:spLocks noGrp="1"/>
          </p:cNvSpPr>
          <p:nvPr>
            <p:ph type="sldNum" sz="quarter" idx="5"/>
          </p:nvPr>
        </p:nvSpPr>
        <p:spPr>
          <a:xfrm>
            <a:off x="5929850" y="457200"/>
            <a:ext cx="506119" cy="129408"/>
          </a:xfrm>
          <a:prstGeom prst="rect">
            <a:avLst/>
          </a:prstGeom>
        </p:spPr>
        <p:txBody>
          <a:bodyPr vert="horz" lIns="0" tIns="0" rIns="0" bIns="0" rtlCol="0" anchor="t" anchorCtr="0"/>
          <a:lstStyle>
            <a:lvl1pPr algn="r">
              <a:defRPr sz="700" b="1">
                <a:latin typeface="Arial" panose="020B0604020202020204" pitchFamily="34" charset="0"/>
              </a:defRPr>
            </a:lvl1pPr>
          </a:lstStyle>
          <a:p>
            <a:fld id="{57788AFD-C26B-478C-B2D8-3A933D69C95F}" type="slidenum">
              <a:rPr lang="en-US" smtClean="0"/>
              <a:pPr/>
              <a:t>‹#›</a:t>
            </a:fld>
            <a:endParaRPr lang="en-US" dirty="0"/>
          </a:p>
        </p:txBody>
      </p:sp>
      <p:grpSp>
        <p:nvGrpSpPr>
          <p:cNvPr id="11" name="Group 10"/>
          <p:cNvGrpSpPr/>
          <p:nvPr/>
        </p:nvGrpSpPr>
        <p:grpSpPr>
          <a:xfrm>
            <a:off x="5372723" y="8604738"/>
            <a:ext cx="1035625" cy="433341"/>
            <a:chOff x="11078804" y="6536967"/>
            <a:chExt cx="682186" cy="285450"/>
          </a:xfrm>
        </p:grpSpPr>
        <p:sp>
          <p:nvSpPr>
            <p:cNvPr id="13" name="Freeform 5"/>
            <p:cNvSpPr>
              <a:spLocks noEditPoints="1"/>
            </p:cNvSpPr>
            <p:nvPr/>
          </p:nvSpPr>
          <p:spPr bwMode="auto">
            <a:xfrm>
              <a:off x="11388208" y="6627792"/>
              <a:ext cx="75355" cy="94817"/>
            </a:xfrm>
            <a:custGeom>
              <a:avLst/>
              <a:gdLst>
                <a:gd name="T0" fmla="*/ 93 w 151"/>
                <a:gd name="T1" fmla="*/ 118 h 190"/>
                <a:gd name="T2" fmla="*/ 56 w 151"/>
                <a:gd name="T3" fmla="*/ 118 h 190"/>
                <a:gd name="T4" fmla="*/ 74 w 151"/>
                <a:gd name="T5" fmla="*/ 37 h 190"/>
                <a:gd name="T6" fmla="*/ 75 w 151"/>
                <a:gd name="T7" fmla="*/ 37 h 190"/>
                <a:gd name="T8" fmla="*/ 93 w 151"/>
                <a:gd name="T9" fmla="*/ 118 h 190"/>
                <a:gd name="T10" fmla="*/ 38 w 151"/>
                <a:gd name="T11" fmla="*/ 190 h 190"/>
                <a:gd name="T12" fmla="*/ 49 w 151"/>
                <a:gd name="T13" fmla="*/ 149 h 190"/>
                <a:gd name="T14" fmla="*/ 102 w 151"/>
                <a:gd name="T15" fmla="*/ 149 h 190"/>
                <a:gd name="T16" fmla="*/ 111 w 151"/>
                <a:gd name="T17" fmla="*/ 190 h 190"/>
                <a:gd name="T18" fmla="*/ 151 w 151"/>
                <a:gd name="T19" fmla="*/ 190 h 190"/>
                <a:gd name="T20" fmla="*/ 102 w 151"/>
                <a:gd name="T21" fmla="*/ 0 h 190"/>
                <a:gd name="T22" fmla="*/ 51 w 151"/>
                <a:gd name="T23" fmla="*/ 0 h 190"/>
                <a:gd name="T24" fmla="*/ 0 w 151"/>
                <a:gd name="T25" fmla="*/ 190 h 190"/>
                <a:gd name="T26" fmla="*/ 38 w 151"/>
                <a:gd name="T2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90">
                  <a:moveTo>
                    <a:pt x="93" y="118"/>
                  </a:moveTo>
                  <a:lnTo>
                    <a:pt x="56" y="118"/>
                  </a:lnTo>
                  <a:lnTo>
                    <a:pt x="74" y="37"/>
                  </a:lnTo>
                  <a:lnTo>
                    <a:pt x="75" y="37"/>
                  </a:lnTo>
                  <a:lnTo>
                    <a:pt x="93" y="118"/>
                  </a:lnTo>
                  <a:close/>
                  <a:moveTo>
                    <a:pt x="38" y="190"/>
                  </a:moveTo>
                  <a:lnTo>
                    <a:pt x="49" y="149"/>
                  </a:lnTo>
                  <a:lnTo>
                    <a:pt x="102" y="149"/>
                  </a:lnTo>
                  <a:lnTo>
                    <a:pt x="111" y="190"/>
                  </a:lnTo>
                  <a:lnTo>
                    <a:pt x="151" y="190"/>
                  </a:lnTo>
                  <a:lnTo>
                    <a:pt x="102" y="0"/>
                  </a:lnTo>
                  <a:lnTo>
                    <a:pt x="51" y="0"/>
                  </a:lnTo>
                  <a:lnTo>
                    <a:pt x="0" y="190"/>
                  </a:lnTo>
                  <a:lnTo>
                    <a:pt x="38" y="19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6"/>
            <p:cNvSpPr>
              <a:spLocks noEditPoints="1"/>
            </p:cNvSpPr>
            <p:nvPr/>
          </p:nvSpPr>
          <p:spPr bwMode="auto">
            <a:xfrm>
              <a:off x="11469551" y="6655239"/>
              <a:ext cx="51401" cy="92821"/>
            </a:xfrm>
            <a:custGeom>
              <a:avLst/>
              <a:gdLst>
                <a:gd name="T0" fmla="*/ 34 w 96"/>
                <a:gd name="T1" fmla="*/ 65 h 167"/>
                <a:gd name="T2" fmla="*/ 49 w 96"/>
                <a:gd name="T3" fmla="*/ 20 h 167"/>
                <a:gd name="T4" fmla="*/ 62 w 96"/>
                <a:gd name="T5" fmla="*/ 61 h 167"/>
                <a:gd name="T6" fmla="*/ 49 w 96"/>
                <a:gd name="T7" fmla="*/ 99 h 167"/>
                <a:gd name="T8" fmla="*/ 34 w 96"/>
                <a:gd name="T9" fmla="*/ 65 h 167"/>
                <a:gd name="T10" fmla="*/ 64 w 96"/>
                <a:gd name="T11" fmla="*/ 2 h 167"/>
                <a:gd name="T12" fmla="*/ 64 w 96"/>
                <a:gd name="T13" fmla="*/ 16 h 167"/>
                <a:gd name="T14" fmla="*/ 63 w 96"/>
                <a:gd name="T15" fmla="*/ 16 h 167"/>
                <a:gd name="T16" fmla="*/ 37 w 96"/>
                <a:gd name="T17" fmla="*/ 0 h 167"/>
                <a:gd name="T18" fmla="*/ 2 w 96"/>
                <a:gd name="T19" fmla="*/ 59 h 167"/>
                <a:gd name="T20" fmla="*/ 37 w 96"/>
                <a:gd name="T21" fmla="*/ 120 h 167"/>
                <a:gd name="T22" fmla="*/ 62 w 96"/>
                <a:gd name="T23" fmla="*/ 106 h 167"/>
                <a:gd name="T24" fmla="*/ 62 w 96"/>
                <a:gd name="T25" fmla="*/ 106 h 167"/>
                <a:gd name="T26" fmla="*/ 62 w 96"/>
                <a:gd name="T27" fmla="*/ 129 h 167"/>
                <a:gd name="T28" fmla="*/ 50 w 96"/>
                <a:gd name="T29" fmla="*/ 148 h 167"/>
                <a:gd name="T30" fmla="*/ 39 w 96"/>
                <a:gd name="T31" fmla="*/ 144 h 167"/>
                <a:gd name="T32" fmla="*/ 36 w 96"/>
                <a:gd name="T33" fmla="*/ 132 h 167"/>
                <a:gd name="T34" fmla="*/ 4 w 96"/>
                <a:gd name="T35" fmla="*/ 132 h 167"/>
                <a:gd name="T36" fmla="*/ 50 w 96"/>
                <a:gd name="T37" fmla="*/ 167 h 167"/>
                <a:gd name="T38" fmla="*/ 95 w 96"/>
                <a:gd name="T39" fmla="*/ 126 h 167"/>
                <a:gd name="T40" fmla="*/ 95 w 96"/>
                <a:gd name="T41" fmla="*/ 2 h 167"/>
                <a:gd name="T42" fmla="*/ 64 w 96"/>
                <a:gd name="T43"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167">
                  <a:moveTo>
                    <a:pt x="34" y="65"/>
                  </a:moveTo>
                  <a:cubicBezTo>
                    <a:pt x="34" y="29"/>
                    <a:pt x="36" y="20"/>
                    <a:pt x="49" y="20"/>
                  </a:cubicBezTo>
                  <a:cubicBezTo>
                    <a:pt x="61" y="20"/>
                    <a:pt x="62" y="35"/>
                    <a:pt x="62" y="61"/>
                  </a:cubicBezTo>
                  <a:cubicBezTo>
                    <a:pt x="62" y="87"/>
                    <a:pt x="61" y="99"/>
                    <a:pt x="49" y="99"/>
                  </a:cubicBezTo>
                  <a:cubicBezTo>
                    <a:pt x="33" y="99"/>
                    <a:pt x="34" y="77"/>
                    <a:pt x="34" y="65"/>
                  </a:cubicBezTo>
                  <a:close/>
                  <a:moveTo>
                    <a:pt x="64" y="2"/>
                  </a:moveTo>
                  <a:cubicBezTo>
                    <a:pt x="64" y="16"/>
                    <a:pt x="64" y="16"/>
                    <a:pt x="64" y="16"/>
                  </a:cubicBezTo>
                  <a:cubicBezTo>
                    <a:pt x="63" y="16"/>
                    <a:pt x="63" y="16"/>
                    <a:pt x="63" y="16"/>
                  </a:cubicBezTo>
                  <a:cubicBezTo>
                    <a:pt x="59" y="5"/>
                    <a:pt x="49" y="0"/>
                    <a:pt x="37" y="0"/>
                  </a:cubicBezTo>
                  <a:cubicBezTo>
                    <a:pt x="2" y="0"/>
                    <a:pt x="2" y="33"/>
                    <a:pt x="2" y="59"/>
                  </a:cubicBezTo>
                  <a:cubicBezTo>
                    <a:pt x="2" y="86"/>
                    <a:pt x="0" y="120"/>
                    <a:pt x="37" y="120"/>
                  </a:cubicBezTo>
                  <a:cubicBezTo>
                    <a:pt x="47" y="120"/>
                    <a:pt x="57" y="115"/>
                    <a:pt x="62" y="106"/>
                  </a:cubicBezTo>
                  <a:cubicBezTo>
                    <a:pt x="62" y="106"/>
                    <a:pt x="62" y="106"/>
                    <a:pt x="62" y="106"/>
                  </a:cubicBezTo>
                  <a:cubicBezTo>
                    <a:pt x="62" y="129"/>
                    <a:pt x="62" y="129"/>
                    <a:pt x="62" y="129"/>
                  </a:cubicBezTo>
                  <a:cubicBezTo>
                    <a:pt x="62" y="141"/>
                    <a:pt x="58" y="148"/>
                    <a:pt x="50" y="148"/>
                  </a:cubicBezTo>
                  <a:cubicBezTo>
                    <a:pt x="45" y="148"/>
                    <a:pt x="41" y="147"/>
                    <a:pt x="39" y="144"/>
                  </a:cubicBezTo>
                  <a:cubicBezTo>
                    <a:pt x="37" y="141"/>
                    <a:pt x="36" y="137"/>
                    <a:pt x="36" y="132"/>
                  </a:cubicBezTo>
                  <a:cubicBezTo>
                    <a:pt x="4" y="132"/>
                    <a:pt x="4" y="132"/>
                    <a:pt x="4" y="132"/>
                  </a:cubicBezTo>
                  <a:cubicBezTo>
                    <a:pt x="4" y="161"/>
                    <a:pt x="26" y="167"/>
                    <a:pt x="50" y="167"/>
                  </a:cubicBezTo>
                  <a:cubicBezTo>
                    <a:pt x="96" y="167"/>
                    <a:pt x="95" y="134"/>
                    <a:pt x="95" y="126"/>
                  </a:cubicBezTo>
                  <a:cubicBezTo>
                    <a:pt x="95" y="2"/>
                    <a:pt x="95" y="2"/>
                    <a:pt x="95" y="2"/>
                  </a:cubicBezTo>
                  <a:lnTo>
                    <a:pt x="64" y="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7"/>
            <p:cNvSpPr>
              <a:spLocks noEditPoints="1"/>
            </p:cNvSpPr>
            <p:nvPr/>
          </p:nvSpPr>
          <p:spPr bwMode="auto">
            <a:xfrm>
              <a:off x="11536423" y="6627792"/>
              <a:ext cx="17965" cy="94817"/>
            </a:xfrm>
            <a:custGeom>
              <a:avLst/>
              <a:gdLst>
                <a:gd name="T0" fmla="*/ 36 w 36"/>
                <a:gd name="T1" fmla="*/ 190 h 190"/>
                <a:gd name="T2" fmla="*/ 19 w 36"/>
                <a:gd name="T3" fmla="*/ 190 h 190"/>
                <a:gd name="T4" fmla="*/ 0 w 36"/>
                <a:gd name="T5" fmla="*/ 190 h 190"/>
                <a:gd name="T6" fmla="*/ 0 w 36"/>
                <a:gd name="T7" fmla="*/ 124 h 190"/>
                <a:gd name="T8" fmla="*/ 0 w 36"/>
                <a:gd name="T9" fmla="*/ 57 h 190"/>
                <a:gd name="T10" fmla="*/ 19 w 36"/>
                <a:gd name="T11" fmla="*/ 57 h 190"/>
                <a:gd name="T12" fmla="*/ 36 w 36"/>
                <a:gd name="T13" fmla="*/ 57 h 190"/>
                <a:gd name="T14" fmla="*/ 36 w 36"/>
                <a:gd name="T15" fmla="*/ 124 h 190"/>
                <a:gd name="T16" fmla="*/ 36 w 36"/>
                <a:gd name="T17" fmla="*/ 190 h 190"/>
                <a:gd name="T18" fmla="*/ 36 w 36"/>
                <a:gd name="T19" fmla="*/ 0 h 190"/>
                <a:gd name="T20" fmla="*/ 36 w 36"/>
                <a:gd name="T21" fmla="*/ 15 h 190"/>
                <a:gd name="T22" fmla="*/ 36 w 36"/>
                <a:gd name="T23" fmla="*/ 29 h 190"/>
                <a:gd name="T24" fmla="*/ 19 w 36"/>
                <a:gd name="T25" fmla="*/ 29 h 190"/>
                <a:gd name="T26" fmla="*/ 0 w 36"/>
                <a:gd name="T27" fmla="*/ 29 h 190"/>
                <a:gd name="T28" fmla="*/ 0 w 36"/>
                <a:gd name="T29" fmla="*/ 15 h 190"/>
                <a:gd name="T30" fmla="*/ 0 w 36"/>
                <a:gd name="T31" fmla="*/ 0 h 190"/>
                <a:gd name="T32" fmla="*/ 19 w 36"/>
                <a:gd name="T33" fmla="*/ 0 h 190"/>
                <a:gd name="T34" fmla="*/ 36 w 36"/>
                <a:gd name="T3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90">
                  <a:moveTo>
                    <a:pt x="36" y="190"/>
                  </a:moveTo>
                  <a:lnTo>
                    <a:pt x="19" y="190"/>
                  </a:lnTo>
                  <a:lnTo>
                    <a:pt x="0" y="190"/>
                  </a:lnTo>
                  <a:lnTo>
                    <a:pt x="0" y="124"/>
                  </a:lnTo>
                  <a:lnTo>
                    <a:pt x="0" y="57"/>
                  </a:lnTo>
                  <a:lnTo>
                    <a:pt x="19" y="57"/>
                  </a:lnTo>
                  <a:lnTo>
                    <a:pt x="36" y="57"/>
                  </a:lnTo>
                  <a:lnTo>
                    <a:pt x="36" y="124"/>
                  </a:lnTo>
                  <a:lnTo>
                    <a:pt x="36" y="190"/>
                  </a:lnTo>
                  <a:close/>
                  <a:moveTo>
                    <a:pt x="36" y="0"/>
                  </a:moveTo>
                  <a:lnTo>
                    <a:pt x="36" y="15"/>
                  </a:lnTo>
                  <a:lnTo>
                    <a:pt x="36" y="29"/>
                  </a:lnTo>
                  <a:lnTo>
                    <a:pt x="19" y="29"/>
                  </a:lnTo>
                  <a:lnTo>
                    <a:pt x="0" y="29"/>
                  </a:lnTo>
                  <a:lnTo>
                    <a:pt x="0" y="15"/>
                  </a:lnTo>
                  <a:lnTo>
                    <a:pt x="0" y="0"/>
                  </a:lnTo>
                  <a:lnTo>
                    <a:pt x="19" y="0"/>
                  </a:lnTo>
                  <a:lnTo>
                    <a:pt x="3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8"/>
            <p:cNvSpPr>
              <a:spLocks/>
            </p:cNvSpPr>
            <p:nvPr/>
          </p:nvSpPr>
          <p:spPr bwMode="auto">
            <a:xfrm>
              <a:off x="11571854" y="6627792"/>
              <a:ext cx="17965" cy="94817"/>
            </a:xfrm>
            <a:custGeom>
              <a:avLst/>
              <a:gdLst>
                <a:gd name="T0" fmla="*/ 36 w 36"/>
                <a:gd name="T1" fmla="*/ 0 h 190"/>
                <a:gd name="T2" fmla="*/ 36 w 36"/>
                <a:gd name="T3" fmla="*/ 95 h 190"/>
                <a:gd name="T4" fmla="*/ 36 w 36"/>
                <a:gd name="T5" fmla="*/ 190 h 190"/>
                <a:gd name="T6" fmla="*/ 18 w 36"/>
                <a:gd name="T7" fmla="*/ 190 h 190"/>
                <a:gd name="T8" fmla="*/ 0 w 36"/>
                <a:gd name="T9" fmla="*/ 190 h 190"/>
                <a:gd name="T10" fmla="*/ 0 w 36"/>
                <a:gd name="T11" fmla="*/ 95 h 190"/>
                <a:gd name="T12" fmla="*/ 0 w 36"/>
                <a:gd name="T13" fmla="*/ 0 h 190"/>
                <a:gd name="T14" fmla="*/ 18 w 36"/>
                <a:gd name="T15" fmla="*/ 0 h 190"/>
                <a:gd name="T16" fmla="*/ 36 w 36"/>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90">
                  <a:moveTo>
                    <a:pt x="36" y="0"/>
                  </a:moveTo>
                  <a:lnTo>
                    <a:pt x="36" y="95"/>
                  </a:lnTo>
                  <a:lnTo>
                    <a:pt x="36" y="190"/>
                  </a:lnTo>
                  <a:lnTo>
                    <a:pt x="18" y="190"/>
                  </a:lnTo>
                  <a:lnTo>
                    <a:pt x="0" y="190"/>
                  </a:lnTo>
                  <a:lnTo>
                    <a:pt x="0" y="95"/>
                  </a:lnTo>
                  <a:lnTo>
                    <a:pt x="0" y="0"/>
                  </a:lnTo>
                  <a:lnTo>
                    <a:pt x="18" y="0"/>
                  </a:lnTo>
                  <a:lnTo>
                    <a:pt x="3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9"/>
            <p:cNvSpPr>
              <a:spLocks noEditPoints="1"/>
            </p:cNvSpPr>
            <p:nvPr/>
          </p:nvSpPr>
          <p:spPr bwMode="auto">
            <a:xfrm>
              <a:off x="11603294" y="6655239"/>
              <a:ext cx="52399" cy="68867"/>
            </a:xfrm>
            <a:custGeom>
              <a:avLst/>
              <a:gdLst>
                <a:gd name="T0" fmla="*/ 34 w 98"/>
                <a:gd name="T1" fmla="*/ 48 h 124"/>
                <a:gd name="T2" fmla="*/ 49 w 98"/>
                <a:gd name="T3" fmla="*/ 20 h 124"/>
                <a:gd name="T4" fmla="*/ 64 w 98"/>
                <a:gd name="T5" fmla="*/ 48 h 124"/>
                <a:gd name="T6" fmla="*/ 34 w 98"/>
                <a:gd name="T7" fmla="*/ 48 h 124"/>
                <a:gd name="T8" fmla="*/ 97 w 98"/>
                <a:gd name="T9" fmla="*/ 67 h 124"/>
                <a:gd name="T10" fmla="*/ 49 w 98"/>
                <a:gd name="T11" fmla="*/ 0 h 124"/>
                <a:gd name="T12" fmla="*/ 0 w 98"/>
                <a:gd name="T13" fmla="*/ 60 h 124"/>
                <a:gd name="T14" fmla="*/ 49 w 98"/>
                <a:gd name="T15" fmla="*/ 124 h 124"/>
                <a:gd name="T16" fmla="*/ 84 w 98"/>
                <a:gd name="T17" fmla="*/ 112 h 124"/>
                <a:gd name="T18" fmla="*/ 97 w 98"/>
                <a:gd name="T19" fmla="*/ 81 h 124"/>
                <a:gd name="T20" fmla="*/ 63 w 98"/>
                <a:gd name="T21" fmla="*/ 81 h 124"/>
                <a:gd name="T22" fmla="*/ 49 w 98"/>
                <a:gd name="T23" fmla="*/ 102 h 124"/>
                <a:gd name="T24" fmla="*/ 34 w 98"/>
                <a:gd name="T25" fmla="*/ 67 h 124"/>
                <a:gd name="T26" fmla="*/ 97 w 98"/>
                <a:gd name="T27" fmla="*/ 6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24">
                  <a:moveTo>
                    <a:pt x="34" y="48"/>
                  </a:moveTo>
                  <a:cubicBezTo>
                    <a:pt x="34" y="38"/>
                    <a:pt x="33" y="20"/>
                    <a:pt x="49" y="20"/>
                  </a:cubicBezTo>
                  <a:cubicBezTo>
                    <a:pt x="65" y="20"/>
                    <a:pt x="64" y="37"/>
                    <a:pt x="64" y="48"/>
                  </a:cubicBezTo>
                  <a:lnTo>
                    <a:pt x="34" y="48"/>
                  </a:lnTo>
                  <a:close/>
                  <a:moveTo>
                    <a:pt x="97" y="67"/>
                  </a:moveTo>
                  <a:cubicBezTo>
                    <a:pt x="98" y="29"/>
                    <a:pt x="93" y="0"/>
                    <a:pt x="49" y="0"/>
                  </a:cubicBezTo>
                  <a:cubicBezTo>
                    <a:pt x="5" y="0"/>
                    <a:pt x="0" y="28"/>
                    <a:pt x="0" y="60"/>
                  </a:cubicBezTo>
                  <a:cubicBezTo>
                    <a:pt x="0" y="97"/>
                    <a:pt x="6" y="124"/>
                    <a:pt x="49" y="124"/>
                  </a:cubicBezTo>
                  <a:cubicBezTo>
                    <a:pt x="64" y="124"/>
                    <a:pt x="76" y="119"/>
                    <a:pt x="84" y="112"/>
                  </a:cubicBezTo>
                  <a:cubicBezTo>
                    <a:pt x="92" y="105"/>
                    <a:pt x="96" y="94"/>
                    <a:pt x="97" y="81"/>
                  </a:cubicBezTo>
                  <a:cubicBezTo>
                    <a:pt x="63" y="81"/>
                    <a:pt x="63" y="81"/>
                    <a:pt x="63" y="81"/>
                  </a:cubicBezTo>
                  <a:cubicBezTo>
                    <a:pt x="63" y="91"/>
                    <a:pt x="61" y="102"/>
                    <a:pt x="49" y="102"/>
                  </a:cubicBezTo>
                  <a:cubicBezTo>
                    <a:pt x="34" y="102"/>
                    <a:pt x="34" y="81"/>
                    <a:pt x="34" y="67"/>
                  </a:cubicBezTo>
                  <a:lnTo>
                    <a:pt x="97" y="6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10"/>
            <p:cNvSpPr>
              <a:spLocks/>
            </p:cNvSpPr>
            <p:nvPr/>
          </p:nvSpPr>
          <p:spPr bwMode="auto">
            <a:xfrm>
              <a:off x="11668169" y="6655239"/>
              <a:ext cx="48906" cy="67370"/>
            </a:xfrm>
            <a:custGeom>
              <a:avLst/>
              <a:gdLst>
                <a:gd name="T0" fmla="*/ 33 w 91"/>
                <a:gd name="T1" fmla="*/ 14 h 121"/>
                <a:gd name="T2" fmla="*/ 33 w 91"/>
                <a:gd name="T3" fmla="*/ 14 h 121"/>
                <a:gd name="T4" fmla="*/ 45 w 91"/>
                <a:gd name="T5" fmla="*/ 3 h 121"/>
                <a:gd name="T6" fmla="*/ 62 w 91"/>
                <a:gd name="T7" fmla="*/ 0 h 121"/>
                <a:gd name="T8" fmla="*/ 91 w 91"/>
                <a:gd name="T9" fmla="*/ 26 h 121"/>
                <a:gd name="T10" fmla="*/ 91 w 91"/>
                <a:gd name="T11" fmla="*/ 121 h 121"/>
                <a:gd name="T12" fmla="*/ 58 w 91"/>
                <a:gd name="T13" fmla="*/ 121 h 121"/>
                <a:gd name="T14" fmla="*/ 58 w 91"/>
                <a:gd name="T15" fmla="*/ 39 h 121"/>
                <a:gd name="T16" fmla="*/ 45 w 91"/>
                <a:gd name="T17" fmla="*/ 20 h 121"/>
                <a:gd name="T18" fmla="*/ 33 w 91"/>
                <a:gd name="T19" fmla="*/ 39 h 121"/>
                <a:gd name="T20" fmla="*/ 33 w 91"/>
                <a:gd name="T21" fmla="*/ 121 h 121"/>
                <a:gd name="T22" fmla="*/ 0 w 91"/>
                <a:gd name="T23" fmla="*/ 121 h 121"/>
                <a:gd name="T24" fmla="*/ 0 w 91"/>
                <a:gd name="T25" fmla="*/ 2 h 121"/>
                <a:gd name="T26" fmla="*/ 33 w 91"/>
                <a:gd name="T27" fmla="*/ 2 h 121"/>
                <a:gd name="T28" fmla="*/ 33 w 91"/>
                <a:gd name="T2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21">
                  <a:moveTo>
                    <a:pt x="33" y="14"/>
                  </a:moveTo>
                  <a:cubicBezTo>
                    <a:pt x="33" y="14"/>
                    <a:pt x="33" y="14"/>
                    <a:pt x="33" y="14"/>
                  </a:cubicBezTo>
                  <a:cubicBezTo>
                    <a:pt x="37" y="9"/>
                    <a:pt x="41" y="5"/>
                    <a:pt x="45" y="3"/>
                  </a:cubicBezTo>
                  <a:cubicBezTo>
                    <a:pt x="50" y="1"/>
                    <a:pt x="55" y="0"/>
                    <a:pt x="62" y="0"/>
                  </a:cubicBezTo>
                  <a:cubicBezTo>
                    <a:pt x="77" y="0"/>
                    <a:pt x="91" y="9"/>
                    <a:pt x="91" y="26"/>
                  </a:cubicBezTo>
                  <a:cubicBezTo>
                    <a:pt x="91" y="121"/>
                    <a:pt x="91" y="121"/>
                    <a:pt x="91" y="121"/>
                  </a:cubicBezTo>
                  <a:cubicBezTo>
                    <a:pt x="58" y="121"/>
                    <a:pt x="58" y="121"/>
                    <a:pt x="58" y="121"/>
                  </a:cubicBezTo>
                  <a:cubicBezTo>
                    <a:pt x="58" y="39"/>
                    <a:pt x="58" y="39"/>
                    <a:pt x="58" y="39"/>
                  </a:cubicBezTo>
                  <a:cubicBezTo>
                    <a:pt x="58" y="29"/>
                    <a:pt x="56" y="20"/>
                    <a:pt x="45" y="20"/>
                  </a:cubicBezTo>
                  <a:cubicBezTo>
                    <a:pt x="35" y="20"/>
                    <a:pt x="33" y="29"/>
                    <a:pt x="33" y="39"/>
                  </a:cubicBezTo>
                  <a:cubicBezTo>
                    <a:pt x="33" y="121"/>
                    <a:pt x="33" y="121"/>
                    <a:pt x="33" y="121"/>
                  </a:cubicBezTo>
                  <a:cubicBezTo>
                    <a:pt x="0" y="121"/>
                    <a:pt x="0" y="121"/>
                    <a:pt x="0" y="121"/>
                  </a:cubicBezTo>
                  <a:cubicBezTo>
                    <a:pt x="0" y="2"/>
                    <a:pt x="0" y="2"/>
                    <a:pt x="0" y="2"/>
                  </a:cubicBezTo>
                  <a:cubicBezTo>
                    <a:pt x="33" y="2"/>
                    <a:pt x="33" y="2"/>
                    <a:pt x="33" y="2"/>
                  </a:cubicBezTo>
                  <a:lnTo>
                    <a:pt x="33" y="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11"/>
            <p:cNvSpPr>
              <a:spLocks/>
            </p:cNvSpPr>
            <p:nvPr/>
          </p:nvSpPr>
          <p:spPr bwMode="auto">
            <a:xfrm>
              <a:off x="11726556" y="6637773"/>
              <a:ext cx="34434" cy="85336"/>
            </a:xfrm>
            <a:custGeom>
              <a:avLst/>
              <a:gdLst>
                <a:gd name="T0" fmla="*/ 0 w 64"/>
                <a:gd name="T1" fmla="*/ 33 h 153"/>
                <a:gd name="T2" fmla="*/ 13 w 64"/>
                <a:gd name="T3" fmla="*/ 33 h 153"/>
                <a:gd name="T4" fmla="*/ 13 w 64"/>
                <a:gd name="T5" fmla="*/ 14 h 153"/>
                <a:gd name="T6" fmla="*/ 46 w 64"/>
                <a:gd name="T7" fmla="*/ 0 h 153"/>
                <a:gd name="T8" fmla="*/ 46 w 64"/>
                <a:gd name="T9" fmla="*/ 33 h 153"/>
                <a:gd name="T10" fmla="*/ 64 w 64"/>
                <a:gd name="T11" fmla="*/ 33 h 153"/>
                <a:gd name="T12" fmla="*/ 64 w 64"/>
                <a:gd name="T13" fmla="*/ 54 h 153"/>
                <a:gd name="T14" fmla="*/ 46 w 64"/>
                <a:gd name="T15" fmla="*/ 54 h 153"/>
                <a:gd name="T16" fmla="*/ 46 w 64"/>
                <a:gd name="T17" fmla="*/ 117 h 153"/>
                <a:gd name="T18" fmla="*/ 57 w 64"/>
                <a:gd name="T19" fmla="*/ 132 h 153"/>
                <a:gd name="T20" fmla="*/ 63 w 64"/>
                <a:gd name="T21" fmla="*/ 132 h 153"/>
                <a:gd name="T22" fmla="*/ 63 w 64"/>
                <a:gd name="T23" fmla="*/ 152 h 153"/>
                <a:gd name="T24" fmla="*/ 46 w 64"/>
                <a:gd name="T25" fmla="*/ 153 h 153"/>
                <a:gd name="T26" fmla="*/ 13 w 64"/>
                <a:gd name="T27" fmla="*/ 127 h 153"/>
                <a:gd name="T28" fmla="*/ 13 w 64"/>
                <a:gd name="T29" fmla="*/ 54 h 153"/>
                <a:gd name="T30" fmla="*/ 0 w 64"/>
                <a:gd name="T31" fmla="*/ 54 h 153"/>
                <a:gd name="T32" fmla="*/ 0 w 64"/>
                <a:gd name="T33"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153">
                  <a:moveTo>
                    <a:pt x="0" y="33"/>
                  </a:moveTo>
                  <a:cubicBezTo>
                    <a:pt x="13" y="33"/>
                    <a:pt x="13" y="33"/>
                    <a:pt x="13" y="33"/>
                  </a:cubicBezTo>
                  <a:cubicBezTo>
                    <a:pt x="13" y="14"/>
                    <a:pt x="13" y="14"/>
                    <a:pt x="13" y="14"/>
                  </a:cubicBezTo>
                  <a:cubicBezTo>
                    <a:pt x="46" y="0"/>
                    <a:pt x="46" y="0"/>
                    <a:pt x="46" y="0"/>
                  </a:cubicBezTo>
                  <a:cubicBezTo>
                    <a:pt x="46" y="33"/>
                    <a:pt x="46" y="33"/>
                    <a:pt x="46" y="33"/>
                  </a:cubicBezTo>
                  <a:cubicBezTo>
                    <a:pt x="64" y="33"/>
                    <a:pt x="64" y="33"/>
                    <a:pt x="64" y="33"/>
                  </a:cubicBezTo>
                  <a:cubicBezTo>
                    <a:pt x="64" y="54"/>
                    <a:pt x="64" y="54"/>
                    <a:pt x="64" y="54"/>
                  </a:cubicBezTo>
                  <a:cubicBezTo>
                    <a:pt x="46" y="54"/>
                    <a:pt x="46" y="54"/>
                    <a:pt x="46" y="54"/>
                  </a:cubicBezTo>
                  <a:cubicBezTo>
                    <a:pt x="46" y="117"/>
                    <a:pt x="46" y="117"/>
                    <a:pt x="46" y="117"/>
                  </a:cubicBezTo>
                  <a:cubicBezTo>
                    <a:pt x="46" y="126"/>
                    <a:pt x="46" y="132"/>
                    <a:pt x="57" y="132"/>
                  </a:cubicBezTo>
                  <a:cubicBezTo>
                    <a:pt x="59" y="132"/>
                    <a:pt x="61" y="132"/>
                    <a:pt x="63" y="132"/>
                  </a:cubicBezTo>
                  <a:cubicBezTo>
                    <a:pt x="63" y="152"/>
                    <a:pt x="63" y="152"/>
                    <a:pt x="63" y="152"/>
                  </a:cubicBezTo>
                  <a:cubicBezTo>
                    <a:pt x="58" y="153"/>
                    <a:pt x="54" y="153"/>
                    <a:pt x="46" y="153"/>
                  </a:cubicBezTo>
                  <a:cubicBezTo>
                    <a:pt x="17" y="153"/>
                    <a:pt x="13" y="134"/>
                    <a:pt x="13" y="127"/>
                  </a:cubicBezTo>
                  <a:cubicBezTo>
                    <a:pt x="13" y="54"/>
                    <a:pt x="13" y="54"/>
                    <a:pt x="13" y="54"/>
                  </a:cubicBezTo>
                  <a:cubicBezTo>
                    <a:pt x="0" y="54"/>
                    <a:pt x="0" y="54"/>
                    <a:pt x="0" y="54"/>
                  </a:cubicBezTo>
                  <a:lnTo>
                    <a:pt x="0" y="3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12"/>
            <p:cNvSpPr>
              <a:spLocks noEditPoints="1"/>
            </p:cNvSpPr>
            <p:nvPr/>
          </p:nvSpPr>
          <p:spPr bwMode="auto">
            <a:xfrm>
              <a:off x="11078804" y="6536967"/>
              <a:ext cx="274970" cy="285450"/>
            </a:xfrm>
            <a:custGeom>
              <a:avLst/>
              <a:gdLst>
                <a:gd name="T0" fmla="*/ 280 w 512"/>
                <a:gd name="T1" fmla="*/ 174 h 512"/>
                <a:gd name="T2" fmla="*/ 239 w 512"/>
                <a:gd name="T3" fmla="*/ 108 h 512"/>
                <a:gd name="T4" fmla="*/ 256 w 512"/>
                <a:gd name="T5" fmla="*/ 43 h 512"/>
                <a:gd name="T6" fmla="*/ 264 w 512"/>
                <a:gd name="T7" fmla="*/ 8 h 512"/>
                <a:gd name="T8" fmla="*/ 264 w 512"/>
                <a:gd name="T9" fmla="*/ 8 h 512"/>
                <a:gd name="T10" fmla="*/ 338 w 512"/>
                <a:gd name="T11" fmla="*/ 281 h 512"/>
                <a:gd name="T12" fmla="*/ 387 w 512"/>
                <a:gd name="T13" fmla="*/ 256 h 512"/>
                <a:gd name="T14" fmla="*/ 457 w 512"/>
                <a:gd name="T15" fmla="*/ 244 h 512"/>
                <a:gd name="T16" fmla="*/ 512 w 512"/>
                <a:gd name="T17" fmla="*/ 256 h 512"/>
                <a:gd name="T18" fmla="*/ 512 w 512"/>
                <a:gd name="T19" fmla="*/ 256 h 512"/>
                <a:gd name="T20" fmla="*/ 256 w 512"/>
                <a:gd name="T21" fmla="*/ 363 h 512"/>
                <a:gd name="T22" fmla="*/ 239 w 512"/>
                <a:gd name="T23" fmla="*/ 404 h 512"/>
                <a:gd name="T24" fmla="*/ 256 w 512"/>
                <a:gd name="T25" fmla="*/ 446 h 512"/>
                <a:gd name="T26" fmla="*/ 264 w 512"/>
                <a:gd name="T27" fmla="*/ 504 h 512"/>
                <a:gd name="T28" fmla="*/ 264 w 512"/>
                <a:gd name="T29" fmla="*/ 504 h 512"/>
                <a:gd name="T30" fmla="*/ 174 w 512"/>
                <a:gd name="T31" fmla="*/ 281 h 512"/>
                <a:gd name="T32" fmla="*/ 91 w 512"/>
                <a:gd name="T33" fmla="*/ 256 h 512"/>
                <a:gd name="T34" fmla="*/ 55 w 512"/>
                <a:gd name="T35" fmla="*/ 244 h 512"/>
                <a:gd name="T36" fmla="*/ 16 w 512"/>
                <a:gd name="T37" fmla="*/ 256 h 512"/>
                <a:gd name="T38" fmla="*/ 16 w 512"/>
                <a:gd name="T39" fmla="*/ 256 h 512"/>
                <a:gd name="T40" fmla="*/ 314 w 512"/>
                <a:gd name="T41" fmla="*/ 174 h 512"/>
                <a:gd name="T42" fmla="*/ 314 w 512"/>
                <a:gd name="T43" fmla="*/ 223 h 512"/>
                <a:gd name="T44" fmla="*/ 360 w 512"/>
                <a:gd name="T45" fmla="*/ 135 h 512"/>
                <a:gd name="T46" fmla="*/ 360 w 512"/>
                <a:gd name="T47" fmla="*/ 169 h 512"/>
                <a:gd name="T48" fmla="*/ 407 w 512"/>
                <a:gd name="T49" fmla="*/ 106 h 512"/>
                <a:gd name="T50" fmla="*/ 390 w 512"/>
                <a:gd name="T51" fmla="*/ 123 h 512"/>
                <a:gd name="T52" fmla="*/ 437 w 512"/>
                <a:gd name="T53" fmla="*/ 75 h 512"/>
                <a:gd name="T54" fmla="*/ 437 w 512"/>
                <a:gd name="T55" fmla="*/ 87 h 512"/>
                <a:gd name="T56" fmla="*/ 297 w 512"/>
                <a:gd name="T57" fmla="*/ 297 h 512"/>
                <a:gd name="T58" fmla="*/ 373 w 512"/>
                <a:gd name="T59" fmla="*/ 373 h 512"/>
                <a:gd name="T60" fmla="*/ 343 w 512"/>
                <a:gd name="T61" fmla="*/ 361 h 512"/>
                <a:gd name="T62" fmla="*/ 407 w 512"/>
                <a:gd name="T63" fmla="*/ 407 h 512"/>
                <a:gd name="T64" fmla="*/ 390 w 512"/>
                <a:gd name="T65" fmla="*/ 390 h 512"/>
                <a:gd name="T66" fmla="*/ 407 w 512"/>
                <a:gd name="T67" fmla="*/ 407 h 512"/>
                <a:gd name="T68" fmla="*/ 426 w 512"/>
                <a:gd name="T69" fmla="*/ 426 h 512"/>
                <a:gd name="T70" fmla="*/ 437 w 512"/>
                <a:gd name="T71" fmla="*/ 437 h 512"/>
                <a:gd name="T72" fmla="*/ 181 w 512"/>
                <a:gd name="T73" fmla="*/ 297 h 512"/>
                <a:gd name="T74" fmla="*/ 215 w 512"/>
                <a:gd name="T75" fmla="*/ 332 h 512"/>
                <a:gd name="T76" fmla="*/ 151 w 512"/>
                <a:gd name="T77" fmla="*/ 344 h 512"/>
                <a:gd name="T78" fmla="*/ 164 w 512"/>
                <a:gd name="T79" fmla="*/ 373 h 512"/>
                <a:gd name="T80" fmla="*/ 114 w 512"/>
                <a:gd name="T81" fmla="*/ 387 h 512"/>
                <a:gd name="T82" fmla="*/ 114 w 512"/>
                <a:gd name="T83" fmla="*/ 411 h 512"/>
                <a:gd name="T84" fmla="*/ 86 w 512"/>
                <a:gd name="T85" fmla="*/ 426 h 512"/>
                <a:gd name="T86" fmla="*/ 86 w 512"/>
                <a:gd name="T87" fmla="*/ 437 h 512"/>
                <a:gd name="T88" fmla="*/ 181 w 512"/>
                <a:gd name="T89" fmla="*/ 181 h 512"/>
                <a:gd name="T90" fmla="*/ 215 w 512"/>
                <a:gd name="T91" fmla="*/ 216 h 512"/>
                <a:gd name="T92" fmla="*/ 151 w 512"/>
                <a:gd name="T93" fmla="*/ 135 h 512"/>
                <a:gd name="T94" fmla="*/ 151 w 512"/>
                <a:gd name="T95" fmla="*/ 169 h 512"/>
                <a:gd name="T96" fmla="*/ 122 w 512"/>
                <a:gd name="T97" fmla="*/ 106 h 512"/>
                <a:gd name="T98" fmla="*/ 114 w 512"/>
                <a:gd name="T99" fmla="*/ 126 h 512"/>
                <a:gd name="T100" fmla="*/ 86 w 512"/>
                <a:gd name="T101" fmla="*/ 75 h 512"/>
                <a:gd name="T102" fmla="*/ 86 w 512"/>
                <a:gd name="T103" fmla="*/ 8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56" y="198"/>
                  </a:moveTo>
                  <a:cubicBezTo>
                    <a:pt x="243" y="198"/>
                    <a:pt x="232" y="188"/>
                    <a:pt x="232" y="174"/>
                  </a:cubicBezTo>
                  <a:cubicBezTo>
                    <a:pt x="232" y="161"/>
                    <a:pt x="243" y="150"/>
                    <a:pt x="256" y="150"/>
                  </a:cubicBezTo>
                  <a:cubicBezTo>
                    <a:pt x="269" y="150"/>
                    <a:pt x="280" y="161"/>
                    <a:pt x="280" y="174"/>
                  </a:cubicBezTo>
                  <a:cubicBezTo>
                    <a:pt x="280" y="188"/>
                    <a:pt x="269" y="198"/>
                    <a:pt x="256" y="198"/>
                  </a:cubicBezTo>
                  <a:close/>
                  <a:moveTo>
                    <a:pt x="273" y="108"/>
                  </a:moveTo>
                  <a:cubicBezTo>
                    <a:pt x="273" y="99"/>
                    <a:pt x="265" y="91"/>
                    <a:pt x="256" y="91"/>
                  </a:cubicBezTo>
                  <a:cubicBezTo>
                    <a:pt x="246" y="91"/>
                    <a:pt x="239" y="99"/>
                    <a:pt x="239" y="108"/>
                  </a:cubicBezTo>
                  <a:cubicBezTo>
                    <a:pt x="239" y="118"/>
                    <a:pt x="246" y="126"/>
                    <a:pt x="256" y="126"/>
                  </a:cubicBezTo>
                  <a:cubicBezTo>
                    <a:pt x="265" y="126"/>
                    <a:pt x="273" y="118"/>
                    <a:pt x="273" y="108"/>
                  </a:cubicBezTo>
                  <a:close/>
                  <a:moveTo>
                    <a:pt x="268" y="55"/>
                  </a:moveTo>
                  <a:cubicBezTo>
                    <a:pt x="268" y="49"/>
                    <a:pt x="263" y="43"/>
                    <a:pt x="256" y="43"/>
                  </a:cubicBezTo>
                  <a:cubicBezTo>
                    <a:pt x="249" y="43"/>
                    <a:pt x="244" y="49"/>
                    <a:pt x="244" y="55"/>
                  </a:cubicBezTo>
                  <a:cubicBezTo>
                    <a:pt x="244" y="62"/>
                    <a:pt x="249" y="67"/>
                    <a:pt x="256" y="67"/>
                  </a:cubicBezTo>
                  <a:cubicBezTo>
                    <a:pt x="263" y="67"/>
                    <a:pt x="268" y="62"/>
                    <a:pt x="268" y="55"/>
                  </a:cubicBezTo>
                  <a:close/>
                  <a:moveTo>
                    <a:pt x="264" y="8"/>
                  </a:moveTo>
                  <a:cubicBezTo>
                    <a:pt x="264" y="4"/>
                    <a:pt x="260" y="0"/>
                    <a:pt x="256" y="0"/>
                  </a:cubicBezTo>
                  <a:cubicBezTo>
                    <a:pt x="252" y="0"/>
                    <a:pt x="248" y="4"/>
                    <a:pt x="248" y="8"/>
                  </a:cubicBezTo>
                  <a:cubicBezTo>
                    <a:pt x="248" y="13"/>
                    <a:pt x="252" y="16"/>
                    <a:pt x="256" y="16"/>
                  </a:cubicBezTo>
                  <a:cubicBezTo>
                    <a:pt x="260" y="16"/>
                    <a:pt x="264" y="13"/>
                    <a:pt x="264" y="8"/>
                  </a:cubicBezTo>
                  <a:close/>
                  <a:moveTo>
                    <a:pt x="363" y="256"/>
                  </a:moveTo>
                  <a:cubicBezTo>
                    <a:pt x="363" y="243"/>
                    <a:pt x="352" y="232"/>
                    <a:pt x="338" y="232"/>
                  </a:cubicBezTo>
                  <a:cubicBezTo>
                    <a:pt x="325" y="232"/>
                    <a:pt x="314" y="243"/>
                    <a:pt x="314" y="256"/>
                  </a:cubicBezTo>
                  <a:cubicBezTo>
                    <a:pt x="314" y="270"/>
                    <a:pt x="325" y="281"/>
                    <a:pt x="338" y="281"/>
                  </a:cubicBezTo>
                  <a:cubicBezTo>
                    <a:pt x="352" y="281"/>
                    <a:pt x="363" y="270"/>
                    <a:pt x="363" y="256"/>
                  </a:cubicBezTo>
                  <a:close/>
                  <a:moveTo>
                    <a:pt x="421" y="256"/>
                  </a:moveTo>
                  <a:cubicBezTo>
                    <a:pt x="421" y="247"/>
                    <a:pt x="413" y="239"/>
                    <a:pt x="404" y="239"/>
                  </a:cubicBezTo>
                  <a:cubicBezTo>
                    <a:pt x="394" y="239"/>
                    <a:pt x="387" y="247"/>
                    <a:pt x="387" y="256"/>
                  </a:cubicBezTo>
                  <a:cubicBezTo>
                    <a:pt x="387" y="266"/>
                    <a:pt x="394" y="274"/>
                    <a:pt x="404" y="274"/>
                  </a:cubicBezTo>
                  <a:cubicBezTo>
                    <a:pt x="413" y="274"/>
                    <a:pt x="421" y="266"/>
                    <a:pt x="421" y="256"/>
                  </a:cubicBezTo>
                  <a:close/>
                  <a:moveTo>
                    <a:pt x="469" y="256"/>
                  </a:moveTo>
                  <a:cubicBezTo>
                    <a:pt x="469" y="250"/>
                    <a:pt x="464" y="244"/>
                    <a:pt x="457" y="244"/>
                  </a:cubicBezTo>
                  <a:cubicBezTo>
                    <a:pt x="451" y="244"/>
                    <a:pt x="445" y="250"/>
                    <a:pt x="445" y="256"/>
                  </a:cubicBezTo>
                  <a:cubicBezTo>
                    <a:pt x="445" y="263"/>
                    <a:pt x="451" y="268"/>
                    <a:pt x="457" y="268"/>
                  </a:cubicBezTo>
                  <a:cubicBezTo>
                    <a:pt x="464" y="268"/>
                    <a:pt x="469" y="263"/>
                    <a:pt x="469" y="256"/>
                  </a:cubicBezTo>
                  <a:close/>
                  <a:moveTo>
                    <a:pt x="512" y="256"/>
                  </a:moveTo>
                  <a:cubicBezTo>
                    <a:pt x="512" y="252"/>
                    <a:pt x="508" y="248"/>
                    <a:pt x="504" y="248"/>
                  </a:cubicBezTo>
                  <a:cubicBezTo>
                    <a:pt x="500" y="248"/>
                    <a:pt x="496" y="252"/>
                    <a:pt x="496" y="256"/>
                  </a:cubicBezTo>
                  <a:cubicBezTo>
                    <a:pt x="496" y="261"/>
                    <a:pt x="500" y="264"/>
                    <a:pt x="504" y="264"/>
                  </a:cubicBezTo>
                  <a:cubicBezTo>
                    <a:pt x="508" y="264"/>
                    <a:pt x="512" y="261"/>
                    <a:pt x="512" y="256"/>
                  </a:cubicBezTo>
                  <a:close/>
                  <a:moveTo>
                    <a:pt x="280" y="339"/>
                  </a:moveTo>
                  <a:cubicBezTo>
                    <a:pt x="280" y="325"/>
                    <a:pt x="269" y="314"/>
                    <a:pt x="256" y="314"/>
                  </a:cubicBezTo>
                  <a:cubicBezTo>
                    <a:pt x="243" y="314"/>
                    <a:pt x="232" y="325"/>
                    <a:pt x="232" y="339"/>
                  </a:cubicBezTo>
                  <a:cubicBezTo>
                    <a:pt x="232" y="352"/>
                    <a:pt x="243" y="363"/>
                    <a:pt x="256" y="363"/>
                  </a:cubicBezTo>
                  <a:cubicBezTo>
                    <a:pt x="269" y="363"/>
                    <a:pt x="280" y="352"/>
                    <a:pt x="280" y="339"/>
                  </a:cubicBezTo>
                  <a:close/>
                  <a:moveTo>
                    <a:pt x="273" y="404"/>
                  </a:moveTo>
                  <a:cubicBezTo>
                    <a:pt x="273" y="395"/>
                    <a:pt x="265" y="387"/>
                    <a:pt x="256" y="387"/>
                  </a:cubicBezTo>
                  <a:cubicBezTo>
                    <a:pt x="246" y="387"/>
                    <a:pt x="239" y="395"/>
                    <a:pt x="239" y="404"/>
                  </a:cubicBezTo>
                  <a:cubicBezTo>
                    <a:pt x="239" y="414"/>
                    <a:pt x="246" y="421"/>
                    <a:pt x="256" y="421"/>
                  </a:cubicBezTo>
                  <a:cubicBezTo>
                    <a:pt x="265" y="421"/>
                    <a:pt x="273" y="414"/>
                    <a:pt x="273" y="404"/>
                  </a:cubicBezTo>
                  <a:close/>
                  <a:moveTo>
                    <a:pt x="268" y="457"/>
                  </a:moveTo>
                  <a:cubicBezTo>
                    <a:pt x="268" y="451"/>
                    <a:pt x="263" y="446"/>
                    <a:pt x="256" y="446"/>
                  </a:cubicBezTo>
                  <a:cubicBezTo>
                    <a:pt x="249" y="446"/>
                    <a:pt x="244" y="451"/>
                    <a:pt x="244" y="457"/>
                  </a:cubicBezTo>
                  <a:cubicBezTo>
                    <a:pt x="244" y="464"/>
                    <a:pt x="249" y="469"/>
                    <a:pt x="256" y="469"/>
                  </a:cubicBezTo>
                  <a:cubicBezTo>
                    <a:pt x="263" y="469"/>
                    <a:pt x="268" y="464"/>
                    <a:pt x="268" y="457"/>
                  </a:cubicBezTo>
                  <a:close/>
                  <a:moveTo>
                    <a:pt x="264" y="504"/>
                  </a:moveTo>
                  <a:cubicBezTo>
                    <a:pt x="264" y="500"/>
                    <a:pt x="260" y="496"/>
                    <a:pt x="256" y="496"/>
                  </a:cubicBezTo>
                  <a:cubicBezTo>
                    <a:pt x="252" y="496"/>
                    <a:pt x="248" y="500"/>
                    <a:pt x="248" y="504"/>
                  </a:cubicBezTo>
                  <a:cubicBezTo>
                    <a:pt x="248" y="509"/>
                    <a:pt x="252" y="512"/>
                    <a:pt x="256" y="512"/>
                  </a:cubicBezTo>
                  <a:cubicBezTo>
                    <a:pt x="260" y="512"/>
                    <a:pt x="264" y="509"/>
                    <a:pt x="264" y="504"/>
                  </a:cubicBezTo>
                  <a:close/>
                  <a:moveTo>
                    <a:pt x="198" y="256"/>
                  </a:moveTo>
                  <a:cubicBezTo>
                    <a:pt x="198" y="243"/>
                    <a:pt x="187" y="232"/>
                    <a:pt x="174" y="232"/>
                  </a:cubicBezTo>
                  <a:cubicBezTo>
                    <a:pt x="160" y="232"/>
                    <a:pt x="149" y="243"/>
                    <a:pt x="149" y="256"/>
                  </a:cubicBezTo>
                  <a:cubicBezTo>
                    <a:pt x="149" y="270"/>
                    <a:pt x="160" y="281"/>
                    <a:pt x="174" y="281"/>
                  </a:cubicBezTo>
                  <a:cubicBezTo>
                    <a:pt x="187" y="281"/>
                    <a:pt x="198" y="270"/>
                    <a:pt x="198" y="256"/>
                  </a:cubicBezTo>
                  <a:close/>
                  <a:moveTo>
                    <a:pt x="126" y="256"/>
                  </a:moveTo>
                  <a:cubicBezTo>
                    <a:pt x="126" y="247"/>
                    <a:pt x="118" y="239"/>
                    <a:pt x="108" y="239"/>
                  </a:cubicBezTo>
                  <a:cubicBezTo>
                    <a:pt x="99" y="239"/>
                    <a:pt x="91" y="247"/>
                    <a:pt x="91" y="256"/>
                  </a:cubicBezTo>
                  <a:cubicBezTo>
                    <a:pt x="91" y="266"/>
                    <a:pt x="99" y="274"/>
                    <a:pt x="108" y="274"/>
                  </a:cubicBezTo>
                  <a:cubicBezTo>
                    <a:pt x="118" y="274"/>
                    <a:pt x="126" y="266"/>
                    <a:pt x="126" y="256"/>
                  </a:cubicBezTo>
                  <a:close/>
                  <a:moveTo>
                    <a:pt x="67" y="256"/>
                  </a:moveTo>
                  <a:cubicBezTo>
                    <a:pt x="67" y="250"/>
                    <a:pt x="62" y="244"/>
                    <a:pt x="55" y="244"/>
                  </a:cubicBezTo>
                  <a:cubicBezTo>
                    <a:pt x="48" y="244"/>
                    <a:pt x="43" y="250"/>
                    <a:pt x="43" y="256"/>
                  </a:cubicBezTo>
                  <a:cubicBezTo>
                    <a:pt x="43" y="263"/>
                    <a:pt x="48" y="268"/>
                    <a:pt x="55" y="268"/>
                  </a:cubicBezTo>
                  <a:cubicBezTo>
                    <a:pt x="62" y="268"/>
                    <a:pt x="67" y="263"/>
                    <a:pt x="67" y="256"/>
                  </a:cubicBezTo>
                  <a:close/>
                  <a:moveTo>
                    <a:pt x="16" y="256"/>
                  </a:moveTo>
                  <a:cubicBezTo>
                    <a:pt x="16" y="252"/>
                    <a:pt x="12" y="248"/>
                    <a:pt x="8" y="248"/>
                  </a:cubicBezTo>
                  <a:cubicBezTo>
                    <a:pt x="4" y="248"/>
                    <a:pt x="0" y="252"/>
                    <a:pt x="0" y="256"/>
                  </a:cubicBezTo>
                  <a:cubicBezTo>
                    <a:pt x="0" y="261"/>
                    <a:pt x="4" y="264"/>
                    <a:pt x="8" y="264"/>
                  </a:cubicBezTo>
                  <a:cubicBezTo>
                    <a:pt x="12" y="264"/>
                    <a:pt x="16" y="261"/>
                    <a:pt x="16" y="256"/>
                  </a:cubicBezTo>
                  <a:close/>
                  <a:moveTo>
                    <a:pt x="331" y="215"/>
                  </a:moveTo>
                  <a:cubicBezTo>
                    <a:pt x="336" y="211"/>
                    <a:pt x="338" y="205"/>
                    <a:pt x="338" y="198"/>
                  </a:cubicBezTo>
                  <a:cubicBezTo>
                    <a:pt x="338" y="192"/>
                    <a:pt x="336" y="186"/>
                    <a:pt x="331" y="181"/>
                  </a:cubicBezTo>
                  <a:cubicBezTo>
                    <a:pt x="327" y="176"/>
                    <a:pt x="321" y="174"/>
                    <a:pt x="314" y="174"/>
                  </a:cubicBezTo>
                  <a:cubicBezTo>
                    <a:pt x="308" y="174"/>
                    <a:pt x="301" y="176"/>
                    <a:pt x="297" y="181"/>
                  </a:cubicBezTo>
                  <a:cubicBezTo>
                    <a:pt x="292" y="186"/>
                    <a:pt x="290" y="192"/>
                    <a:pt x="290" y="198"/>
                  </a:cubicBezTo>
                  <a:cubicBezTo>
                    <a:pt x="290" y="205"/>
                    <a:pt x="292" y="211"/>
                    <a:pt x="297" y="215"/>
                  </a:cubicBezTo>
                  <a:cubicBezTo>
                    <a:pt x="301" y="220"/>
                    <a:pt x="308" y="223"/>
                    <a:pt x="314" y="223"/>
                  </a:cubicBezTo>
                  <a:cubicBezTo>
                    <a:pt x="321" y="223"/>
                    <a:pt x="327" y="220"/>
                    <a:pt x="331" y="215"/>
                  </a:cubicBezTo>
                  <a:close/>
                  <a:moveTo>
                    <a:pt x="373" y="164"/>
                  </a:moveTo>
                  <a:cubicBezTo>
                    <a:pt x="379" y="157"/>
                    <a:pt x="379" y="146"/>
                    <a:pt x="373" y="140"/>
                  </a:cubicBezTo>
                  <a:cubicBezTo>
                    <a:pt x="369" y="136"/>
                    <a:pt x="365" y="135"/>
                    <a:pt x="360" y="135"/>
                  </a:cubicBezTo>
                  <a:cubicBezTo>
                    <a:pt x="356" y="135"/>
                    <a:pt x="351" y="136"/>
                    <a:pt x="348" y="140"/>
                  </a:cubicBezTo>
                  <a:cubicBezTo>
                    <a:pt x="345" y="143"/>
                    <a:pt x="343" y="147"/>
                    <a:pt x="343" y="152"/>
                  </a:cubicBezTo>
                  <a:cubicBezTo>
                    <a:pt x="343" y="156"/>
                    <a:pt x="345" y="161"/>
                    <a:pt x="348" y="164"/>
                  </a:cubicBezTo>
                  <a:cubicBezTo>
                    <a:pt x="351" y="167"/>
                    <a:pt x="356" y="169"/>
                    <a:pt x="360" y="169"/>
                  </a:cubicBezTo>
                  <a:cubicBezTo>
                    <a:pt x="365" y="169"/>
                    <a:pt x="369" y="167"/>
                    <a:pt x="373" y="164"/>
                  </a:cubicBezTo>
                  <a:close/>
                  <a:moveTo>
                    <a:pt x="407" y="123"/>
                  </a:moveTo>
                  <a:cubicBezTo>
                    <a:pt x="409" y="120"/>
                    <a:pt x="410" y="117"/>
                    <a:pt x="410" y="114"/>
                  </a:cubicBezTo>
                  <a:cubicBezTo>
                    <a:pt x="410" y="111"/>
                    <a:pt x="409" y="108"/>
                    <a:pt x="407" y="106"/>
                  </a:cubicBezTo>
                  <a:cubicBezTo>
                    <a:pt x="404" y="103"/>
                    <a:pt x="401" y="102"/>
                    <a:pt x="398" y="102"/>
                  </a:cubicBezTo>
                  <a:cubicBezTo>
                    <a:pt x="395" y="102"/>
                    <a:pt x="392" y="103"/>
                    <a:pt x="390" y="106"/>
                  </a:cubicBezTo>
                  <a:cubicBezTo>
                    <a:pt x="387" y="108"/>
                    <a:pt x="386" y="111"/>
                    <a:pt x="386" y="114"/>
                  </a:cubicBezTo>
                  <a:cubicBezTo>
                    <a:pt x="386" y="117"/>
                    <a:pt x="387" y="120"/>
                    <a:pt x="390" y="123"/>
                  </a:cubicBezTo>
                  <a:cubicBezTo>
                    <a:pt x="392" y="125"/>
                    <a:pt x="395" y="126"/>
                    <a:pt x="398" y="126"/>
                  </a:cubicBezTo>
                  <a:cubicBezTo>
                    <a:pt x="401" y="126"/>
                    <a:pt x="404" y="125"/>
                    <a:pt x="407" y="123"/>
                  </a:cubicBezTo>
                  <a:close/>
                  <a:moveTo>
                    <a:pt x="437" y="87"/>
                  </a:moveTo>
                  <a:cubicBezTo>
                    <a:pt x="440" y="84"/>
                    <a:pt x="440" y="79"/>
                    <a:pt x="437" y="75"/>
                  </a:cubicBezTo>
                  <a:cubicBezTo>
                    <a:pt x="434" y="72"/>
                    <a:pt x="429" y="72"/>
                    <a:pt x="426" y="75"/>
                  </a:cubicBezTo>
                  <a:cubicBezTo>
                    <a:pt x="423" y="79"/>
                    <a:pt x="423" y="84"/>
                    <a:pt x="426" y="87"/>
                  </a:cubicBezTo>
                  <a:cubicBezTo>
                    <a:pt x="427" y="88"/>
                    <a:pt x="429" y="89"/>
                    <a:pt x="431" y="89"/>
                  </a:cubicBezTo>
                  <a:cubicBezTo>
                    <a:pt x="433" y="89"/>
                    <a:pt x="435" y="88"/>
                    <a:pt x="437" y="87"/>
                  </a:cubicBezTo>
                  <a:close/>
                  <a:moveTo>
                    <a:pt x="331" y="332"/>
                  </a:moveTo>
                  <a:cubicBezTo>
                    <a:pt x="341" y="322"/>
                    <a:pt x="341" y="307"/>
                    <a:pt x="331" y="297"/>
                  </a:cubicBezTo>
                  <a:cubicBezTo>
                    <a:pt x="327" y="293"/>
                    <a:pt x="321" y="290"/>
                    <a:pt x="314" y="290"/>
                  </a:cubicBezTo>
                  <a:cubicBezTo>
                    <a:pt x="308" y="290"/>
                    <a:pt x="302" y="293"/>
                    <a:pt x="297" y="297"/>
                  </a:cubicBezTo>
                  <a:cubicBezTo>
                    <a:pt x="287" y="307"/>
                    <a:pt x="287" y="322"/>
                    <a:pt x="297" y="332"/>
                  </a:cubicBezTo>
                  <a:cubicBezTo>
                    <a:pt x="302" y="336"/>
                    <a:pt x="308" y="339"/>
                    <a:pt x="314" y="339"/>
                  </a:cubicBezTo>
                  <a:cubicBezTo>
                    <a:pt x="321" y="339"/>
                    <a:pt x="327" y="336"/>
                    <a:pt x="331" y="332"/>
                  </a:cubicBezTo>
                  <a:close/>
                  <a:moveTo>
                    <a:pt x="373" y="373"/>
                  </a:moveTo>
                  <a:cubicBezTo>
                    <a:pt x="379" y="366"/>
                    <a:pt x="379" y="355"/>
                    <a:pt x="373" y="349"/>
                  </a:cubicBezTo>
                  <a:cubicBezTo>
                    <a:pt x="369" y="346"/>
                    <a:pt x="365" y="344"/>
                    <a:pt x="360" y="344"/>
                  </a:cubicBezTo>
                  <a:cubicBezTo>
                    <a:pt x="356" y="344"/>
                    <a:pt x="352" y="346"/>
                    <a:pt x="348" y="349"/>
                  </a:cubicBezTo>
                  <a:cubicBezTo>
                    <a:pt x="345" y="352"/>
                    <a:pt x="343" y="356"/>
                    <a:pt x="343" y="361"/>
                  </a:cubicBezTo>
                  <a:cubicBezTo>
                    <a:pt x="343" y="366"/>
                    <a:pt x="345" y="370"/>
                    <a:pt x="348" y="373"/>
                  </a:cubicBezTo>
                  <a:cubicBezTo>
                    <a:pt x="352" y="376"/>
                    <a:pt x="356" y="378"/>
                    <a:pt x="360" y="378"/>
                  </a:cubicBezTo>
                  <a:cubicBezTo>
                    <a:pt x="365" y="378"/>
                    <a:pt x="369" y="376"/>
                    <a:pt x="373" y="373"/>
                  </a:cubicBezTo>
                  <a:close/>
                  <a:moveTo>
                    <a:pt x="407" y="407"/>
                  </a:moveTo>
                  <a:cubicBezTo>
                    <a:pt x="409" y="405"/>
                    <a:pt x="410" y="402"/>
                    <a:pt x="410" y="399"/>
                  </a:cubicBezTo>
                  <a:cubicBezTo>
                    <a:pt x="410" y="395"/>
                    <a:pt x="409" y="392"/>
                    <a:pt x="407" y="390"/>
                  </a:cubicBezTo>
                  <a:cubicBezTo>
                    <a:pt x="404" y="388"/>
                    <a:pt x="401" y="387"/>
                    <a:pt x="398" y="387"/>
                  </a:cubicBezTo>
                  <a:cubicBezTo>
                    <a:pt x="395" y="387"/>
                    <a:pt x="392" y="388"/>
                    <a:pt x="390" y="390"/>
                  </a:cubicBezTo>
                  <a:cubicBezTo>
                    <a:pt x="388" y="392"/>
                    <a:pt x="386" y="395"/>
                    <a:pt x="386" y="399"/>
                  </a:cubicBezTo>
                  <a:cubicBezTo>
                    <a:pt x="386" y="402"/>
                    <a:pt x="387" y="405"/>
                    <a:pt x="390" y="407"/>
                  </a:cubicBezTo>
                  <a:cubicBezTo>
                    <a:pt x="392" y="409"/>
                    <a:pt x="395" y="411"/>
                    <a:pt x="398" y="411"/>
                  </a:cubicBezTo>
                  <a:cubicBezTo>
                    <a:pt x="401" y="411"/>
                    <a:pt x="404" y="409"/>
                    <a:pt x="407" y="407"/>
                  </a:cubicBezTo>
                  <a:close/>
                  <a:moveTo>
                    <a:pt x="437" y="437"/>
                  </a:moveTo>
                  <a:cubicBezTo>
                    <a:pt x="439" y="436"/>
                    <a:pt x="439" y="434"/>
                    <a:pt x="439" y="432"/>
                  </a:cubicBezTo>
                  <a:cubicBezTo>
                    <a:pt x="439" y="430"/>
                    <a:pt x="438" y="428"/>
                    <a:pt x="437" y="426"/>
                  </a:cubicBezTo>
                  <a:cubicBezTo>
                    <a:pt x="434" y="423"/>
                    <a:pt x="429" y="423"/>
                    <a:pt x="426" y="426"/>
                  </a:cubicBezTo>
                  <a:cubicBezTo>
                    <a:pt x="424" y="428"/>
                    <a:pt x="423" y="430"/>
                    <a:pt x="423" y="432"/>
                  </a:cubicBezTo>
                  <a:cubicBezTo>
                    <a:pt x="423" y="434"/>
                    <a:pt x="424" y="436"/>
                    <a:pt x="426" y="437"/>
                  </a:cubicBezTo>
                  <a:cubicBezTo>
                    <a:pt x="427" y="439"/>
                    <a:pt x="429" y="440"/>
                    <a:pt x="431" y="440"/>
                  </a:cubicBezTo>
                  <a:cubicBezTo>
                    <a:pt x="433" y="440"/>
                    <a:pt x="435" y="439"/>
                    <a:pt x="437" y="437"/>
                  </a:cubicBezTo>
                  <a:close/>
                  <a:moveTo>
                    <a:pt x="215" y="332"/>
                  </a:moveTo>
                  <a:cubicBezTo>
                    <a:pt x="224" y="322"/>
                    <a:pt x="224" y="307"/>
                    <a:pt x="215" y="297"/>
                  </a:cubicBezTo>
                  <a:cubicBezTo>
                    <a:pt x="210" y="293"/>
                    <a:pt x="204" y="290"/>
                    <a:pt x="198" y="290"/>
                  </a:cubicBezTo>
                  <a:cubicBezTo>
                    <a:pt x="191" y="290"/>
                    <a:pt x="185" y="293"/>
                    <a:pt x="181" y="297"/>
                  </a:cubicBezTo>
                  <a:cubicBezTo>
                    <a:pt x="176" y="302"/>
                    <a:pt x="173" y="308"/>
                    <a:pt x="173" y="314"/>
                  </a:cubicBezTo>
                  <a:cubicBezTo>
                    <a:pt x="173" y="321"/>
                    <a:pt x="176" y="327"/>
                    <a:pt x="181" y="332"/>
                  </a:cubicBezTo>
                  <a:cubicBezTo>
                    <a:pt x="185" y="336"/>
                    <a:pt x="191" y="339"/>
                    <a:pt x="198" y="339"/>
                  </a:cubicBezTo>
                  <a:cubicBezTo>
                    <a:pt x="204" y="339"/>
                    <a:pt x="210" y="336"/>
                    <a:pt x="215" y="332"/>
                  </a:cubicBezTo>
                  <a:close/>
                  <a:moveTo>
                    <a:pt x="164" y="373"/>
                  </a:moveTo>
                  <a:cubicBezTo>
                    <a:pt x="167" y="370"/>
                    <a:pt x="169" y="365"/>
                    <a:pt x="169" y="361"/>
                  </a:cubicBezTo>
                  <a:cubicBezTo>
                    <a:pt x="169" y="356"/>
                    <a:pt x="167" y="352"/>
                    <a:pt x="164" y="349"/>
                  </a:cubicBezTo>
                  <a:cubicBezTo>
                    <a:pt x="160" y="345"/>
                    <a:pt x="156" y="344"/>
                    <a:pt x="151" y="344"/>
                  </a:cubicBezTo>
                  <a:cubicBezTo>
                    <a:pt x="147" y="344"/>
                    <a:pt x="142" y="345"/>
                    <a:pt x="139" y="349"/>
                  </a:cubicBezTo>
                  <a:cubicBezTo>
                    <a:pt x="132" y="355"/>
                    <a:pt x="132" y="366"/>
                    <a:pt x="139" y="373"/>
                  </a:cubicBezTo>
                  <a:cubicBezTo>
                    <a:pt x="142" y="376"/>
                    <a:pt x="147" y="378"/>
                    <a:pt x="151" y="378"/>
                  </a:cubicBezTo>
                  <a:cubicBezTo>
                    <a:pt x="156" y="378"/>
                    <a:pt x="160" y="376"/>
                    <a:pt x="164" y="373"/>
                  </a:cubicBezTo>
                  <a:close/>
                  <a:moveTo>
                    <a:pt x="122" y="407"/>
                  </a:moveTo>
                  <a:cubicBezTo>
                    <a:pt x="124" y="405"/>
                    <a:pt x="126" y="402"/>
                    <a:pt x="126" y="399"/>
                  </a:cubicBezTo>
                  <a:cubicBezTo>
                    <a:pt x="126" y="395"/>
                    <a:pt x="124" y="392"/>
                    <a:pt x="122" y="390"/>
                  </a:cubicBezTo>
                  <a:cubicBezTo>
                    <a:pt x="120" y="388"/>
                    <a:pt x="117" y="387"/>
                    <a:pt x="114" y="387"/>
                  </a:cubicBezTo>
                  <a:cubicBezTo>
                    <a:pt x="110" y="387"/>
                    <a:pt x="107" y="388"/>
                    <a:pt x="105" y="390"/>
                  </a:cubicBezTo>
                  <a:cubicBezTo>
                    <a:pt x="103" y="392"/>
                    <a:pt x="102" y="395"/>
                    <a:pt x="102" y="399"/>
                  </a:cubicBezTo>
                  <a:cubicBezTo>
                    <a:pt x="102" y="402"/>
                    <a:pt x="103" y="405"/>
                    <a:pt x="105" y="407"/>
                  </a:cubicBezTo>
                  <a:cubicBezTo>
                    <a:pt x="107" y="409"/>
                    <a:pt x="110" y="411"/>
                    <a:pt x="114" y="411"/>
                  </a:cubicBezTo>
                  <a:cubicBezTo>
                    <a:pt x="117" y="411"/>
                    <a:pt x="120" y="409"/>
                    <a:pt x="122" y="407"/>
                  </a:cubicBezTo>
                  <a:close/>
                  <a:moveTo>
                    <a:pt x="86" y="437"/>
                  </a:moveTo>
                  <a:cubicBezTo>
                    <a:pt x="88" y="436"/>
                    <a:pt x="88" y="434"/>
                    <a:pt x="88" y="432"/>
                  </a:cubicBezTo>
                  <a:cubicBezTo>
                    <a:pt x="88" y="430"/>
                    <a:pt x="88" y="428"/>
                    <a:pt x="86" y="426"/>
                  </a:cubicBezTo>
                  <a:cubicBezTo>
                    <a:pt x="83" y="423"/>
                    <a:pt x="78" y="423"/>
                    <a:pt x="75" y="426"/>
                  </a:cubicBezTo>
                  <a:cubicBezTo>
                    <a:pt x="72" y="429"/>
                    <a:pt x="72" y="434"/>
                    <a:pt x="75" y="437"/>
                  </a:cubicBezTo>
                  <a:cubicBezTo>
                    <a:pt x="76" y="439"/>
                    <a:pt x="78" y="440"/>
                    <a:pt x="81" y="440"/>
                  </a:cubicBezTo>
                  <a:cubicBezTo>
                    <a:pt x="83" y="440"/>
                    <a:pt x="85" y="439"/>
                    <a:pt x="86" y="437"/>
                  </a:cubicBezTo>
                  <a:close/>
                  <a:moveTo>
                    <a:pt x="215" y="216"/>
                  </a:moveTo>
                  <a:cubicBezTo>
                    <a:pt x="225" y="206"/>
                    <a:pt x="225" y="191"/>
                    <a:pt x="215" y="181"/>
                  </a:cubicBezTo>
                  <a:cubicBezTo>
                    <a:pt x="210" y="176"/>
                    <a:pt x="204" y="174"/>
                    <a:pt x="198" y="174"/>
                  </a:cubicBezTo>
                  <a:cubicBezTo>
                    <a:pt x="191" y="174"/>
                    <a:pt x="185" y="176"/>
                    <a:pt x="181" y="181"/>
                  </a:cubicBezTo>
                  <a:cubicBezTo>
                    <a:pt x="176" y="186"/>
                    <a:pt x="174" y="192"/>
                    <a:pt x="174" y="198"/>
                  </a:cubicBezTo>
                  <a:cubicBezTo>
                    <a:pt x="174" y="205"/>
                    <a:pt x="176" y="211"/>
                    <a:pt x="181" y="216"/>
                  </a:cubicBezTo>
                  <a:cubicBezTo>
                    <a:pt x="185" y="220"/>
                    <a:pt x="191" y="223"/>
                    <a:pt x="198" y="223"/>
                  </a:cubicBezTo>
                  <a:cubicBezTo>
                    <a:pt x="204" y="223"/>
                    <a:pt x="210" y="220"/>
                    <a:pt x="215" y="216"/>
                  </a:cubicBezTo>
                  <a:close/>
                  <a:moveTo>
                    <a:pt x="164" y="164"/>
                  </a:moveTo>
                  <a:cubicBezTo>
                    <a:pt x="167" y="161"/>
                    <a:pt x="169" y="157"/>
                    <a:pt x="169" y="152"/>
                  </a:cubicBezTo>
                  <a:cubicBezTo>
                    <a:pt x="169" y="147"/>
                    <a:pt x="167" y="143"/>
                    <a:pt x="164" y="140"/>
                  </a:cubicBezTo>
                  <a:cubicBezTo>
                    <a:pt x="160" y="137"/>
                    <a:pt x="156" y="135"/>
                    <a:pt x="151" y="135"/>
                  </a:cubicBezTo>
                  <a:cubicBezTo>
                    <a:pt x="147" y="135"/>
                    <a:pt x="143" y="137"/>
                    <a:pt x="139" y="140"/>
                  </a:cubicBezTo>
                  <a:cubicBezTo>
                    <a:pt x="136" y="143"/>
                    <a:pt x="134" y="147"/>
                    <a:pt x="134" y="152"/>
                  </a:cubicBezTo>
                  <a:cubicBezTo>
                    <a:pt x="134" y="157"/>
                    <a:pt x="136" y="161"/>
                    <a:pt x="139" y="164"/>
                  </a:cubicBezTo>
                  <a:cubicBezTo>
                    <a:pt x="143" y="167"/>
                    <a:pt x="147" y="169"/>
                    <a:pt x="151" y="169"/>
                  </a:cubicBezTo>
                  <a:cubicBezTo>
                    <a:pt x="156" y="169"/>
                    <a:pt x="160" y="167"/>
                    <a:pt x="164" y="164"/>
                  </a:cubicBezTo>
                  <a:close/>
                  <a:moveTo>
                    <a:pt x="122" y="123"/>
                  </a:moveTo>
                  <a:cubicBezTo>
                    <a:pt x="125" y="120"/>
                    <a:pt x="126" y="117"/>
                    <a:pt x="126" y="114"/>
                  </a:cubicBezTo>
                  <a:cubicBezTo>
                    <a:pt x="126" y="111"/>
                    <a:pt x="124" y="108"/>
                    <a:pt x="122" y="106"/>
                  </a:cubicBezTo>
                  <a:cubicBezTo>
                    <a:pt x="120" y="104"/>
                    <a:pt x="117" y="102"/>
                    <a:pt x="114" y="102"/>
                  </a:cubicBezTo>
                  <a:cubicBezTo>
                    <a:pt x="111" y="102"/>
                    <a:pt x="108" y="104"/>
                    <a:pt x="105" y="106"/>
                  </a:cubicBezTo>
                  <a:cubicBezTo>
                    <a:pt x="101" y="110"/>
                    <a:pt x="101" y="118"/>
                    <a:pt x="105" y="123"/>
                  </a:cubicBezTo>
                  <a:cubicBezTo>
                    <a:pt x="108" y="125"/>
                    <a:pt x="111" y="126"/>
                    <a:pt x="114" y="126"/>
                  </a:cubicBezTo>
                  <a:cubicBezTo>
                    <a:pt x="117" y="126"/>
                    <a:pt x="120" y="125"/>
                    <a:pt x="122" y="123"/>
                  </a:cubicBezTo>
                  <a:close/>
                  <a:moveTo>
                    <a:pt x="86" y="87"/>
                  </a:moveTo>
                  <a:cubicBezTo>
                    <a:pt x="88" y="85"/>
                    <a:pt x="89" y="83"/>
                    <a:pt x="89" y="81"/>
                  </a:cubicBezTo>
                  <a:cubicBezTo>
                    <a:pt x="89" y="79"/>
                    <a:pt x="88" y="77"/>
                    <a:pt x="86" y="75"/>
                  </a:cubicBezTo>
                  <a:cubicBezTo>
                    <a:pt x="83" y="72"/>
                    <a:pt x="78" y="72"/>
                    <a:pt x="75" y="76"/>
                  </a:cubicBezTo>
                  <a:cubicBezTo>
                    <a:pt x="72" y="79"/>
                    <a:pt x="72" y="84"/>
                    <a:pt x="75" y="87"/>
                  </a:cubicBezTo>
                  <a:cubicBezTo>
                    <a:pt x="77" y="88"/>
                    <a:pt x="79" y="89"/>
                    <a:pt x="81" y="89"/>
                  </a:cubicBezTo>
                  <a:cubicBezTo>
                    <a:pt x="83" y="89"/>
                    <a:pt x="85" y="88"/>
                    <a:pt x="86" y="8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76851268"/>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628650" indent="-171450" algn="l" defTabSz="914400" rtl="0" eaLnBrk="1" latinLnBrk="0" hangingPunct="1">
      <a:buFont typeface="Arial" panose="020B0604020202020204" pitchFamily="34" charset="0"/>
      <a:buChar char="•"/>
      <a:defRPr sz="1200" kern="1200">
        <a:solidFill>
          <a:schemeClr val="tx1"/>
        </a:solidFill>
        <a:latin typeface="Arial" panose="020B0604020202020204" pitchFamily="34" charset="0"/>
        <a:ea typeface="+mn-ea"/>
        <a:cs typeface="+mn-cs"/>
      </a:defRPr>
    </a:lvl2pPr>
    <a:lvl3pPr marL="1085850" indent="-171450" algn="l" defTabSz="914400" rtl="0" eaLnBrk="1" latinLnBrk="0" hangingPunct="1">
      <a:buFont typeface="Arial" panose="020B0604020202020204" pitchFamily="34" charset="0"/>
      <a:buChar char="•"/>
      <a:defRPr sz="1200" kern="1200">
        <a:solidFill>
          <a:schemeClr val="tx1"/>
        </a:solidFill>
        <a:latin typeface="Arial" panose="020B0604020202020204" pitchFamily="34" charset="0"/>
        <a:ea typeface="+mn-ea"/>
        <a:cs typeface="+mn-cs"/>
      </a:defRPr>
    </a:lvl3pPr>
    <a:lvl4pPr marL="1543050" indent="-171450" algn="l" defTabSz="914400" rtl="0" eaLnBrk="1" latinLnBrk="0" hangingPunct="1">
      <a:buFont typeface="Arial" panose="020B0604020202020204" pitchFamily="34" charset="0"/>
      <a:buChar char="•"/>
      <a:defRPr sz="1200" kern="1200">
        <a:solidFill>
          <a:schemeClr val="tx1"/>
        </a:solidFill>
        <a:latin typeface="Arial" panose="020B0604020202020204" pitchFamily="34" charset="0"/>
        <a:ea typeface="+mn-ea"/>
        <a:cs typeface="+mn-cs"/>
      </a:defRPr>
    </a:lvl4pPr>
    <a:lvl5pPr marL="2000250" indent="-171450" algn="l" defTabSz="914400" rtl="0" eaLnBrk="1" latinLnBrk="0" hangingPunct="1">
      <a:buFont typeface="Arial" panose="020B0604020202020204" pitchFamily="34" charset="0"/>
      <a:buChar char="•"/>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61938" y="1012825"/>
            <a:ext cx="4302125" cy="2420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r>
              <a:rPr lang="en-US"/>
              <a:t>Presentation Title</a:t>
            </a:r>
            <a:endParaRPr lang="en-US" dirty="0"/>
          </a:p>
        </p:txBody>
      </p:sp>
      <p:sp>
        <p:nvSpPr>
          <p:cNvPr id="5" name="日付プレースホルダー 4"/>
          <p:cNvSpPr>
            <a:spLocks noGrp="1"/>
          </p:cNvSpPr>
          <p:nvPr>
            <p:ph type="dt" idx="11"/>
          </p:nvPr>
        </p:nvSpPr>
        <p:spPr/>
        <p:txBody>
          <a:bodyPr/>
          <a:lstStyle/>
          <a:p>
            <a:fld id="{1CD7532A-144D-40C0-9789-3DF0BFBB481F}" type="datetime1">
              <a:rPr lang="en-US" altLang="ja-JP" smtClean="0"/>
              <a:t>8/8/2023</a:t>
            </a:fld>
            <a:endParaRPr lang="en-US" dirty="0"/>
          </a:p>
        </p:txBody>
      </p:sp>
      <p:sp>
        <p:nvSpPr>
          <p:cNvPr id="6" name="フッター プレースホルダー 5"/>
          <p:cNvSpPr>
            <a:spLocks noGrp="1"/>
          </p:cNvSpPr>
          <p:nvPr>
            <p:ph type="ftr" sz="quarter" idx="12"/>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スライド番号プレースホルダー 6"/>
          <p:cNvSpPr>
            <a:spLocks noGrp="1"/>
          </p:cNvSpPr>
          <p:nvPr>
            <p:ph type="sldNum" sz="quarter" idx="13"/>
          </p:nvPr>
        </p:nvSpPr>
        <p:spPr/>
        <p:txBody>
          <a:bodyPr/>
          <a:lstStyle/>
          <a:p>
            <a:fld id="{57788AFD-C26B-478C-B2D8-3A933D69C95F}" type="slidenum">
              <a:rPr lang="en-US" smtClean="0"/>
              <a:pPr/>
              <a:t>1</a:t>
            </a:fld>
            <a:endParaRPr lang="en-US" dirty="0"/>
          </a:p>
        </p:txBody>
      </p:sp>
    </p:spTree>
    <p:extLst>
      <p:ext uri="{BB962C8B-B14F-4D97-AF65-F5344CB8AC3E}">
        <p14:creationId xmlns:p14="http://schemas.microsoft.com/office/powerpoint/2010/main" val="3628114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dirty="0"/>
          </a:p>
        </p:txBody>
      </p:sp>
      <p:sp>
        <p:nvSpPr>
          <p:cNvPr id="4" name="ヘッダー プレースホルダー 3"/>
          <p:cNvSpPr>
            <a:spLocks noGrp="1"/>
          </p:cNvSpPr>
          <p:nvPr>
            <p:ph type="hdr" sz="quarter"/>
          </p:nvPr>
        </p:nvSpPr>
        <p:spPr/>
        <p:txBody>
          <a:bodyPr/>
          <a:lstStyle/>
          <a:p>
            <a:r>
              <a:rPr lang="en-US"/>
              <a:t>Presentation Title</a:t>
            </a:r>
            <a:endParaRPr lang="en-US" dirty="0"/>
          </a:p>
        </p:txBody>
      </p:sp>
      <p:sp>
        <p:nvSpPr>
          <p:cNvPr id="5" name="日付プレースホルダー 4"/>
          <p:cNvSpPr>
            <a:spLocks noGrp="1"/>
          </p:cNvSpPr>
          <p:nvPr>
            <p:ph type="dt" idx="1"/>
          </p:nvPr>
        </p:nvSpPr>
        <p:spPr/>
        <p:txBody>
          <a:bodyPr/>
          <a:lstStyle/>
          <a:p>
            <a:fld id="{0A687CB6-D066-41C4-9DEE-8D193B19368A}" type="datetime1">
              <a:rPr lang="en-US" smtClean="0"/>
              <a:t>8/8/2023</a:t>
            </a:fld>
            <a:endParaRPr lang="en-US" dirty="0"/>
          </a:p>
        </p:txBody>
      </p:sp>
      <p:sp>
        <p:nvSpPr>
          <p:cNvPr id="6" name="フッター プレースホルダー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スライド番号プレースホルダー 6"/>
          <p:cNvSpPr>
            <a:spLocks noGrp="1"/>
          </p:cNvSpPr>
          <p:nvPr>
            <p:ph type="sldNum" sz="quarter" idx="5"/>
          </p:nvPr>
        </p:nvSpPr>
        <p:spPr/>
        <p:txBody>
          <a:bodyPr/>
          <a:lstStyle/>
          <a:p>
            <a:fld id="{57788AFD-C26B-478C-B2D8-3A933D69C95F}" type="slidenum">
              <a:rPr lang="en-US" smtClean="0"/>
              <a:pPr/>
              <a:t>3</a:t>
            </a:fld>
            <a:endParaRPr lang="en-US" dirty="0"/>
          </a:p>
        </p:txBody>
      </p:sp>
    </p:spTree>
    <p:extLst>
      <p:ext uri="{BB962C8B-B14F-4D97-AF65-F5344CB8AC3E}">
        <p14:creationId xmlns:p14="http://schemas.microsoft.com/office/powerpoint/2010/main" val="4258840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Roboto Light" panose="02000000000000000000" pitchFamily="2" charset="0"/>
              </a:rPr>
              <a:t>The 8900 ICP-QQQ was operated in MS/MS mode for all Si measurements and H2 cell gas was used to eliminate any polyatomic interferences on 28Si from 14N2 and 12C16O. 14N2 and 12C16O ions react readily with H2 in the cell, while Si ions do not react or react at a much slower rate. </a:t>
            </a:r>
          </a:p>
          <a:p>
            <a:r>
              <a:rPr lang="en-US" sz="1800" b="0" i="0" u="none" strike="noStrike" baseline="0" dirty="0">
                <a:solidFill>
                  <a:srgbClr val="221E1F"/>
                </a:solidFill>
                <a:latin typeface="Roboto Light" panose="02000000000000000000" pitchFamily="2" charset="0"/>
              </a:rPr>
              <a:t>Both quadrupoles (Q1 and Q2) were set to </a:t>
            </a:r>
            <a:r>
              <a:rPr lang="en-US" sz="1800" b="0" i="1" u="none" strike="noStrike" baseline="0" dirty="0">
                <a:solidFill>
                  <a:srgbClr val="221E1F"/>
                </a:solidFill>
                <a:latin typeface="Roboto Light" panose="02000000000000000000" pitchFamily="2" charset="0"/>
              </a:rPr>
              <a:t>m/z </a:t>
            </a:r>
            <a:r>
              <a:rPr lang="en-US" sz="1800" b="0" i="0" u="none" strike="noStrike" baseline="0" dirty="0">
                <a:solidFill>
                  <a:srgbClr val="221E1F"/>
                </a:solidFill>
                <a:latin typeface="Roboto Light" panose="02000000000000000000" pitchFamily="2" charset="0"/>
              </a:rPr>
              <a:t>28, enabling 28Si+ to be measured free from the interferences at its original mass. </a:t>
            </a:r>
          </a:p>
          <a:p>
            <a:r>
              <a:rPr lang="en-US" sz="1800" b="0" i="0" u="none" strike="noStrike" baseline="0" dirty="0">
                <a:solidFill>
                  <a:srgbClr val="221E1F"/>
                </a:solidFill>
                <a:latin typeface="Roboto Light" panose="02000000000000000000" pitchFamily="2" charset="0"/>
              </a:rPr>
              <a:t>Analysis was performed in fast Time Resolved Analysis (fast TRA) mode using a dwell time of 0.1 </a:t>
            </a:r>
            <a:r>
              <a:rPr lang="en-US" sz="1800" b="0" i="0" u="none" strike="noStrike" baseline="0" dirty="0" err="1">
                <a:solidFill>
                  <a:srgbClr val="221E1F"/>
                </a:solidFill>
                <a:latin typeface="Roboto Light" panose="02000000000000000000" pitchFamily="2" charset="0"/>
              </a:rPr>
              <a:t>ms.</a:t>
            </a:r>
            <a:r>
              <a:rPr lang="en-US" sz="1800" b="0" i="0" u="none" strike="noStrike" baseline="0" dirty="0">
                <a:solidFill>
                  <a:srgbClr val="221E1F"/>
                </a:solidFill>
                <a:latin typeface="Roboto Light" panose="02000000000000000000" pitchFamily="2" charset="0"/>
              </a:rPr>
              <a:t> </a:t>
            </a:r>
          </a:p>
          <a:p>
            <a:r>
              <a:rPr lang="en-US" sz="1800" b="0" i="0" u="none" strike="noStrike" baseline="0" dirty="0">
                <a:solidFill>
                  <a:srgbClr val="221E1F"/>
                </a:solidFill>
                <a:latin typeface="Roboto Light" panose="02000000000000000000" pitchFamily="2" charset="0"/>
              </a:rPr>
              <a:t>Data analysis was performed using the optional Single Nanoparticle Application module of ICP-MS MassHunter software.</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0058828A-E896-46B3-B2E2-BEC65E341023}"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6</a:t>
            </a:fld>
            <a:endParaRPr lang="en-US" dirty="0"/>
          </a:p>
        </p:txBody>
      </p:sp>
    </p:spTree>
    <p:extLst>
      <p:ext uri="{BB962C8B-B14F-4D97-AF65-F5344CB8AC3E}">
        <p14:creationId xmlns:p14="http://schemas.microsoft.com/office/powerpoint/2010/main" val="3850995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Roboto Light" panose="02000000000000000000" pitchFamily="2" charset="0"/>
              </a:rPr>
              <a:t>To assess the effectiveness of the 8900 spICP-QQQ method for the determination of SiO2 NPs, a mixture of approximately 10 ppt of 50 nm and 100 ppt of 100 nm SiO2 NPs were added to UPW. The Figure shows the typical signals from the mixed-sized SiO2 NPs in UPW. Smaller peaks (ranging from 1 x 105 to ~2 x 105 cps) from the 50 nm SiO2 NPs can be observed among the larger peaks (0.8 x 10</a:t>
            </a:r>
            <a:r>
              <a:rPr lang="en-US" sz="1800" b="0" i="0" u="none" strike="noStrike" baseline="30000" dirty="0">
                <a:solidFill>
                  <a:srgbClr val="221E1F"/>
                </a:solidFill>
                <a:latin typeface="Roboto Light" panose="02000000000000000000" pitchFamily="2" charset="0"/>
              </a:rPr>
              <a:t>6</a:t>
            </a:r>
            <a:r>
              <a:rPr lang="en-US" sz="1800" b="0" i="0" u="none" strike="noStrike" baseline="0" dirty="0">
                <a:solidFill>
                  <a:srgbClr val="221E1F"/>
                </a:solidFill>
                <a:latin typeface="Roboto Light" panose="02000000000000000000" pitchFamily="2" charset="0"/>
              </a:rPr>
              <a:t> to ~1.4 x 10</a:t>
            </a:r>
            <a:r>
              <a:rPr lang="en-US" sz="1800" b="0" i="0" u="none" strike="noStrike" baseline="30000" dirty="0">
                <a:solidFill>
                  <a:srgbClr val="221E1F"/>
                </a:solidFill>
                <a:latin typeface="Roboto Light" panose="02000000000000000000" pitchFamily="2" charset="0"/>
              </a:rPr>
              <a:t>6</a:t>
            </a:r>
            <a:r>
              <a:rPr lang="en-US" sz="1800" b="0" i="0" u="none" strike="noStrike" baseline="0" dirty="0">
                <a:solidFill>
                  <a:srgbClr val="221E1F"/>
                </a:solidFill>
                <a:latin typeface="Roboto Light" panose="02000000000000000000" pitchFamily="2" charset="0"/>
              </a:rPr>
              <a:t> cps) from the 100 nm SiO2 NPs. </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AAE9F6E2-30A9-4EFE-B44E-E3200E3C1FA7}"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8</a:t>
            </a:fld>
            <a:endParaRPr lang="en-US" dirty="0"/>
          </a:p>
        </p:txBody>
      </p:sp>
    </p:spTree>
    <p:extLst>
      <p:ext uri="{BB962C8B-B14F-4D97-AF65-F5344CB8AC3E}">
        <p14:creationId xmlns:p14="http://schemas.microsoft.com/office/powerpoint/2010/main" val="274616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200" b="0" i="0" u="none" strike="noStrike" baseline="0" dirty="0">
                <a:solidFill>
                  <a:srgbClr val="221E1F"/>
                </a:solidFill>
                <a:latin typeface="Roboto Light" panose="02000000000000000000" pitchFamily="2" charset="0"/>
              </a:rPr>
              <a:t>The Figure shows the signal and size distribution results from the 50 and 100 nm SiO2 NPs. </a:t>
            </a:r>
          </a:p>
          <a:p>
            <a:r>
              <a:rPr lang="en-US" sz="1200" b="0" i="0" u="none" strike="noStrike" baseline="0" dirty="0">
                <a:solidFill>
                  <a:srgbClr val="221E1F"/>
                </a:solidFill>
                <a:latin typeface="Roboto Light" panose="02000000000000000000" pitchFamily="2" charset="0"/>
              </a:rPr>
              <a:t>The size distribution plot shows good resolution between the 50 and 100 nm particles. </a:t>
            </a:r>
          </a:p>
          <a:p>
            <a:endParaRPr lang="en-US" dirty="0">
              <a:solidFill>
                <a:srgbClr val="221E1F"/>
              </a:solidFill>
              <a:latin typeface="Roboto Light" panose="02000000000000000000" pitchFamily="2" charset="0"/>
            </a:endParaRPr>
          </a:p>
          <a:p>
            <a:r>
              <a:rPr lang="en-US" sz="1200" b="0" i="0" u="none" strike="noStrike" baseline="0" dirty="0">
                <a:solidFill>
                  <a:srgbClr val="221E1F"/>
                </a:solidFill>
                <a:latin typeface="Roboto Light" panose="02000000000000000000" pitchFamily="2" charset="0"/>
              </a:rPr>
              <a:t>The mean sizes of the SiO2 NPs measured in UPW using the spICP-QQQ method were 50 and 99 nm, respectively. </a:t>
            </a:r>
          </a:p>
          <a:p>
            <a:endParaRPr lang="en-US" dirty="0">
              <a:solidFill>
                <a:srgbClr val="221E1F"/>
              </a:solidFill>
              <a:latin typeface="Roboto Light" panose="02000000000000000000" pitchFamily="2" charset="0"/>
            </a:endParaRPr>
          </a:p>
          <a:p>
            <a:r>
              <a:rPr lang="en-US" sz="1200" b="0" i="0" u="none" strike="noStrike" baseline="0" dirty="0">
                <a:solidFill>
                  <a:srgbClr val="221E1F"/>
                </a:solidFill>
                <a:latin typeface="Roboto Light" panose="02000000000000000000" pitchFamily="2" charset="0"/>
              </a:rPr>
              <a:t>The results confirm the viability of the method for the analysis of SiO2 NPs in more complex matrices.</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CBEBD384-1BFC-44FA-9D42-1F19FAD5F025}"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9</a:t>
            </a:fld>
            <a:endParaRPr lang="en-US" dirty="0"/>
          </a:p>
        </p:txBody>
      </p:sp>
    </p:spTree>
    <p:extLst>
      <p:ext uri="{BB962C8B-B14F-4D97-AF65-F5344CB8AC3E}">
        <p14:creationId xmlns:p14="http://schemas.microsoft.com/office/powerpoint/2010/main" val="454024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Roboto Light" panose="02000000000000000000" pitchFamily="2" charset="0"/>
              </a:rPr>
              <a:t>To evaluate the performance of the 8900 spICP-QQQ method for the analysis of SiO2 NPs in high purity acids, 50 nm SiO2 NPs were added to 7.2% (5x diluted) HCl or 1% (100x diluted) H2SO4. </a:t>
            </a:r>
          </a:p>
          <a:p>
            <a:r>
              <a:rPr lang="en-US" sz="1800" b="0" i="0" u="none" strike="noStrike" baseline="0" dirty="0">
                <a:solidFill>
                  <a:srgbClr val="221E1F"/>
                </a:solidFill>
                <a:latin typeface="Roboto Light" panose="02000000000000000000" pitchFamily="2" charset="0"/>
              </a:rPr>
              <a:t>Per the signal distribution plot for the blank 7.2% HCl sample, no SiO2 particles were detected (Figure top left). When 20 ppt of 50 nm SiO2 NPs were added to the 7.2% HCl solution, clear signal distribution and particle distribution plots were obtained, as shown in the bottom left and right of the Fig, respectively. The red line in the Fig represents the threshold that separates single NP signals from the background or from ionic signals. The threshold is set automatically by the ICP-MS MassHunter software. The quantitative result for the SiO2 NPs measured in the 20 ppt spiked 7.2% HCl sample was automatically calculated by the Single Nanoparticle Application Module software as 22 ppt. </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1587804A-377A-402F-837E-960386A36EF8}"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10</a:t>
            </a:fld>
            <a:endParaRPr lang="en-US" dirty="0"/>
          </a:p>
        </p:txBody>
      </p:sp>
    </p:spTree>
    <p:extLst>
      <p:ext uri="{BB962C8B-B14F-4D97-AF65-F5344CB8AC3E}">
        <p14:creationId xmlns:p14="http://schemas.microsoft.com/office/powerpoint/2010/main" val="1354732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Roboto Light" panose="02000000000000000000" pitchFamily="2" charset="0"/>
              </a:rPr>
              <a:t>The Figure shows the signal distribution (left) and particle distribution (right) for 50 nm SiO2 NPs added to 1% H2SO4. </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E3E20D2C-6AE8-4DCA-AAB0-2E77A0A5A775}"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11</a:t>
            </a:fld>
            <a:endParaRPr lang="en-US" dirty="0"/>
          </a:p>
        </p:txBody>
      </p:sp>
    </p:spTree>
    <p:extLst>
      <p:ext uri="{BB962C8B-B14F-4D97-AF65-F5344CB8AC3E}">
        <p14:creationId xmlns:p14="http://schemas.microsoft.com/office/powerpoint/2010/main" val="1276764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931863"/>
            <a:ext cx="3963987" cy="2230437"/>
          </a:xfrm>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Roboto Light" panose="02000000000000000000" pitchFamily="2" charset="0"/>
              </a:rPr>
              <a:t>To test the stability of measuring SiO2 NPs in H2SO4, 40 ppb of 100 nm SiO2 NPs were added to 98% H2SO4 (shown as 0 h on the stability plot). The solution was then diluted 200x with UPW at around 1-hour intervals before measurement using the 8900 spICP-QQQ method. The Figure shows the stability of particle concentration and particle mean size for the 100 nm SiO2 NPs in 200x H2SO4 over 10 hours. </a:t>
            </a:r>
            <a:endParaRPr lang="en-US" dirty="0"/>
          </a:p>
        </p:txBody>
      </p:sp>
      <p:sp>
        <p:nvSpPr>
          <p:cNvPr id="4" name="Header Placeholder 3"/>
          <p:cNvSpPr>
            <a:spLocks noGrp="1"/>
          </p:cNvSpPr>
          <p:nvPr>
            <p:ph type="hdr" sz="quarter"/>
          </p:nvPr>
        </p:nvSpPr>
        <p:spPr/>
        <p:txBody>
          <a:bodyPr/>
          <a:lstStyle/>
          <a:p>
            <a:r>
              <a:rPr lang="en-US"/>
              <a:t>Presentation Title</a:t>
            </a:r>
            <a:endParaRPr lang="en-US" dirty="0"/>
          </a:p>
        </p:txBody>
      </p:sp>
      <p:sp>
        <p:nvSpPr>
          <p:cNvPr id="5" name="Date Placeholder 4"/>
          <p:cNvSpPr>
            <a:spLocks noGrp="1"/>
          </p:cNvSpPr>
          <p:nvPr>
            <p:ph type="dt" idx="1"/>
          </p:nvPr>
        </p:nvSpPr>
        <p:spPr/>
        <p:txBody>
          <a:bodyPr/>
          <a:lstStyle/>
          <a:p>
            <a:fld id="{6F7307DD-0CB2-481F-AC3D-5427E55107EC}" type="datetime1">
              <a:rPr lang="en-US" smtClean="0"/>
              <a:t>8/8/2023</a:t>
            </a:fld>
            <a:endParaRPr lang="en-US" dirty="0"/>
          </a:p>
        </p:txBody>
      </p:sp>
      <p:sp>
        <p:nvSpPr>
          <p:cNvPr id="6" name="Footer Placeholder 5"/>
          <p:cNvSpPr>
            <a:spLocks noGrp="1"/>
          </p:cNvSpPr>
          <p:nvPr>
            <p:ph type="ftr" sz="quarter" idx="4"/>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Slide Number Placeholder 6"/>
          <p:cNvSpPr>
            <a:spLocks noGrp="1"/>
          </p:cNvSpPr>
          <p:nvPr>
            <p:ph type="sldNum" sz="quarter" idx="5"/>
          </p:nvPr>
        </p:nvSpPr>
        <p:spPr/>
        <p:txBody>
          <a:bodyPr/>
          <a:lstStyle/>
          <a:p>
            <a:fld id="{57788AFD-C26B-478C-B2D8-3A933D69C95F}" type="slidenum">
              <a:rPr lang="en-US" smtClean="0"/>
              <a:pPr/>
              <a:t>12</a:t>
            </a:fld>
            <a:endParaRPr lang="en-US" dirty="0"/>
          </a:p>
        </p:txBody>
      </p:sp>
    </p:spTree>
    <p:extLst>
      <p:ext uri="{BB962C8B-B14F-4D97-AF65-F5344CB8AC3E}">
        <p14:creationId xmlns:p14="http://schemas.microsoft.com/office/powerpoint/2010/main" val="4155067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gilent 4:3 Title Imag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0E6247D-EB52-48CB-A78D-6091AC652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4" y="284"/>
            <a:ext cx="12190992" cy="6857433"/>
          </a:xfrm>
          <a:prstGeom prst="rect">
            <a:avLst/>
          </a:prstGeom>
        </p:spPr>
      </p:pic>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5" y="568"/>
            <a:ext cx="12190992" cy="6857433"/>
          </a:xfrm>
          <a:prstGeom prst="rect">
            <a:avLst/>
          </a:prstGeom>
        </p:spPr>
      </p:pic>
      <p:sp>
        <p:nvSpPr>
          <p:cNvPr id="27" name="Rectangle 26"/>
          <p:cNvSpPr/>
          <p:nvPr userDrawn="1"/>
        </p:nvSpPr>
        <p:spPr>
          <a:xfrm>
            <a:off x="10064081" y="283"/>
            <a:ext cx="2127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4" name="Rectangle 23"/>
          <p:cNvSpPr/>
          <p:nvPr userDrawn="1"/>
        </p:nvSpPr>
        <p:spPr>
          <a:xfrm>
            <a:off x="5483507" y="283"/>
            <a:ext cx="29238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5" name="Rectangle 24"/>
          <p:cNvSpPr/>
          <p:nvPr userDrawn="1"/>
        </p:nvSpPr>
        <p:spPr>
          <a:xfrm>
            <a:off x="1" y="283"/>
            <a:ext cx="548350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350" dirty="0">
              <a:latin typeface="Arial" panose="020B0604020202020204" pitchFamily="34" charset="0"/>
            </a:endParaRPr>
          </a:p>
        </p:txBody>
      </p:sp>
      <p:sp>
        <p:nvSpPr>
          <p:cNvPr id="26" name="Rectangle 25"/>
          <p:cNvSpPr/>
          <p:nvPr userDrawn="1"/>
        </p:nvSpPr>
        <p:spPr>
          <a:xfrm>
            <a:off x="5775895" y="283"/>
            <a:ext cx="626403" cy="6858000"/>
          </a:xfrm>
          <a:prstGeom prst="rect">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4" name="Picture Placeholder 3"/>
          <p:cNvSpPr>
            <a:spLocks noGrp="1"/>
          </p:cNvSpPr>
          <p:nvPr userDrawn="1">
            <p:ph type="pic" sz="quarter" idx="14"/>
          </p:nvPr>
        </p:nvSpPr>
        <p:spPr>
          <a:xfrm>
            <a:off x="6402295" y="0"/>
            <a:ext cx="3661784" cy="6858000"/>
          </a:xfrm>
        </p:spPr>
        <p:txBody>
          <a:bodyPr/>
          <a:lstStyle>
            <a:lvl1pPr>
              <a:defRPr/>
            </a:lvl1pPr>
          </a:lstStyle>
          <a:p>
            <a:r>
              <a:rPr lang="en-US"/>
              <a:t>Click icon to add picture</a:t>
            </a:r>
            <a:endParaRPr lang="en-US" dirty="0"/>
          </a:p>
        </p:txBody>
      </p:sp>
      <p:sp>
        <p:nvSpPr>
          <p:cNvPr id="10" name="Title 1"/>
          <p:cNvSpPr>
            <a:spLocks noGrp="1"/>
          </p:cNvSpPr>
          <p:nvPr userDrawn="1">
            <p:ph type="ctrTitle" hasCustomPrompt="1"/>
          </p:nvPr>
        </p:nvSpPr>
        <p:spPr bwMode="white">
          <a:xfrm>
            <a:off x="476105" y="333491"/>
            <a:ext cx="4715611" cy="2062169"/>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11" name="Subtitle 2"/>
          <p:cNvSpPr>
            <a:spLocks noGrp="1"/>
          </p:cNvSpPr>
          <p:nvPr userDrawn="1">
            <p:ph type="subTitle" idx="1"/>
          </p:nvPr>
        </p:nvSpPr>
        <p:spPr bwMode="white">
          <a:xfrm>
            <a:off x="476105" y="4115774"/>
            <a:ext cx="4715611" cy="1137771"/>
          </a:xfrm>
        </p:spPr>
        <p:txBody>
          <a:bodyPr lIns="0" tIns="0" rIns="0" bIns="0" anchor="t" anchorCtr="0">
            <a:normAutofit/>
          </a:bodyPr>
          <a:lstStyle>
            <a:lvl1pPr marL="0" indent="0" algn="l">
              <a:spcBef>
                <a:spcPts val="225"/>
              </a:spcBef>
              <a:buNone/>
              <a:defRPr sz="1800" b="0">
                <a:solidFill>
                  <a:schemeClr val="bg1"/>
                </a:solidFill>
                <a:latin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2" name="Date Placeholder 3"/>
          <p:cNvSpPr>
            <a:spLocks noGrp="1"/>
          </p:cNvSpPr>
          <p:nvPr userDrawn="1">
            <p:ph type="dt" sz="half" idx="10"/>
          </p:nvPr>
        </p:nvSpPr>
        <p:spPr bwMode="gray">
          <a:xfrm>
            <a:off x="1097280" y="6621625"/>
            <a:ext cx="1301147" cy="118872"/>
          </a:xfrm>
          <a:prstGeom prst="rect">
            <a:avLst/>
          </a:prstGeom>
        </p:spPr>
        <p:txBody>
          <a:bodyPr/>
          <a:lstStyle>
            <a:lvl1pPr algn="l">
              <a:defRPr sz="700">
                <a:solidFill>
                  <a:schemeClr val="bg1"/>
                </a:solidFill>
              </a:defRPr>
            </a:lvl1pPr>
          </a:lstStyle>
          <a:p>
            <a:fld id="{3A87BF0B-2480-4B11-B51A-0B123F364B78}" type="datetime4">
              <a:rPr lang="en-US" smtClean="0"/>
              <a:t>August 8, 2023</a:t>
            </a:fld>
            <a:endParaRPr lang="en-US" dirty="0"/>
          </a:p>
        </p:txBody>
      </p:sp>
      <p:sp>
        <p:nvSpPr>
          <p:cNvPr id="13" name="Footer Placeholder 4"/>
          <p:cNvSpPr>
            <a:spLocks noGrp="1"/>
          </p:cNvSpPr>
          <p:nvPr userDrawn="1">
            <p:ph type="ftr" sz="quarter" idx="11"/>
          </p:nvPr>
        </p:nvSpPr>
        <p:spPr bwMode="gray">
          <a:xfrm>
            <a:off x="2615184" y="6295365"/>
            <a:ext cx="2560320" cy="457200"/>
          </a:xfrm>
          <a:prstGeom prst="rect">
            <a:avLst/>
          </a:prstGeom>
        </p:spPr>
        <p:txBody>
          <a:bodyPr anchor="b"/>
          <a:lstStyle>
            <a:lvl1pPr algn="l">
              <a:defRPr sz="700">
                <a:solidFill>
                  <a:schemeClr val="bg1"/>
                </a:solidFill>
              </a:defRPr>
            </a:lvl1pPr>
          </a:lstStyle>
          <a:p>
            <a:r>
              <a:rPr lang="en-US"/>
              <a:t>Title                         Confidentiality label                           Regulatory statement (if applicable)        DE76821436</a:t>
            </a:r>
            <a:endParaRPr lang="en-US" dirty="0"/>
          </a:p>
        </p:txBody>
      </p:sp>
      <p:sp>
        <p:nvSpPr>
          <p:cNvPr id="15" name="Text Placeholder 7"/>
          <p:cNvSpPr>
            <a:spLocks noGrp="1"/>
          </p:cNvSpPr>
          <p:nvPr userDrawn="1">
            <p:ph type="body" sz="quarter" idx="13" hasCustomPrompt="1"/>
          </p:nvPr>
        </p:nvSpPr>
        <p:spPr bwMode="gray">
          <a:xfrm>
            <a:off x="476253" y="2612108"/>
            <a:ext cx="4715487" cy="811212"/>
          </a:xfrm>
        </p:spPr>
        <p:txBody>
          <a:bodyPr>
            <a:normAutofit/>
          </a:bodyPr>
          <a:lstStyle>
            <a:lvl1pPr>
              <a:lnSpc>
                <a:spcPct val="90000"/>
              </a:lnSpc>
              <a:spcBef>
                <a:spcPts val="600"/>
              </a:spcBef>
              <a:defRPr sz="2100" baseline="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dirty="0"/>
              <a:t>Edit Master text styles</a:t>
            </a:r>
          </a:p>
        </p:txBody>
      </p:sp>
      <p:sp>
        <p:nvSpPr>
          <p:cNvPr id="40" name="Slide Number Placeholder 5"/>
          <p:cNvSpPr>
            <a:spLocks noGrp="1"/>
          </p:cNvSpPr>
          <p:nvPr userDrawn="1">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pic>
        <p:nvPicPr>
          <p:cNvPr id="17" name="Picture 16"/>
          <p:cNvPicPr>
            <a:picLocks noChangeAspect="1"/>
          </p:cNvPicPr>
          <p:nvPr userDrawn="1"/>
        </p:nvPicPr>
        <p:blipFill rotWithShape="1">
          <a:blip r:embed="rId2">
            <a:extLst>
              <a:ext uri="{28A0092B-C50C-407E-A947-70E740481C1C}">
                <a14:useLocalDpi xmlns:a14="http://schemas.microsoft.com/office/drawing/2010/main" val="0"/>
              </a:ext>
            </a:extLst>
          </a:blip>
          <a:srcRect l="82549"/>
          <a:stretch/>
        </p:blipFill>
        <p:spPr>
          <a:xfrm>
            <a:off x="10064079" y="283"/>
            <a:ext cx="2127419" cy="6842526"/>
          </a:xfrm>
          <a:prstGeom prst="rect">
            <a:avLst/>
          </a:prstGeom>
        </p:spPr>
      </p:pic>
    </p:spTree>
    <p:extLst>
      <p:ext uri="{BB962C8B-B14F-4D97-AF65-F5344CB8AC3E}">
        <p14:creationId xmlns:p14="http://schemas.microsoft.com/office/powerpoint/2010/main" val="2010772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ilent 4:3 Title">
    <p:spTree>
      <p:nvGrpSpPr>
        <p:cNvPr id="1" name=""/>
        <p:cNvGrpSpPr/>
        <p:nvPr/>
      </p:nvGrpSpPr>
      <p:grpSpPr>
        <a:xfrm>
          <a:off x="0" y="0"/>
          <a:ext cx="0" cy="0"/>
          <a:chOff x="0" y="0"/>
          <a:chExt cx="0" cy="0"/>
        </a:xfrm>
      </p:grpSpPr>
      <p:grpSp>
        <p:nvGrpSpPr>
          <p:cNvPr id="11" name="Group 10"/>
          <p:cNvGrpSpPr/>
          <p:nvPr userDrawn="1"/>
        </p:nvGrpSpPr>
        <p:grpSpPr>
          <a:xfrm>
            <a:off x="1" y="0"/>
            <a:ext cx="12192001" cy="6858000"/>
            <a:chOff x="-1" y="-1"/>
            <a:chExt cx="9144001" cy="6872941"/>
          </a:xfrm>
        </p:grpSpPr>
        <p:grpSp>
          <p:nvGrpSpPr>
            <p:cNvPr id="10" name="Group 9"/>
            <p:cNvGrpSpPr/>
            <p:nvPr userDrawn="1"/>
          </p:nvGrpSpPr>
          <p:grpSpPr>
            <a:xfrm>
              <a:off x="-1" y="-1"/>
              <a:ext cx="9144001" cy="6872941"/>
              <a:chOff x="-1" y="-1"/>
              <a:chExt cx="9144001" cy="6872941"/>
            </a:xfrm>
          </p:grpSpPr>
          <p:sp>
            <p:nvSpPr>
              <p:cNvPr id="23" name="Rectangle 22"/>
              <p:cNvSpPr/>
              <p:nvPr userDrawn="1"/>
            </p:nvSpPr>
            <p:spPr>
              <a:xfrm>
                <a:off x="5939119" y="-1"/>
                <a:ext cx="465877"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4" name="Rectangle 23"/>
              <p:cNvSpPr/>
              <p:nvPr userDrawn="1"/>
            </p:nvSpPr>
            <p:spPr>
              <a:xfrm>
                <a:off x="-1" y="-1"/>
                <a:ext cx="5939119"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endParaRPr>
              </a:p>
            </p:txBody>
          </p:sp>
          <p:sp>
            <p:nvSpPr>
              <p:cNvPr id="25" name="Rectangle 24"/>
              <p:cNvSpPr/>
              <p:nvPr userDrawn="1"/>
            </p:nvSpPr>
            <p:spPr>
              <a:xfrm>
                <a:off x="7548060" y="-1"/>
                <a:ext cx="159594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6" name="Rectangle 25"/>
              <p:cNvSpPr/>
              <p:nvPr userDrawn="1"/>
            </p:nvSpPr>
            <p:spPr>
              <a:xfrm>
                <a:off x="6404996" y="-1"/>
                <a:ext cx="1143065"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gr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grpSp>
      <p:sp>
        <p:nvSpPr>
          <p:cNvPr id="2" name="Title 1"/>
          <p:cNvSpPr>
            <a:spLocks noGrp="1"/>
          </p:cNvSpPr>
          <p:nvPr>
            <p:ph type="ctrTitle" hasCustomPrompt="1"/>
          </p:nvPr>
        </p:nvSpPr>
        <p:spPr bwMode="white">
          <a:xfrm>
            <a:off x="476105" y="527903"/>
            <a:ext cx="7143939" cy="1867756"/>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5" y="4115774"/>
            <a:ext cx="7143939" cy="1137771"/>
          </a:xfrm>
        </p:spPr>
        <p:txBody>
          <a:bodyPr lIns="0" tIns="0" rIns="0" bIns="0" anchor="t" anchorCtr="0">
            <a:normAutofit/>
          </a:bodyPr>
          <a:lstStyle>
            <a:lvl1pPr marL="0" indent="0" algn="l">
              <a:spcBef>
                <a:spcPts val="225"/>
              </a:spcBef>
              <a:buNone/>
              <a:defRPr sz="1800">
                <a:solidFill>
                  <a:schemeClr val="bg1"/>
                </a:solidFill>
                <a:latin typeface="Arial" panose="020B0604020202020204" pitchFamily="34" charset="0"/>
                <a:ea typeface="Roboto" pitchFamily="2"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bg1"/>
                </a:solidFill>
              </a:defRPr>
            </a:lvl1pPr>
          </a:lstStyle>
          <a:p>
            <a:fld id="{6E654F06-118D-46ED-8727-44DDD3607A9C}"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49377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8" name="Text Placeholder 7"/>
          <p:cNvSpPr>
            <a:spLocks noGrp="1"/>
          </p:cNvSpPr>
          <p:nvPr>
            <p:ph type="body" sz="quarter" idx="13"/>
          </p:nvPr>
        </p:nvSpPr>
        <p:spPr bwMode="gray">
          <a:xfrm>
            <a:off x="476251" y="2612108"/>
            <a:ext cx="7143751" cy="811212"/>
          </a:xfrm>
        </p:spPr>
        <p:txBody>
          <a:bodyPr>
            <a:normAutofit/>
          </a:bodyPr>
          <a:lstStyle>
            <a:lvl1pPr>
              <a:spcBef>
                <a:spcPts val="600"/>
              </a:spcBef>
              <a:defRPr sz="210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a:t>Click to edit Master text styles</a:t>
            </a:r>
          </a:p>
        </p:txBody>
      </p:sp>
    </p:spTree>
    <p:extLst>
      <p:ext uri="{BB962C8B-B14F-4D97-AF65-F5344CB8AC3E}">
        <p14:creationId xmlns:p14="http://schemas.microsoft.com/office/powerpoint/2010/main" val="1167445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ilent 4:3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2920" y="1289304"/>
            <a:ext cx="11198597" cy="4672584"/>
          </a:xfrm>
        </p:spPr>
        <p:txBody>
          <a:bodyPr/>
          <a:lstStyle>
            <a:lvl1pPr>
              <a:defRPr sz="2100">
                <a:latin typeface="Arial" panose="020B0604020202020204" pitchFamily="34" charset="0"/>
              </a:defRPr>
            </a:lvl1pPr>
            <a:lvl2pPr marL="137160" indent="-137160">
              <a:defRPr sz="1900">
                <a:latin typeface="Arial" panose="020B0604020202020204" pitchFamily="34" charset="0"/>
              </a:defRPr>
            </a:lvl2pPr>
            <a:lvl3pPr marL="346075" indent="-157163">
              <a:defRPr sz="1700">
                <a:latin typeface="Arial" panose="020B0604020202020204" pitchFamily="34" charset="0"/>
              </a:defRPr>
            </a:lvl3pPr>
            <a:lvl4pPr marL="470297" indent="-126206">
              <a:defRPr sz="1700">
                <a:latin typeface="Arial" panose="020B0604020202020204" pitchFamily="34" charset="0"/>
              </a:defRPr>
            </a:lvl4pPr>
            <a:lvl5pPr marL="627063" indent="-136525">
              <a:defRPr sz="150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8902B3BB-E387-4A95-89AA-91692767AF03}"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392884936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ilent 4:3 Content Sub">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289304"/>
            <a:ext cx="11198597" cy="4672584"/>
          </a:xfrm>
        </p:spPr>
        <p:txBody>
          <a:bodyPr/>
          <a:lstStyle>
            <a:lvl1pPr>
              <a:defRPr sz="2100">
                <a:latin typeface="Arial" panose="020B0604020202020204" pitchFamily="34" charset="0"/>
              </a:defRPr>
            </a:lvl1pPr>
            <a:lvl2pPr marL="137160" indent="-137160">
              <a:defRPr sz="1900">
                <a:latin typeface="Arial" panose="020B0604020202020204" pitchFamily="34" charset="0"/>
              </a:defRPr>
            </a:lvl2pPr>
            <a:lvl3pPr marL="346075" indent="-157163">
              <a:defRPr sz="1700">
                <a:latin typeface="Arial" panose="020B0604020202020204" pitchFamily="34" charset="0"/>
              </a:defRPr>
            </a:lvl3pPr>
            <a:lvl4pPr marL="470297" indent="-125016">
              <a:defRPr sz="1700">
                <a:latin typeface="Arial" panose="020B0604020202020204" pitchFamily="34" charset="0"/>
              </a:defRPr>
            </a:lvl4pPr>
            <a:lvl5pPr marL="627063" indent="-136525">
              <a:defRPr sz="150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5FAEE932-8451-4567-9CF5-262CEAC61CDE}"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59"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
        <p:nvSpPr>
          <p:cNvPr id="9"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259483915"/>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ilent 4:3 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DBB840E4-CF76-404D-BE19-8B61A760623F}"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9" name="Title 1"/>
          <p:cNvSpPr>
            <a:spLocks noGrp="1"/>
          </p:cNvSpPr>
          <p:nvPr>
            <p:ph type="title" hasCustomPrompt="1"/>
          </p:nvPr>
        </p:nvSpPr>
        <p:spPr>
          <a:xfrm>
            <a:off x="502920" y="246888"/>
            <a:ext cx="11198597" cy="923544"/>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931166475"/>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ilent 4:3 Title Sub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F048F4E3-B96F-4B7D-A16B-29CF0CBE0375}"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59" name="Text Placeholder 58"/>
          <p:cNvSpPr>
            <a:spLocks noGrp="1"/>
          </p:cNvSpPr>
          <p:nvPr>
            <p:ph type="body" sz="quarter" idx="13" hasCustomPrompt="1"/>
          </p:nvPr>
        </p:nvSpPr>
        <p:spPr>
          <a:xfrm>
            <a:off x="503239" y="759402"/>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9"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1906713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ilent 4:3 Blan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9B04935B-B903-45F4-BF66-4E2843308EC3}"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42119168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gilent 4:3 Divider">
    <p:bg>
      <p:bgPr>
        <a:solidFill>
          <a:schemeClr val="bg1"/>
        </a:solidFill>
        <a:effectLst/>
      </p:bgPr>
    </p:bg>
    <p:spTree>
      <p:nvGrpSpPr>
        <p:cNvPr id="1" name=""/>
        <p:cNvGrpSpPr/>
        <p:nvPr/>
      </p:nvGrpSpPr>
      <p:grpSpPr>
        <a:xfrm>
          <a:off x="0" y="0"/>
          <a:ext cx="0" cy="0"/>
          <a:chOff x="0" y="0"/>
          <a:chExt cx="0" cy="0"/>
        </a:xfrm>
      </p:grpSpPr>
      <p:grpSp>
        <p:nvGrpSpPr>
          <p:cNvPr id="9" name="Group 8"/>
          <p:cNvGrpSpPr/>
          <p:nvPr userDrawn="1"/>
        </p:nvGrpSpPr>
        <p:grpSpPr>
          <a:xfrm>
            <a:off x="-3" y="2752036"/>
            <a:ext cx="12192003" cy="4103197"/>
            <a:chOff x="-2" y="2752035"/>
            <a:chExt cx="9144002" cy="4103197"/>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6477311"/>
              <a:ext cx="9143244" cy="377921"/>
            </a:xfrm>
            <a:prstGeom prst="rect">
              <a:avLst/>
            </a:prstGeom>
          </p:spPr>
        </p:pic>
        <p:sp>
          <p:nvSpPr>
            <p:cNvPr id="15" name="Rectangle 14"/>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8" name="Rectangle 17"/>
            <p:cNvSpPr/>
            <p:nvPr/>
          </p:nvSpPr>
          <p:spPr>
            <a:xfrm>
              <a:off x="3647116" y="2752035"/>
              <a:ext cx="5268285"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7" name="Rectangle 16"/>
            <p:cNvSpPr/>
            <p:nvPr/>
          </p:nvSpPr>
          <p:spPr>
            <a:xfrm>
              <a:off x="-2" y="2752035"/>
              <a:ext cx="2747943"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9" name="Rectangle 18"/>
            <p:cNvSpPr/>
            <p:nvPr/>
          </p:nvSpPr>
          <p:spPr>
            <a:xfrm>
              <a:off x="8915401" y="2752035"/>
              <a:ext cx="2285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31" name="Rectangle 30"/>
            <p:cNvSpPr/>
            <p:nvPr/>
          </p:nvSpPr>
          <p:spPr>
            <a:xfrm>
              <a:off x="2972227" y="2752035"/>
              <a:ext cx="674888"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gr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13D032D8-A08F-4898-A587-9D646C3BBDDF}"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30" name="AutoShape 3"/>
          <p:cNvSpPr>
            <a:spLocks noChangeAspect="1" noChangeArrowheads="1" noTextEdit="1"/>
          </p:cNvSpPr>
          <p:nvPr/>
        </p:nvSpPr>
        <p:spPr bwMode="auto">
          <a:xfrm>
            <a:off x="7498971" y="532273"/>
            <a:ext cx="2171700" cy="90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Tree>
    <p:extLst>
      <p:ext uri="{BB962C8B-B14F-4D97-AF65-F5344CB8AC3E}">
        <p14:creationId xmlns:p14="http://schemas.microsoft.com/office/powerpoint/2010/main" val="324057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gilent 4:3 Divider 1 Image">
    <p:spTree>
      <p:nvGrpSpPr>
        <p:cNvPr id="1" name=""/>
        <p:cNvGrpSpPr/>
        <p:nvPr/>
      </p:nvGrpSpPr>
      <p:grpSpPr>
        <a:xfrm>
          <a:off x="0" y="0"/>
          <a:ext cx="0" cy="0"/>
          <a:chOff x="0" y="0"/>
          <a:chExt cx="0" cy="0"/>
        </a:xfrm>
      </p:grpSpPr>
      <p:grpSp>
        <p:nvGrpSpPr>
          <p:cNvPr id="5" name="Group 4"/>
          <p:cNvGrpSpPr/>
          <p:nvPr userDrawn="1"/>
        </p:nvGrpSpPr>
        <p:grpSpPr>
          <a:xfrm>
            <a:off x="0" y="2752035"/>
            <a:ext cx="12192003" cy="4099838"/>
            <a:chOff x="-2" y="2752035"/>
            <a:chExt cx="9144002" cy="4099838"/>
          </a:xfrm>
        </p:grpSpPr>
        <p:sp>
          <p:nvSpPr>
            <p:cNvPr id="17" name="Rectangle 16"/>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1" name="Rectangle 20"/>
            <p:cNvSpPr/>
            <p:nvPr/>
          </p:nvSpPr>
          <p:spPr>
            <a:xfrm>
              <a:off x="-2" y="2752035"/>
              <a:ext cx="2747943"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2" name="Rectangle 21"/>
            <p:cNvSpPr/>
            <p:nvPr/>
          </p:nvSpPr>
          <p:spPr>
            <a:xfrm>
              <a:off x="8915401" y="2752035"/>
              <a:ext cx="22859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3" name="Rectangle 22"/>
            <p:cNvSpPr/>
            <p:nvPr/>
          </p:nvSpPr>
          <p:spPr>
            <a:xfrm>
              <a:off x="2972227" y="2752035"/>
              <a:ext cx="674888"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3" name="Picture Placeholder 2"/>
          <p:cNvSpPr>
            <a:spLocks noGrp="1"/>
          </p:cNvSpPr>
          <p:nvPr>
            <p:ph type="pic" sz="quarter" idx="16"/>
          </p:nvPr>
        </p:nvSpPr>
        <p:spPr>
          <a:xfrm>
            <a:off x="4862821" y="2752035"/>
            <a:ext cx="7024379" cy="3733460"/>
          </a:xfrm>
        </p:spPr>
        <p:txBody>
          <a:bodyPr/>
          <a:lstStyle>
            <a:lvl1pPr>
              <a:defRPr/>
            </a:lvl1pPr>
          </a:lstStyle>
          <a:p>
            <a:r>
              <a:rPr lang="en-US"/>
              <a:t>Click icon to add picture</a:t>
            </a:r>
            <a:endParaRPr lang="en-US" dirty="0"/>
          </a:p>
        </p:txBody>
      </p:sp>
      <p:sp>
        <p:nvSpPr>
          <p:cNvPr id="8"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2"/>
          <p:cNvSpPr>
            <a:spLocks noGrp="1"/>
          </p:cNvSpPr>
          <p:nvPr>
            <p:ph type="body" idx="1"/>
          </p:nvPr>
        </p:nvSpPr>
        <p:spPr>
          <a:xfrm>
            <a:off x="485100"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10"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2EEA764E-F9A4-4E3A-B4DF-93BDFD289B99}" type="datetime4">
              <a:rPr lang="en-US" smtClean="0"/>
              <a:t>August 8, 2023</a:t>
            </a:fld>
            <a:endParaRPr lang="en-US" dirty="0"/>
          </a:p>
        </p:txBody>
      </p:sp>
      <p:sp>
        <p:nvSpPr>
          <p:cNvPr id="11"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r>
              <a:rPr lang="en-US"/>
              <a:t>Title                         Confidentiality label                           Regulatory statement (if applicable)        DE76821436</a:t>
            </a:r>
            <a:endParaRPr lang="en-US" dirty="0"/>
          </a:p>
        </p:txBody>
      </p:sp>
      <p:sp>
        <p:nvSpPr>
          <p:cNvPr id="12"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1583267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gilent 4:3 Divider 2 Image">
    <p:bg>
      <p:bgPr>
        <a:solidFill>
          <a:schemeClr val="bg1"/>
        </a:solidFill>
        <a:effectLst/>
      </p:bgPr>
    </p:bg>
    <p:spTree>
      <p:nvGrpSpPr>
        <p:cNvPr id="1" name=""/>
        <p:cNvGrpSpPr/>
        <p:nvPr/>
      </p:nvGrpSpPr>
      <p:grpSpPr>
        <a:xfrm>
          <a:off x="0" y="0"/>
          <a:ext cx="0" cy="0"/>
          <a:chOff x="0" y="0"/>
          <a:chExt cx="0" cy="0"/>
        </a:xfrm>
      </p:grpSpPr>
      <p:grpSp>
        <p:nvGrpSpPr>
          <p:cNvPr id="9" name="Group 8"/>
          <p:cNvGrpSpPr/>
          <p:nvPr userDrawn="1"/>
        </p:nvGrpSpPr>
        <p:grpSpPr>
          <a:xfrm>
            <a:off x="504" y="2752035"/>
            <a:ext cx="12191496" cy="4099838"/>
            <a:chOff x="378" y="2752035"/>
            <a:chExt cx="9143622" cy="4099838"/>
          </a:xfrm>
        </p:grpSpPr>
        <p:sp>
          <p:nvSpPr>
            <p:cNvPr id="24" name="Rectangle 23"/>
            <p:cNvSpPr/>
            <p:nvPr/>
          </p:nvSpPr>
          <p:spPr>
            <a:xfrm>
              <a:off x="8915401" y="2752035"/>
              <a:ext cx="228599" cy="3733460"/>
            </a:xfrm>
            <a:prstGeom prst="rect">
              <a:avLst/>
            </a:prstGeom>
            <a:solidFill>
              <a:srgbClr val="0085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5" name="Rectangle 24"/>
            <p:cNvSpPr/>
            <p:nvPr/>
          </p:nvSpPr>
          <p:spPr>
            <a:xfrm>
              <a:off x="2972227" y="2752035"/>
              <a:ext cx="674888"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4" name="Rectangle 13"/>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26" name="Picture Placeholder 2"/>
          <p:cNvSpPr>
            <a:spLocks noGrp="1"/>
          </p:cNvSpPr>
          <p:nvPr>
            <p:ph type="pic" sz="quarter" idx="17"/>
          </p:nvPr>
        </p:nvSpPr>
        <p:spPr>
          <a:xfrm>
            <a:off x="1" y="2752035"/>
            <a:ext cx="3663924" cy="3733460"/>
          </a:xfrm>
        </p:spPr>
        <p:txBody>
          <a:bodyPr/>
          <a:lstStyle>
            <a:lvl1pPr>
              <a:defRPr/>
            </a:lvl1pPr>
          </a:lstStyle>
          <a:p>
            <a:r>
              <a:rPr lang="en-US"/>
              <a:t>Click icon to add picture</a:t>
            </a:r>
            <a:endParaRPr lang="en-US" dirty="0"/>
          </a:p>
        </p:txBody>
      </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D96220A5-F77C-49B5-89E6-988367CC576F}"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21" name="Picture Placeholder 2"/>
          <p:cNvSpPr>
            <a:spLocks noGrp="1"/>
          </p:cNvSpPr>
          <p:nvPr>
            <p:ph type="pic" sz="quarter" idx="16"/>
          </p:nvPr>
        </p:nvSpPr>
        <p:spPr>
          <a:xfrm>
            <a:off x="4862821" y="2752035"/>
            <a:ext cx="7024379" cy="3733460"/>
          </a:xfrm>
        </p:spPr>
        <p:txBody>
          <a:bodyPr/>
          <a:lstStyle>
            <a:lvl1pPr>
              <a:defRPr/>
            </a:lvl1pPr>
          </a:lstStyle>
          <a:p>
            <a:r>
              <a:rPr lang="en-US"/>
              <a:t>Click icon to add picture</a:t>
            </a:r>
            <a:endParaRPr lang="en-US" dirty="0"/>
          </a:p>
        </p:txBody>
      </p:sp>
    </p:spTree>
    <p:extLst>
      <p:ext uri="{BB962C8B-B14F-4D97-AF65-F5344CB8AC3E}">
        <p14:creationId xmlns:p14="http://schemas.microsoft.com/office/powerpoint/2010/main" val="657085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gilent 4:3 Divider Alt">
    <p:bg>
      <p:bgPr>
        <a:solidFill>
          <a:schemeClr val="bg1"/>
        </a:solidFill>
        <a:effectLst/>
      </p:bgPr>
    </p:bg>
    <p:spTree>
      <p:nvGrpSpPr>
        <p:cNvPr id="1" name=""/>
        <p:cNvGrpSpPr/>
        <p:nvPr/>
      </p:nvGrpSpPr>
      <p:grpSpPr>
        <a:xfrm>
          <a:off x="0" y="0"/>
          <a:ext cx="0" cy="0"/>
          <a:chOff x="0" y="0"/>
          <a:chExt cx="0" cy="0"/>
        </a:xfrm>
      </p:grpSpPr>
      <p:grpSp>
        <p:nvGrpSpPr>
          <p:cNvPr id="9" name="Group 8"/>
          <p:cNvGrpSpPr/>
          <p:nvPr userDrawn="1"/>
        </p:nvGrpSpPr>
        <p:grpSpPr>
          <a:xfrm>
            <a:off x="-1" y="2752035"/>
            <a:ext cx="12192001" cy="4099838"/>
            <a:chOff x="-1" y="2752035"/>
            <a:chExt cx="9144001" cy="4099838"/>
          </a:xfrm>
        </p:grpSpPr>
        <p:sp>
          <p:nvSpPr>
            <p:cNvPr id="15" name="Rectangle 14"/>
            <p:cNvSpPr/>
            <p:nvPr/>
          </p:nvSpPr>
          <p:spPr>
            <a:xfrm>
              <a:off x="6405308" y="2752035"/>
              <a:ext cx="45262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8" name="Rectangle 17"/>
            <p:cNvSpPr/>
            <p:nvPr/>
          </p:nvSpPr>
          <p:spPr>
            <a:xfrm>
              <a:off x="8001000" y="2752035"/>
              <a:ext cx="1143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7" name="Rectangle 16"/>
            <p:cNvSpPr/>
            <p:nvPr/>
          </p:nvSpPr>
          <p:spPr>
            <a:xfrm>
              <a:off x="225261" y="2752035"/>
              <a:ext cx="6180046"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0" name="Rectangle 19"/>
            <p:cNvSpPr/>
            <p:nvPr/>
          </p:nvSpPr>
          <p:spPr>
            <a:xfrm>
              <a:off x="6857936" y="2752035"/>
              <a:ext cx="1143065"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4" name="Rectangle 13"/>
            <p:cNvSpPr/>
            <p:nvPr/>
          </p:nvSpPr>
          <p:spPr>
            <a:xfrm>
              <a:off x="-1" y="2752035"/>
              <a:ext cx="225262" cy="373346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73952"/>
              <a:ext cx="9143244" cy="377921"/>
            </a:xfrm>
            <a:prstGeom prst="rect">
              <a:avLst/>
            </a:prstGeom>
          </p:spPr>
        </p:pic>
      </p:gr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C0857036-A025-40DB-8C75-3A0A4BB7BF7B}"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109581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Agilent 4:3 Divider Alt Image">
    <p:spTree>
      <p:nvGrpSpPr>
        <p:cNvPr id="1" name=""/>
        <p:cNvGrpSpPr/>
        <p:nvPr/>
      </p:nvGrpSpPr>
      <p:grpSpPr>
        <a:xfrm>
          <a:off x="0" y="0"/>
          <a:ext cx="0" cy="0"/>
          <a:chOff x="0" y="0"/>
          <a:chExt cx="0" cy="0"/>
        </a:xfrm>
      </p:grpSpPr>
      <p:grpSp>
        <p:nvGrpSpPr>
          <p:cNvPr id="5" name="Group 4"/>
          <p:cNvGrpSpPr/>
          <p:nvPr userDrawn="1"/>
        </p:nvGrpSpPr>
        <p:grpSpPr>
          <a:xfrm>
            <a:off x="-1" y="2752035"/>
            <a:ext cx="12192001" cy="4099838"/>
            <a:chOff x="-1" y="2752035"/>
            <a:chExt cx="9144001" cy="4099838"/>
          </a:xfrm>
        </p:grpSpPr>
        <p:sp>
          <p:nvSpPr>
            <p:cNvPr id="20" name="Rectangle 19"/>
            <p:cNvSpPr/>
            <p:nvPr/>
          </p:nvSpPr>
          <p:spPr>
            <a:xfrm>
              <a:off x="6405308" y="2752035"/>
              <a:ext cx="45262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3" name="Rectangle 22"/>
            <p:cNvSpPr/>
            <p:nvPr/>
          </p:nvSpPr>
          <p:spPr>
            <a:xfrm>
              <a:off x="8001000" y="2752035"/>
              <a:ext cx="1143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5" name="Rectangle 24"/>
            <p:cNvSpPr/>
            <p:nvPr/>
          </p:nvSpPr>
          <p:spPr>
            <a:xfrm>
              <a:off x="6857936" y="2752035"/>
              <a:ext cx="1143065"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7" name="Rectangle 26"/>
            <p:cNvSpPr/>
            <p:nvPr/>
          </p:nvSpPr>
          <p:spPr>
            <a:xfrm>
              <a:off x="-1" y="2752035"/>
              <a:ext cx="225262"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28" name="Picture Placeholder 2"/>
          <p:cNvSpPr>
            <a:spLocks noGrp="1"/>
          </p:cNvSpPr>
          <p:nvPr>
            <p:ph type="pic" sz="quarter" idx="16"/>
          </p:nvPr>
        </p:nvSpPr>
        <p:spPr>
          <a:xfrm>
            <a:off x="300348" y="2752035"/>
            <a:ext cx="8240061" cy="3733460"/>
          </a:xfrm>
        </p:spPr>
        <p:txBody>
          <a:bodyPr/>
          <a:lstStyle>
            <a:lvl1pPr>
              <a:defRPr/>
            </a:lvl1pPr>
          </a:lstStyle>
          <a:p>
            <a:r>
              <a:rPr lang="en-US"/>
              <a:t>Click icon to add picture</a:t>
            </a:r>
            <a:endParaRPr lang="en-US" dirty="0"/>
          </a:p>
        </p:txBody>
      </p:sp>
      <p:sp>
        <p:nvSpPr>
          <p:cNvPr id="13"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4"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15"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A299DF6C-A28E-4635-B33F-3E49E61FB004}" type="datetime4">
              <a:rPr lang="en-US" smtClean="0"/>
              <a:t>August 8, 2023</a:t>
            </a:fld>
            <a:endParaRPr lang="en-US" dirty="0"/>
          </a:p>
        </p:txBody>
      </p:sp>
      <p:sp>
        <p:nvSpPr>
          <p:cNvPr id="16"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r>
              <a:rPr lang="en-US"/>
              <a:t>Title                         Confidentiality label                           Regulatory statement (if applicable)        DE76821436</a:t>
            </a:r>
            <a:endParaRPr lang="en-US" dirty="0"/>
          </a:p>
        </p:txBody>
      </p:sp>
      <p:sp>
        <p:nvSpPr>
          <p:cNvPr id="17"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2151068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ilent 4:3 2-Col">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3" y="1287522"/>
            <a:ext cx="549165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2983" y="6620256"/>
            <a:ext cx="1304544" cy="118872"/>
          </a:xfrm>
          <a:prstGeom prst="rect">
            <a:avLst/>
          </a:prstGeom>
        </p:spPr>
        <p:txBody>
          <a:bodyPr/>
          <a:lstStyle>
            <a:lvl1pPr>
              <a:defRPr sz="700"/>
            </a:lvl1pPr>
          </a:lstStyle>
          <a:p>
            <a:fld id="{70A988F7-703D-49BA-9C72-3F55B5ECCB96}" type="datetime4">
              <a:rPr lang="en-US" smtClean="0"/>
              <a:t>August 8, 2023</a:t>
            </a:fld>
            <a:endParaRPr lang="en-US" dirty="0"/>
          </a:p>
        </p:txBody>
      </p:sp>
      <p:sp>
        <p:nvSpPr>
          <p:cNvPr id="6" name="Footer Placeholder 5"/>
          <p:cNvSpPr>
            <a:spLocks noGrp="1"/>
          </p:cNvSpPr>
          <p:nvPr>
            <p:ph type="ftr" sz="quarter" idx="11"/>
          </p:nvPr>
        </p:nvSpPr>
        <p:spPr>
          <a:xfrm>
            <a:off x="2614299" y="6620256"/>
            <a:ext cx="5303520" cy="118872"/>
          </a:xfrm>
          <a:prstGeom prst="rect">
            <a:avLst/>
          </a:prstGeom>
        </p:spPr>
        <p:txBody>
          <a:bodyPr/>
          <a:lstStyle>
            <a:lvl1pPr>
              <a:defRPr sz="700"/>
            </a:lvl1pPr>
          </a:lstStyle>
          <a:p>
            <a:r>
              <a:rPr lang="en-US"/>
              <a:t>Title                         Confidentiality label                           Regulatory statement (if applicable)        DE76821436</a:t>
            </a:r>
            <a:endParaRPr lang="en-US" dirty="0"/>
          </a:p>
        </p:txBody>
      </p:sp>
      <p:sp>
        <p:nvSpPr>
          <p:cNvPr id="7" name="Slide Number Placeholder 6"/>
          <p:cNvSpPr>
            <a:spLocks noGrp="1"/>
          </p:cNvSpPr>
          <p:nvPr>
            <p:ph type="sldNum" sz="quarter" idx="12"/>
          </p:nvPr>
        </p:nvSpPr>
        <p:spPr>
          <a:xfrm>
            <a:off x="502921" y="6620256"/>
            <a:ext cx="536448"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8"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06405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ilent 4:3 2-Col Su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3" y="1287522"/>
            <a:ext cx="549165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2983" y="6620256"/>
            <a:ext cx="1304544" cy="118872"/>
          </a:xfrm>
          <a:prstGeom prst="rect">
            <a:avLst/>
          </a:prstGeom>
        </p:spPr>
        <p:txBody>
          <a:bodyPr/>
          <a:lstStyle/>
          <a:p>
            <a:fld id="{54FF1E42-A093-4439-A8E2-8E1164D240EA}" type="datetime4">
              <a:rPr lang="en-US" smtClean="0"/>
              <a:t>August 8, 2023</a:t>
            </a:fld>
            <a:endParaRPr lang="en-US"/>
          </a:p>
        </p:txBody>
      </p:sp>
      <p:sp>
        <p:nvSpPr>
          <p:cNvPr id="6" name="Footer Placeholder 5"/>
          <p:cNvSpPr>
            <a:spLocks noGrp="1"/>
          </p:cNvSpPr>
          <p:nvPr>
            <p:ph type="ftr" sz="quarter" idx="11"/>
          </p:nvPr>
        </p:nvSpPr>
        <p:spPr>
          <a:xfrm>
            <a:off x="2614299" y="6620256"/>
            <a:ext cx="5303520" cy="118872"/>
          </a:xfrm>
          <a:prstGeom prst="rect">
            <a:avLst/>
          </a:prstGeom>
        </p:spPr>
        <p:txBody>
          <a:bodyPr/>
          <a:lstStyle/>
          <a:p>
            <a:r>
              <a:rPr lang="en-US"/>
              <a:t>Title                         Confidentiality label                           Regulatory statement (if applicable)        DE76821436</a:t>
            </a:r>
            <a:endParaRPr lang="en-US" dirty="0"/>
          </a:p>
        </p:txBody>
      </p:sp>
      <p:sp>
        <p:nvSpPr>
          <p:cNvPr id="7" name="Slide Number Placeholder 6"/>
          <p:cNvSpPr>
            <a:spLocks noGrp="1"/>
          </p:cNvSpPr>
          <p:nvPr>
            <p:ph type="sldNum" sz="quarter" idx="12"/>
          </p:nvPr>
        </p:nvSpPr>
        <p:spPr>
          <a:xfrm>
            <a:off x="502921" y="6620256"/>
            <a:ext cx="536448" cy="118872"/>
          </a:xfrm>
          <a:prstGeom prst="rect">
            <a:avLst/>
          </a:prstGeom>
        </p:spPr>
        <p:txBody>
          <a:bodyPr/>
          <a:lstStyle>
            <a:lvl1pPr>
              <a:defRPr/>
            </a:lvl1pPr>
          </a:lstStyle>
          <a:p>
            <a:fld id="{CBD803B2-A378-42BD-B5EC-F7748F169FE0}" type="slidenum">
              <a:rPr lang="en-US" smtClean="0"/>
              <a:pPr/>
              <a:t>‹#›</a:t>
            </a:fld>
            <a:endParaRPr lang="en-US" dirty="0"/>
          </a:p>
        </p:txBody>
      </p:sp>
      <p:sp>
        <p:nvSpPr>
          <p:cNvPr id="8" name="Title 1"/>
          <p:cNvSpPr>
            <a:spLocks noGrp="1"/>
          </p:cNvSpPr>
          <p:nvPr>
            <p:ph type="title" hasCustomPrompt="1"/>
          </p:nvPr>
        </p:nvSpPr>
        <p:spPr>
          <a:xfrm>
            <a:off x="502920"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58"/>
          <p:cNvSpPr>
            <a:spLocks noGrp="1"/>
          </p:cNvSpPr>
          <p:nvPr>
            <p:ph type="body" sz="quarter" idx="13" hasCustomPrompt="1"/>
          </p:nvPr>
        </p:nvSpPr>
        <p:spPr>
          <a:xfrm>
            <a:off x="503239" y="731521"/>
            <a:ext cx="11198284" cy="390099"/>
          </a:xfrm>
        </p:spPr>
        <p:txBody>
          <a:bodyPr>
            <a:no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2316740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ilent 4:3 2-Col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92"/>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5" name="Text Placeholder 4"/>
          <p:cNvSpPr>
            <a:spLocks noGrp="1"/>
          </p:cNvSpPr>
          <p:nvPr>
            <p:ph type="body" sz="quarter" idx="3"/>
          </p:nvPr>
        </p:nvSpPr>
        <p:spPr>
          <a:xfrm>
            <a:off x="6209863" y="1284192"/>
            <a:ext cx="5491655"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7" name="Date Placeholder 6"/>
          <p:cNvSpPr>
            <a:spLocks noGrp="1"/>
          </p:cNvSpPr>
          <p:nvPr>
            <p:ph type="dt" sz="half" idx="10"/>
          </p:nvPr>
        </p:nvSpPr>
        <p:spPr>
          <a:xfrm>
            <a:off x="1092983" y="6620256"/>
            <a:ext cx="1304544" cy="118872"/>
          </a:xfrm>
          <a:prstGeom prst="rect">
            <a:avLst/>
          </a:prstGeom>
        </p:spPr>
        <p:txBody>
          <a:bodyPr/>
          <a:lstStyle/>
          <a:p>
            <a:fld id="{9DF7297B-5884-4C55-8FBF-E366A25B8C06}" type="datetime4">
              <a:rPr lang="en-US" smtClean="0"/>
              <a:t>August 8, 2023</a:t>
            </a:fld>
            <a:endParaRPr lang="en-US" dirty="0"/>
          </a:p>
        </p:txBody>
      </p:sp>
      <p:sp>
        <p:nvSpPr>
          <p:cNvPr id="8" name="Footer Placeholder 7"/>
          <p:cNvSpPr>
            <a:spLocks noGrp="1"/>
          </p:cNvSpPr>
          <p:nvPr>
            <p:ph type="ftr" sz="quarter" idx="11"/>
          </p:nvPr>
        </p:nvSpPr>
        <p:spPr>
          <a:xfrm>
            <a:off x="2614299" y="6620256"/>
            <a:ext cx="5303520" cy="118872"/>
          </a:xfrm>
          <a:prstGeom prst="rect">
            <a:avLst/>
          </a:prstGeom>
        </p:spPr>
        <p:txBody>
          <a:bodyPr/>
          <a:lstStyle/>
          <a:p>
            <a:r>
              <a:rPr lang="en-US"/>
              <a:t>Title                         Confidentiality label                           Regulatory statement (if applicable)        DE76821436</a:t>
            </a:r>
            <a:endParaRPr lang="en-US" dirty="0"/>
          </a:p>
        </p:txBody>
      </p:sp>
      <p:sp>
        <p:nvSpPr>
          <p:cNvPr id="9" name="Slide Number Placeholder 8"/>
          <p:cNvSpPr>
            <a:spLocks noGrp="1"/>
          </p:cNvSpPr>
          <p:nvPr>
            <p:ph type="sldNum" sz="quarter" idx="12"/>
          </p:nvPr>
        </p:nvSpPr>
        <p:spPr>
          <a:xfrm>
            <a:off x="502921" y="6620256"/>
            <a:ext cx="536448" cy="118872"/>
          </a:xfrm>
          <a:prstGeom prst="rect">
            <a:avLst/>
          </a:prstGeom>
        </p:spPr>
        <p:txBody>
          <a:bodyPr/>
          <a:lstStyle>
            <a:lvl1pPr>
              <a:defRPr/>
            </a:lvl1pPr>
          </a:lstStyle>
          <a:p>
            <a:fld id="{CBD803B2-A378-42BD-B5EC-F7748F169FE0}" type="slidenum">
              <a:rPr lang="en-US" smtClean="0"/>
              <a:pPr/>
              <a:t>‹#›</a:t>
            </a:fld>
            <a:endParaRPr lang="en-US" dirty="0"/>
          </a:p>
        </p:txBody>
      </p:sp>
      <p:sp>
        <p:nvSpPr>
          <p:cNvPr id="10" name="Content Placeholder 2"/>
          <p:cNvSpPr>
            <a:spLocks noGrp="1"/>
          </p:cNvSpPr>
          <p:nvPr>
            <p:ph sz="half" idx="13"/>
          </p:nvPr>
        </p:nvSpPr>
        <p:spPr>
          <a:xfrm>
            <a:off x="502920" y="1751728"/>
            <a:ext cx="5493389"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3" y="1751728"/>
            <a:ext cx="5491655"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491961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ilent 4:3 2-Col Sub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92"/>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5" name="Text Placeholder 4"/>
          <p:cNvSpPr>
            <a:spLocks noGrp="1"/>
          </p:cNvSpPr>
          <p:nvPr>
            <p:ph type="body" sz="quarter" idx="3"/>
          </p:nvPr>
        </p:nvSpPr>
        <p:spPr>
          <a:xfrm>
            <a:off x="6209863" y="1284192"/>
            <a:ext cx="5491655"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7" name="Date Placeholder 6"/>
          <p:cNvSpPr>
            <a:spLocks noGrp="1"/>
          </p:cNvSpPr>
          <p:nvPr>
            <p:ph type="dt" sz="half" idx="10"/>
          </p:nvPr>
        </p:nvSpPr>
        <p:spPr>
          <a:xfrm>
            <a:off x="1092983" y="6620256"/>
            <a:ext cx="1304544" cy="118872"/>
          </a:xfrm>
          <a:prstGeom prst="rect">
            <a:avLst/>
          </a:prstGeom>
        </p:spPr>
        <p:txBody>
          <a:bodyPr/>
          <a:lstStyle/>
          <a:p>
            <a:fld id="{2BD05C64-D0EE-4278-8243-DC86A3C8DBE2}" type="datetime4">
              <a:rPr lang="en-US" smtClean="0"/>
              <a:t>August 8, 2023</a:t>
            </a:fld>
            <a:endParaRPr lang="en-US" dirty="0"/>
          </a:p>
        </p:txBody>
      </p:sp>
      <p:sp>
        <p:nvSpPr>
          <p:cNvPr id="8" name="Footer Placeholder 7"/>
          <p:cNvSpPr>
            <a:spLocks noGrp="1"/>
          </p:cNvSpPr>
          <p:nvPr>
            <p:ph type="ftr" sz="quarter" idx="11"/>
          </p:nvPr>
        </p:nvSpPr>
        <p:spPr>
          <a:xfrm>
            <a:off x="2614299" y="6620256"/>
            <a:ext cx="5303520" cy="118872"/>
          </a:xfrm>
          <a:prstGeom prst="rect">
            <a:avLst/>
          </a:prstGeom>
        </p:spPr>
        <p:txBody>
          <a:bodyPr/>
          <a:lstStyle/>
          <a:p>
            <a:r>
              <a:rPr lang="en-US"/>
              <a:t>Title                         Confidentiality label                           Regulatory statement (if applicable)        DE76821436</a:t>
            </a:r>
            <a:endParaRPr lang="en-US" dirty="0"/>
          </a:p>
        </p:txBody>
      </p:sp>
      <p:sp>
        <p:nvSpPr>
          <p:cNvPr id="9" name="Slide Number Placeholder 8"/>
          <p:cNvSpPr>
            <a:spLocks noGrp="1"/>
          </p:cNvSpPr>
          <p:nvPr>
            <p:ph type="sldNum" sz="quarter" idx="12"/>
          </p:nvPr>
        </p:nvSpPr>
        <p:spPr>
          <a:xfrm>
            <a:off x="502921" y="6620256"/>
            <a:ext cx="536448" cy="118872"/>
          </a:xfrm>
          <a:prstGeom prst="rect">
            <a:avLst/>
          </a:prstGeom>
        </p:spPr>
        <p:txBody>
          <a:bodyPr/>
          <a:lstStyle>
            <a:lvl1pPr>
              <a:defRPr/>
            </a:lvl1pPr>
          </a:lstStyle>
          <a:p>
            <a:fld id="{CBD803B2-A378-42BD-B5EC-F7748F169FE0}" type="slidenum">
              <a:rPr lang="en-US" smtClean="0"/>
              <a:pPr/>
              <a:t>‹#›</a:t>
            </a:fld>
            <a:endParaRPr lang="en-US" dirty="0"/>
          </a:p>
        </p:txBody>
      </p:sp>
      <p:sp>
        <p:nvSpPr>
          <p:cNvPr id="10" name="Content Placeholder 2"/>
          <p:cNvSpPr>
            <a:spLocks noGrp="1"/>
          </p:cNvSpPr>
          <p:nvPr>
            <p:ph sz="half" idx="13"/>
          </p:nvPr>
        </p:nvSpPr>
        <p:spPr>
          <a:xfrm>
            <a:off x="502920" y="1751728"/>
            <a:ext cx="5493389"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3" y="1751728"/>
            <a:ext cx="5491655"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20"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Text Placeholder 58"/>
          <p:cNvSpPr>
            <a:spLocks noGrp="1"/>
          </p:cNvSpPr>
          <p:nvPr>
            <p:ph type="body" sz="quarter" idx="15"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1903330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ilent 4:3 Content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8854"/>
            <a:ext cx="1304544" cy="118872"/>
          </a:xfrm>
          <a:prstGeom prst="rect">
            <a:avLst/>
          </a:prstGeom>
        </p:spPr>
        <p:txBody>
          <a:bodyPr/>
          <a:lstStyle>
            <a:lvl1pPr algn="l">
              <a:defRPr sz="700">
                <a:solidFill>
                  <a:schemeClr val="bg1"/>
                </a:solidFill>
              </a:defRPr>
            </a:lvl1pPr>
          </a:lstStyle>
          <a:p>
            <a:fld id="{25DD9B82-5288-4A4D-BBE0-EAEBD09C207A}"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9" name="Picture Placeholder 8"/>
          <p:cNvSpPr>
            <a:spLocks noGrp="1"/>
          </p:cNvSpPr>
          <p:nvPr>
            <p:ph type="pic" sz="quarter" idx="14"/>
          </p:nvPr>
        </p:nvSpPr>
        <p:spPr>
          <a:xfrm>
            <a:off x="3989510" y="1287522"/>
            <a:ext cx="7712015" cy="4887306"/>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Content Placeholder 2"/>
          <p:cNvSpPr>
            <a:spLocks noGrp="1"/>
          </p:cNvSpPr>
          <p:nvPr>
            <p:ph sz="half" idx="1"/>
          </p:nvPr>
        </p:nvSpPr>
        <p:spPr>
          <a:xfrm>
            <a:off x="502920" y="1287522"/>
            <a:ext cx="334200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304346"/>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ilent 4:3 Image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264" y="5241390"/>
            <a:ext cx="11147360" cy="1159410"/>
          </a:xfrm>
        </p:spPr>
        <p:txBody>
          <a:bodyPr/>
          <a:lstStyle>
            <a:lvl1pPr>
              <a:defRPr sz="1425">
                <a:latin typeface="Arial" panose="020B0604020202020204" pitchFamily="34" charset="0"/>
              </a:defRPr>
            </a:lvl1pPr>
            <a:lvl2pPr marL="0" indent="0">
              <a:buNone/>
              <a:defRPr sz="1125">
                <a:latin typeface="Arial" panose="020B0604020202020204" pitchFamily="34" charset="0"/>
              </a:defRPr>
            </a:lvl2pPr>
            <a:lvl3pPr marL="288036" indent="-137160">
              <a:defRPr sz="1125">
                <a:latin typeface="+mn-lt"/>
              </a:defRPr>
            </a:lvl3pPr>
            <a:lvl4pPr marL="411480" indent="-137160">
              <a:defRPr sz="1125">
                <a:latin typeface="+mn-lt"/>
              </a:defRPr>
            </a:lvl4pPr>
            <a:lvl5pPr marL="548640" indent="-137160">
              <a:defRPr sz="975">
                <a:latin typeface="+mn-lt"/>
              </a:defRPr>
            </a:lvl5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3DCD2BAE-CF75-46FC-BD5F-821932EB869E}"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b="1"/>
            </a:lvl1pPr>
          </a:lstStyle>
          <a:p>
            <a:fld id="{CBD803B2-A378-42BD-B5EC-F7748F169FE0}" type="slidenum">
              <a:rPr lang="en-US" smtClean="0"/>
              <a:pPr/>
              <a:t>‹#›</a:t>
            </a:fld>
            <a:endParaRPr lang="en-US" dirty="0"/>
          </a:p>
        </p:txBody>
      </p:sp>
      <p:sp>
        <p:nvSpPr>
          <p:cNvPr id="9" name="Picture Placeholder 8"/>
          <p:cNvSpPr>
            <a:spLocks noGrp="1"/>
          </p:cNvSpPr>
          <p:nvPr>
            <p:ph type="pic" sz="quarter" idx="14"/>
          </p:nvPr>
        </p:nvSpPr>
        <p:spPr>
          <a:xfrm>
            <a:off x="502919" y="1322552"/>
            <a:ext cx="11201400" cy="3824542"/>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982249921"/>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ilent 4:3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4" y="1368728"/>
            <a:ext cx="12191936" cy="5114351"/>
          </a:xfrm>
          <a:solidFill>
            <a:schemeClr val="bg2">
              <a:lumMod val="95000"/>
            </a:schemeClr>
          </a:solidFill>
        </p:spPr>
        <p:txBody>
          <a:bodyPr/>
          <a:lstStyle>
            <a:lvl1pPr>
              <a:defRPr/>
            </a:lvl1pPr>
          </a:lstStyle>
          <a:p>
            <a:r>
              <a:rPr lang="en-US"/>
              <a:t>Click icon to add picture</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18EE8A83-C055-4306-8108-6DBA6D152372}" type="datetime4">
              <a:rPr lang="en-US" smtClean="0"/>
              <a:t>August 8, 2023</a:t>
            </a:fld>
            <a:endParaRPr lang="en-US" dirty="0"/>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a:lvl1pPr>
          </a:lstStyle>
          <a:p>
            <a:fld id="{CBD803B2-A378-42BD-B5EC-F7748F169FE0}" type="slidenum">
              <a:rPr lang="en-US" smtClean="0"/>
              <a:pPr/>
              <a:t>‹#›</a:t>
            </a:fld>
            <a:endParaRPr lang="en-US" dirty="0"/>
          </a:p>
        </p:txBody>
      </p:sp>
      <p:sp>
        <p:nvSpPr>
          <p:cNvPr id="8"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0"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47194725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Agilent 4:3 En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BE5CD67-ED63-41C1-82DD-8AA7C5B012E2}"/>
              </a:ext>
            </a:extLst>
          </p:cNvPr>
          <p:cNvSpPr/>
          <p:nvPr userDrawn="1"/>
        </p:nvSpPr>
        <p:spPr>
          <a:xfrm>
            <a:off x="10064081" y="283"/>
            <a:ext cx="2127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2" name="Rectangle 21"/>
          <p:cNvSpPr/>
          <p:nvPr userDrawn="1"/>
        </p:nvSpPr>
        <p:spPr>
          <a:xfrm>
            <a:off x="7910358" y="-1"/>
            <a:ext cx="621169" cy="6858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3" name="Rectangle 22"/>
          <p:cNvSpPr/>
          <p:nvPr userDrawn="1"/>
        </p:nvSpPr>
        <p:spPr>
          <a:xfrm>
            <a:off x="-8469" y="-1"/>
            <a:ext cx="7918825"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endParaRPr>
          </a:p>
        </p:txBody>
      </p:sp>
      <p:sp>
        <p:nvSpPr>
          <p:cNvPr id="25" name="Rectangle 24"/>
          <p:cNvSpPr/>
          <p:nvPr userDrawn="1"/>
        </p:nvSpPr>
        <p:spPr>
          <a:xfrm>
            <a:off x="8531527" y="-1"/>
            <a:ext cx="1532555" cy="6858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 name="Title 1"/>
          <p:cNvSpPr>
            <a:spLocks noGrp="1"/>
          </p:cNvSpPr>
          <p:nvPr userDrawn="1">
            <p:ph type="ctrTitle" hasCustomPrompt="1"/>
          </p:nvPr>
        </p:nvSpPr>
        <p:spPr bwMode="white">
          <a:xfrm>
            <a:off x="476105" y="1109601"/>
            <a:ext cx="7143939" cy="3858689"/>
          </a:xfrm>
        </p:spPr>
        <p:txBody>
          <a:bodyPr lIns="0" tIns="0" rIns="0" bIns="0" anchor="t" anchorCtr="0">
            <a:normAutofit/>
          </a:bodyPr>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userDrawn="1">
            <p:ph type="subTitle" idx="1"/>
          </p:nvPr>
        </p:nvSpPr>
        <p:spPr bwMode="white">
          <a:xfrm>
            <a:off x="502920" y="5226073"/>
            <a:ext cx="7143939" cy="1137771"/>
          </a:xfrm>
        </p:spPr>
        <p:txBody>
          <a:bodyPr lIns="0" tIns="0" rIns="0" bIns="0" anchor="t" anchorCtr="0">
            <a:normAutofit/>
          </a:bodyPr>
          <a:lstStyle>
            <a:lvl1pPr marL="0" indent="0" algn="l">
              <a:spcBef>
                <a:spcPts val="225"/>
              </a:spcBef>
              <a:buNone/>
              <a:defRPr sz="1800">
                <a:solidFill>
                  <a:schemeClr val="bg1"/>
                </a:solidFill>
                <a:latin typeface="Arial" panose="020B0604020202020204" pitchFamily="34" charset="0"/>
                <a:ea typeface="Roboto" pitchFamily="2"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userDrawn="1">
            <p:ph type="dt" sz="half" idx="10"/>
          </p:nvPr>
        </p:nvSpPr>
        <p:spPr bwMode="gray">
          <a:xfrm>
            <a:off x="1097280" y="6621625"/>
            <a:ext cx="1304544" cy="118872"/>
          </a:xfrm>
          <a:prstGeom prst="rect">
            <a:avLst/>
          </a:prstGeom>
        </p:spPr>
        <p:txBody>
          <a:bodyPr/>
          <a:lstStyle>
            <a:lvl1pPr algn="l">
              <a:defRPr sz="700">
                <a:solidFill>
                  <a:schemeClr val="bg1"/>
                </a:solidFill>
              </a:defRPr>
            </a:lvl1pPr>
          </a:lstStyle>
          <a:p>
            <a:fld id="{5B0058AE-58A4-46E4-8DEA-F97231F69DED}" type="datetime4">
              <a:rPr lang="en-US" smtClean="0"/>
              <a:t>August 8, 2023</a:t>
            </a:fld>
            <a:endParaRPr lang="en-US" dirty="0"/>
          </a:p>
        </p:txBody>
      </p:sp>
      <p:sp>
        <p:nvSpPr>
          <p:cNvPr id="5" name="Footer Placeholder 4"/>
          <p:cNvSpPr>
            <a:spLocks noGrp="1"/>
          </p:cNvSpPr>
          <p:nvPr userDrawn="1">
            <p:ph type="ftr" sz="quarter" idx="11"/>
          </p:nvPr>
        </p:nvSpPr>
        <p:spPr bwMode="gray">
          <a:xfrm>
            <a:off x="2615184" y="6621625"/>
            <a:ext cx="49377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userDrawn="1">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pic>
        <p:nvPicPr>
          <p:cNvPr id="16" name="Picture 15">
            <a:extLst>
              <a:ext uri="{FF2B5EF4-FFF2-40B4-BE49-F238E27FC236}">
                <a16:creationId xmlns:a16="http://schemas.microsoft.com/office/drawing/2014/main" id="{3C8F0265-79CE-42BA-8F0E-B7109C5D1A3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2549"/>
          <a:stretch/>
        </p:blipFill>
        <p:spPr>
          <a:xfrm>
            <a:off x="10064079" y="283"/>
            <a:ext cx="2127419" cy="6842526"/>
          </a:xfrm>
          <a:prstGeom prst="rect">
            <a:avLst/>
          </a:prstGeom>
        </p:spPr>
      </p:pic>
    </p:spTree>
    <p:extLst>
      <p:ext uri="{BB962C8B-B14F-4D97-AF65-F5344CB8AC3E}">
        <p14:creationId xmlns:p14="http://schemas.microsoft.com/office/powerpoint/2010/main" val="1033797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gilent 4:3 End w Log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BFCE01C-C363-4D24-8752-06E3C96818E7}"/>
              </a:ext>
            </a:extLst>
          </p:cNvPr>
          <p:cNvGrpSpPr/>
          <p:nvPr userDrawn="1"/>
        </p:nvGrpSpPr>
        <p:grpSpPr>
          <a:xfrm>
            <a:off x="0" y="1"/>
            <a:ext cx="12192000" cy="6858000"/>
            <a:chOff x="0" y="1"/>
            <a:chExt cx="9144000" cy="6858000"/>
          </a:xfrm>
        </p:grpSpPr>
        <p:sp>
          <p:nvSpPr>
            <p:cNvPr id="22" name="Rectangle 21"/>
            <p:cNvSpPr/>
            <p:nvPr userDrawn="1"/>
          </p:nvSpPr>
          <p:spPr>
            <a:xfrm>
              <a:off x="7534708" y="1"/>
              <a:ext cx="46587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3" name="Rectangle 22"/>
            <p:cNvSpPr/>
            <p:nvPr userDrawn="1"/>
          </p:nvSpPr>
          <p:spPr>
            <a:xfrm>
              <a:off x="0" y="1"/>
              <a:ext cx="7534708"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endParaRPr>
            </a:p>
          </p:txBody>
        </p:sp>
        <p:sp>
          <p:nvSpPr>
            <p:cNvPr id="25" name="Rectangle 24"/>
            <p:cNvSpPr/>
            <p:nvPr userDrawn="1"/>
          </p:nvSpPr>
          <p:spPr>
            <a:xfrm>
              <a:off x="8000935" y="1"/>
              <a:ext cx="114306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pic>
          <p:nvPicPr>
            <p:cNvPr id="18" name="Picture 17" descr="A close up of a logo&#10;&#10;Description generated with very high confidence">
              <a:extLst>
                <a:ext uri="{FF2B5EF4-FFF2-40B4-BE49-F238E27FC236}">
                  <a16:creationId xmlns:a16="http://schemas.microsoft.com/office/drawing/2014/main" id="{5891F0B7-880A-4450-AA37-1591A294F0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24386" y="2268028"/>
              <a:ext cx="4285937" cy="2017138"/>
            </a:xfrm>
            <a:prstGeom prst="rect">
              <a:avLst/>
            </a:prstGeom>
          </p:spPr>
        </p:pic>
      </p:grpSp>
      <p:sp>
        <p:nvSpPr>
          <p:cNvPr id="4" name="Date Placeholder 3"/>
          <p:cNvSpPr>
            <a:spLocks noGrp="1"/>
          </p:cNvSpPr>
          <p:nvPr userDrawn="1">
            <p:ph type="dt" sz="half" idx="10"/>
          </p:nvPr>
        </p:nvSpPr>
        <p:spPr bwMode="gray">
          <a:xfrm>
            <a:off x="1097280" y="6621625"/>
            <a:ext cx="1304544" cy="118872"/>
          </a:xfrm>
          <a:prstGeom prst="rect">
            <a:avLst/>
          </a:prstGeom>
        </p:spPr>
        <p:txBody>
          <a:bodyPr/>
          <a:lstStyle>
            <a:lvl1pPr algn="l">
              <a:defRPr sz="700">
                <a:solidFill>
                  <a:schemeClr val="bg1"/>
                </a:solidFill>
              </a:defRPr>
            </a:lvl1pPr>
          </a:lstStyle>
          <a:p>
            <a:fld id="{C5DAC892-19F0-4D11-908E-EC37B8F2EC31}" type="datetime4">
              <a:rPr lang="en-US" smtClean="0"/>
              <a:t>August 8, 2023</a:t>
            </a:fld>
            <a:endParaRPr lang="en-US" dirty="0"/>
          </a:p>
        </p:txBody>
      </p:sp>
      <p:sp>
        <p:nvSpPr>
          <p:cNvPr id="5" name="Footer Placeholder 4"/>
          <p:cNvSpPr>
            <a:spLocks noGrp="1"/>
          </p:cNvSpPr>
          <p:nvPr userDrawn="1">
            <p:ph type="ftr" sz="quarter" idx="11"/>
          </p:nvPr>
        </p:nvSpPr>
        <p:spPr bwMode="gray">
          <a:xfrm>
            <a:off x="2615184" y="6621625"/>
            <a:ext cx="4937760" cy="118872"/>
          </a:xfrm>
          <a:prstGeom prst="rect">
            <a:avLst/>
          </a:prstGeom>
        </p:spPr>
        <p:txBody>
          <a:bodyPr/>
          <a:lstStyle>
            <a:lvl1pPr algn="l">
              <a:defRPr sz="7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userDrawn="1">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402985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Agilent 16:9 Title">
    <p:spTree>
      <p:nvGrpSpPr>
        <p:cNvPr id="1" name=""/>
        <p:cNvGrpSpPr/>
        <p:nvPr/>
      </p:nvGrpSpPr>
      <p:grpSpPr>
        <a:xfrm>
          <a:off x="0" y="0"/>
          <a:ext cx="0" cy="0"/>
          <a:chOff x="0" y="0"/>
          <a:chExt cx="0" cy="0"/>
        </a:xfrm>
      </p:grpSpPr>
      <p:sp>
        <p:nvSpPr>
          <p:cNvPr id="31" name="Rectangle 30"/>
          <p:cNvSpPr/>
          <p:nvPr userDrawn="1"/>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667267"/>
            <a:ext cx="7143939" cy="1728392"/>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4115770"/>
            <a:ext cx="7143939"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1B47700E-B822-4586-AF89-EBF021A23031}"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8" name="Text Placeholder 7"/>
          <p:cNvSpPr>
            <a:spLocks noGrp="1"/>
          </p:cNvSpPr>
          <p:nvPr>
            <p:ph type="body" sz="quarter" idx="13"/>
          </p:nvPr>
        </p:nvSpPr>
        <p:spPr bwMode="gray">
          <a:xfrm>
            <a:off x="476249" y="2612108"/>
            <a:ext cx="7143751" cy="811212"/>
          </a:xfrm>
        </p:spPr>
        <p:txBody>
          <a:bodyPr/>
          <a:lstStyle>
            <a:lvl1pPr>
              <a:spcBef>
                <a:spcPts val="800"/>
              </a:spcBef>
              <a:defRPr>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ja-JP" altLang="en-US"/>
              <a:t>マスター テキストの書式設定</a:t>
            </a:r>
          </a:p>
        </p:txBody>
      </p:sp>
      <p:grpSp>
        <p:nvGrpSpPr>
          <p:cNvPr id="18" name="Group 4"/>
          <p:cNvGrpSpPr>
            <a:grpSpLocks noChangeAspect="1"/>
          </p:cNvGrpSpPr>
          <p:nvPr/>
        </p:nvGrpSpPr>
        <p:grpSpPr bwMode="auto">
          <a:xfrm>
            <a:off x="10517972" y="329302"/>
            <a:ext cx="1245278" cy="606697"/>
            <a:chOff x="6507" y="922"/>
            <a:chExt cx="1367" cy="666"/>
          </a:xfrm>
        </p:grpSpPr>
        <p:sp>
          <p:nvSpPr>
            <p:cNvPr id="19" name="AutoShape 3"/>
            <p:cNvSpPr>
              <a:spLocks noChangeAspect="1" noChangeArrowheads="1" noTextEdit="1"/>
            </p:cNvSpPr>
            <p:nvPr/>
          </p:nvSpPr>
          <p:spPr bwMode="auto">
            <a:xfrm>
              <a:off x="6507" y="922"/>
              <a:ext cx="1367" cy="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5"/>
            <p:cNvSpPr>
              <a:spLocks noEditPoints="1"/>
            </p:cNvSpPr>
            <p:nvPr/>
          </p:nvSpPr>
          <p:spPr bwMode="auto">
            <a:xfrm>
              <a:off x="7127" y="1104"/>
              <a:ext cx="151" cy="189"/>
            </a:xfrm>
            <a:custGeom>
              <a:avLst/>
              <a:gdLst>
                <a:gd name="T0" fmla="*/ 92 w 151"/>
                <a:gd name="T1" fmla="*/ 118 h 189"/>
                <a:gd name="T2" fmla="*/ 56 w 151"/>
                <a:gd name="T3" fmla="*/ 118 h 189"/>
                <a:gd name="T4" fmla="*/ 73 w 151"/>
                <a:gd name="T5" fmla="*/ 37 h 189"/>
                <a:gd name="T6" fmla="*/ 74 w 151"/>
                <a:gd name="T7" fmla="*/ 37 h 189"/>
                <a:gd name="T8" fmla="*/ 92 w 151"/>
                <a:gd name="T9" fmla="*/ 118 h 189"/>
                <a:gd name="T10" fmla="*/ 38 w 151"/>
                <a:gd name="T11" fmla="*/ 189 h 189"/>
                <a:gd name="T12" fmla="*/ 48 w 151"/>
                <a:gd name="T13" fmla="*/ 148 h 189"/>
                <a:gd name="T14" fmla="*/ 101 w 151"/>
                <a:gd name="T15" fmla="*/ 148 h 189"/>
                <a:gd name="T16" fmla="*/ 111 w 151"/>
                <a:gd name="T17" fmla="*/ 189 h 189"/>
                <a:gd name="T18" fmla="*/ 151 w 151"/>
                <a:gd name="T19" fmla="*/ 189 h 189"/>
                <a:gd name="T20" fmla="*/ 101 w 151"/>
                <a:gd name="T21" fmla="*/ 0 h 189"/>
                <a:gd name="T22" fmla="*/ 51 w 151"/>
                <a:gd name="T23" fmla="*/ 0 h 189"/>
                <a:gd name="T24" fmla="*/ 0 w 151"/>
                <a:gd name="T25" fmla="*/ 189 h 189"/>
                <a:gd name="T26" fmla="*/ 38 w 151"/>
                <a:gd name="T2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89">
                  <a:moveTo>
                    <a:pt x="92" y="118"/>
                  </a:moveTo>
                  <a:lnTo>
                    <a:pt x="56" y="118"/>
                  </a:lnTo>
                  <a:lnTo>
                    <a:pt x="73" y="37"/>
                  </a:lnTo>
                  <a:lnTo>
                    <a:pt x="74" y="37"/>
                  </a:lnTo>
                  <a:lnTo>
                    <a:pt x="92" y="118"/>
                  </a:lnTo>
                  <a:close/>
                  <a:moveTo>
                    <a:pt x="38" y="189"/>
                  </a:moveTo>
                  <a:lnTo>
                    <a:pt x="48" y="148"/>
                  </a:lnTo>
                  <a:lnTo>
                    <a:pt x="101" y="148"/>
                  </a:lnTo>
                  <a:lnTo>
                    <a:pt x="111" y="189"/>
                  </a:lnTo>
                  <a:lnTo>
                    <a:pt x="151" y="189"/>
                  </a:lnTo>
                  <a:lnTo>
                    <a:pt x="101" y="0"/>
                  </a:lnTo>
                  <a:lnTo>
                    <a:pt x="51" y="0"/>
                  </a:lnTo>
                  <a:lnTo>
                    <a:pt x="0" y="189"/>
                  </a:lnTo>
                  <a:lnTo>
                    <a:pt x="38" y="18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6"/>
            <p:cNvSpPr>
              <a:spLocks noEditPoints="1"/>
            </p:cNvSpPr>
            <p:nvPr/>
          </p:nvSpPr>
          <p:spPr bwMode="auto">
            <a:xfrm>
              <a:off x="7289" y="1158"/>
              <a:ext cx="103" cy="187"/>
            </a:xfrm>
            <a:custGeom>
              <a:avLst/>
              <a:gdLst>
                <a:gd name="T0" fmla="*/ 34 w 96"/>
                <a:gd name="T1" fmla="*/ 65 h 167"/>
                <a:gd name="T2" fmla="*/ 49 w 96"/>
                <a:gd name="T3" fmla="*/ 20 h 167"/>
                <a:gd name="T4" fmla="*/ 62 w 96"/>
                <a:gd name="T5" fmla="*/ 61 h 167"/>
                <a:gd name="T6" fmla="*/ 49 w 96"/>
                <a:gd name="T7" fmla="*/ 99 h 167"/>
                <a:gd name="T8" fmla="*/ 34 w 96"/>
                <a:gd name="T9" fmla="*/ 65 h 167"/>
                <a:gd name="T10" fmla="*/ 64 w 96"/>
                <a:gd name="T11" fmla="*/ 2 h 167"/>
                <a:gd name="T12" fmla="*/ 64 w 96"/>
                <a:gd name="T13" fmla="*/ 16 h 167"/>
                <a:gd name="T14" fmla="*/ 63 w 96"/>
                <a:gd name="T15" fmla="*/ 16 h 167"/>
                <a:gd name="T16" fmla="*/ 37 w 96"/>
                <a:gd name="T17" fmla="*/ 0 h 167"/>
                <a:gd name="T18" fmla="*/ 2 w 96"/>
                <a:gd name="T19" fmla="*/ 59 h 167"/>
                <a:gd name="T20" fmla="*/ 37 w 96"/>
                <a:gd name="T21" fmla="*/ 120 h 167"/>
                <a:gd name="T22" fmla="*/ 62 w 96"/>
                <a:gd name="T23" fmla="*/ 106 h 167"/>
                <a:gd name="T24" fmla="*/ 62 w 96"/>
                <a:gd name="T25" fmla="*/ 106 h 167"/>
                <a:gd name="T26" fmla="*/ 62 w 96"/>
                <a:gd name="T27" fmla="*/ 129 h 167"/>
                <a:gd name="T28" fmla="*/ 50 w 96"/>
                <a:gd name="T29" fmla="*/ 148 h 167"/>
                <a:gd name="T30" fmla="*/ 39 w 96"/>
                <a:gd name="T31" fmla="*/ 144 h 167"/>
                <a:gd name="T32" fmla="*/ 36 w 96"/>
                <a:gd name="T33" fmla="*/ 132 h 167"/>
                <a:gd name="T34" fmla="*/ 4 w 96"/>
                <a:gd name="T35" fmla="*/ 132 h 167"/>
                <a:gd name="T36" fmla="*/ 50 w 96"/>
                <a:gd name="T37" fmla="*/ 167 h 167"/>
                <a:gd name="T38" fmla="*/ 95 w 96"/>
                <a:gd name="T39" fmla="*/ 126 h 167"/>
                <a:gd name="T40" fmla="*/ 95 w 96"/>
                <a:gd name="T41" fmla="*/ 2 h 167"/>
                <a:gd name="T42" fmla="*/ 64 w 96"/>
                <a:gd name="T43"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167">
                  <a:moveTo>
                    <a:pt x="34" y="65"/>
                  </a:moveTo>
                  <a:cubicBezTo>
                    <a:pt x="34" y="29"/>
                    <a:pt x="36" y="20"/>
                    <a:pt x="49" y="20"/>
                  </a:cubicBezTo>
                  <a:cubicBezTo>
                    <a:pt x="61" y="20"/>
                    <a:pt x="62" y="35"/>
                    <a:pt x="62" y="61"/>
                  </a:cubicBezTo>
                  <a:cubicBezTo>
                    <a:pt x="62" y="87"/>
                    <a:pt x="61" y="99"/>
                    <a:pt x="49" y="99"/>
                  </a:cubicBezTo>
                  <a:cubicBezTo>
                    <a:pt x="33" y="99"/>
                    <a:pt x="34" y="77"/>
                    <a:pt x="34" y="65"/>
                  </a:cubicBezTo>
                  <a:close/>
                  <a:moveTo>
                    <a:pt x="64" y="2"/>
                  </a:moveTo>
                  <a:cubicBezTo>
                    <a:pt x="64" y="16"/>
                    <a:pt x="64" y="16"/>
                    <a:pt x="64" y="16"/>
                  </a:cubicBezTo>
                  <a:cubicBezTo>
                    <a:pt x="63" y="16"/>
                    <a:pt x="63" y="16"/>
                    <a:pt x="63" y="16"/>
                  </a:cubicBezTo>
                  <a:cubicBezTo>
                    <a:pt x="59" y="5"/>
                    <a:pt x="49" y="0"/>
                    <a:pt x="37" y="0"/>
                  </a:cubicBezTo>
                  <a:cubicBezTo>
                    <a:pt x="2" y="0"/>
                    <a:pt x="2" y="33"/>
                    <a:pt x="2" y="59"/>
                  </a:cubicBezTo>
                  <a:cubicBezTo>
                    <a:pt x="2" y="86"/>
                    <a:pt x="0" y="120"/>
                    <a:pt x="37" y="120"/>
                  </a:cubicBezTo>
                  <a:cubicBezTo>
                    <a:pt x="47" y="120"/>
                    <a:pt x="57" y="115"/>
                    <a:pt x="62" y="106"/>
                  </a:cubicBezTo>
                  <a:cubicBezTo>
                    <a:pt x="62" y="106"/>
                    <a:pt x="62" y="106"/>
                    <a:pt x="62" y="106"/>
                  </a:cubicBezTo>
                  <a:cubicBezTo>
                    <a:pt x="62" y="129"/>
                    <a:pt x="62" y="129"/>
                    <a:pt x="62" y="129"/>
                  </a:cubicBezTo>
                  <a:cubicBezTo>
                    <a:pt x="62" y="141"/>
                    <a:pt x="58" y="148"/>
                    <a:pt x="50" y="148"/>
                  </a:cubicBezTo>
                  <a:cubicBezTo>
                    <a:pt x="45" y="148"/>
                    <a:pt x="41" y="147"/>
                    <a:pt x="39" y="144"/>
                  </a:cubicBezTo>
                  <a:cubicBezTo>
                    <a:pt x="37" y="141"/>
                    <a:pt x="36" y="137"/>
                    <a:pt x="36" y="132"/>
                  </a:cubicBezTo>
                  <a:cubicBezTo>
                    <a:pt x="4" y="132"/>
                    <a:pt x="4" y="132"/>
                    <a:pt x="4" y="132"/>
                  </a:cubicBezTo>
                  <a:cubicBezTo>
                    <a:pt x="4" y="161"/>
                    <a:pt x="26" y="167"/>
                    <a:pt x="50" y="167"/>
                  </a:cubicBezTo>
                  <a:cubicBezTo>
                    <a:pt x="96" y="167"/>
                    <a:pt x="95" y="134"/>
                    <a:pt x="95" y="126"/>
                  </a:cubicBezTo>
                  <a:cubicBezTo>
                    <a:pt x="95" y="2"/>
                    <a:pt x="95" y="2"/>
                    <a:pt x="95" y="2"/>
                  </a:cubicBezTo>
                  <a:lnTo>
                    <a:pt x="64" y="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3" name="Freeform 7"/>
            <p:cNvSpPr>
              <a:spLocks noEditPoints="1"/>
            </p:cNvSpPr>
            <p:nvPr/>
          </p:nvSpPr>
          <p:spPr bwMode="auto">
            <a:xfrm>
              <a:off x="7424" y="1104"/>
              <a:ext cx="35" cy="189"/>
            </a:xfrm>
            <a:custGeom>
              <a:avLst/>
              <a:gdLst>
                <a:gd name="T0" fmla="*/ 35 w 35"/>
                <a:gd name="T1" fmla="*/ 189 h 189"/>
                <a:gd name="T2" fmla="*/ 18 w 35"/>
                <a:gd name="T3" fmla="*/ 189 h 189"/>
                <a:gd name="T4" fmla="*/ 0 w 35"/>
                <a:gd name="T5" fmla="*/ 189 h 189"/>
                <a:gd name="T6" fmla="*/ 0 w 35"/>
                <a:gd name="T7" fmla="*/ 124 h 189"/>
                <a:gd name="T8" fmla="*/ 0 w 35"/>
                <a:gd name="T9" fmla="*/ 57 h 189"/>
                <a:gd name="T10" fmla="*/ 18 w 35"/>
                <a:gd name="T11" fmla="*/ 57 h 189"/>
                <a:gd name="T12" fmla="*/ 35 w 35"/>
                <a:gd name="T13" fmla="*/ 57 h 189"/>
                <a:gd name="T14" fmla="*/ 35 w 35"/>
                <a:gd name="T15" fmla="*/ 124 h 189"/>
                <a:gd name="T16" fmla="*/ 35 w 35"/>
                <a:gd name="T17" fmla="*/ 189 h 189"/>
                <a:gd name="T18" fmla="*/ 35 w 35"/>
                <a:gd name="T19" fmla="*/ 0 h 189"/>
                <a:gd name="T20" fmla="*/ 35 w 35"/>
                <a:gd name="T21" fmla="*/ 14 h 189"/>
                <a:gd name="T22" fmla="*/ 35 w 35"/>
                <a:gd name="T23" fmla="*/ 29 h 189"/>
                <a:gd name="T24" fmla="*/ 18 w 35"/>
                <a:gd name="T25" fmla="*/ 29 h 189"/>
                <a:gd name="T26" fmla="*/ 0 w 35"/>
                <a:gd name="T27" fmla="*/ 29 h 189"/>
                <a:gd name="T28" fmla="*/ 0 w 35"/>
                <a:gd name="T29" fmla="*/ 14 h 189"/>
                <a:gd name="T30" fmla="*/ 0 w 35"/>
                <a:gd name="T31" fmla="*/ 0 h 189"/>
                <a:gd name="T32" fmla="*/ 18 w 35"/>
                <a:gd name="T33" fmla="*/ 0 h 189"/>
                <a:gd name="T34" fmla="*/ 35 w 35"/>
                <a:gd name="T35"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189">
                  <a:moveTo>
                    <a:pt x="35" y="189"/>
                  </a:moveTo>
                  <a:lnTo>
                    <a:pt x="18" y="189"/>
                  </a:lnTo>
                  <a:lnTo>
                    <a:pt x="0" y="189"/>
                  </a:lnTo>
                  <a:lnTo>
                    <a:pt x="0" y="124"/>
                  </a:lnTo>
                  <a:lnTo>
                    <a:pt x="0" y="57"/>
                  </a:lnTo>
                  <a:lnTo>
                    <a:pt x="18" y="57"/>
                  </a:lnTo>
                  <a:lnTo>
                    <a:pt x="35" y="57"/>
                  </a:lnTo>
                  <a:lnTo>
                    <a:pt x="35" y="124"/>
                  </a:lnTo>
                  <a:lnTo>
                    <a:pt x="35" y="189"/>
                  </a:lnTo>
                  <a:close/>
                  <a:moveTo>
                    <a:pt x="35" y="0"/>
                  </a:moveTo>
                  <a:lnTo>
                    <a:pt x="35" y="14"/>
                  </a:lnTo>
                  <a:lnTo>
                    <a:pt x="35" y="29"/>
                  </a:lnTo>
                  <a:lnTo>
                    <a:pt x="18" y="29"/>
                  </a:lnTo>
                  <a:lnTo>
                    <a:pt x="0" y="29"/>
                  </a:lnTo>
                  <a:lnTo>
                    <a:pt x="0" y="14"/>
                  </a:lnTo>
                  <a:lnTo>
                    <a:pt x="0" y="0"/>
                  </a:lnTo>
                  <a:lnTo>
                    <a:pt x="18" y="0"/>
                  </a:lnTo>
                  <a:lnTo>
                    <a:pt x="3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4" name="Freeform 8"/>
            <p:cNvSpPr>
              <a:spLocks/>
            </p:cNvSpPr>
            <p:nvPr/>
          </p:nvSpPr>
          <p:spPr bwMode="auto">
            <a:xfrm>
              <a:off x="7495" y="1104"/>
              <a:ext cx="35" cy="189"/>
            </a:xfrm>
            <a:custGeom>
              <a:avLst/>
              <a:gdLst>
                <a:gd name="T0" fmla="*/ 35 w 35"/>
                <a:gd name="T1" fmla="*/ 0 h 189"/>
                <a:gd name="T2" fmla="*/ 35 w 35"/>
                <a:gd name="T3" fmla="*/ 95 h 189"/>
                <a:gd name="T4" fmla="*/ 35 w 35"/>
                <a:gd name="T5" fmla="*/ 189 h 189"/>
                <a:gd name="T6" fmla="*/ 17 w 35"/>
                <a:gd name="T7" fmla="*/ 189 h 189"/>
                <a:gd name="T8" fmla="*/ 0 w 35"/>
                <a:gd name="T9" fmla="*/ 189 h 189"/>
                <a:gd name="T10" fmla="*/ 0 w 35"/>
                <a:gd name="T11" fmla="*/ 95 h 189"/>
                <a:gd name="T12" fmla="*/ 0 w 35"/>
                <a:gd name="T13" fmla="*/ 0 h 189"/>
                <a:gd name="T14" fmla="*/ 17 w 35"/>
                <a:gd name="T15" fmla="*/ 0 h 189"/>
                <a:gd name="T16" fmla="*/ 35 w 35"/>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89">
                  <a:moveTo>
                    <a:pt x="35" y="0"/>
                  </a:moveTo>
                  <a:lnTo>
                    <a:pt x="35" y="95"/>
                  </a:lnTo>
                  <a:lnTo>
                    <a:pt x="35" y="189"/>
                  </a:lnTo>
                  <a:lnTo>
                    <a:pt x="17" y="189"/>
                  </a:lnTo>
                  <a:lnTo>
                    <a:pt x="0" y="189"/>
                  </a:lnTo>
                  <a:lnTo>
                    <a:pt x="0" y="95"/>
                  </a:lnTo>
                  <a:lnTo>
                    <a:pt x="0" y="0"/>
                  </a:lnTo>
                  <a:lnTo>
                    <a:pt x="17" y="0"/>
                  </a:lnTo>
                  <a:lnTo>
                    <a:pt x="3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9"/>
            <p:cNvSpPr>
              <a:spLocks noEditPoints="1"/>
            </p:cNvSpPr>
            <p:nvPr/>
          </p:nvSpPr>
          <p:spPr bwMode="auto">
            <a:xfrm>
              <a:off x="7557" y="1158"/>
              <a:ext cx="105" cy="139"/>
            </a:xfrm>
            <a:custGeom>
              <a:avLst/>
              <a:gdLst>
                <a:gd name="T0" fmla="*/ 34 w 98"/>
                <a:gd name="T1" fmla="*/ 48 h 124"/>
                <a:gd name="T2" fmla="*/ 49 w 98"/>
                <a:gd name="T3" fmla="*/ 20 h 124"/>
                <a:gd name="T4" fmla="*/ 64 w 98"/>
                <a:gd name="T5" fmla="*/ 48 h 124"/>
                <a:gd name="T6" fmla="*/ 34 w 98"/>
                <a:gd name="T7" fmla="*/ 48 h 124"/>
                <a:gd name="T8" fmla="*/ 97 w 98"/>
                <a:gd name="T9" fmla="*/ 67 h 124"/>
                <a:gd name="T10" fmla="*/ 49 w 98"/>
                <a:gd name="T11" fmla="*/ 0 h 124"/>
                <a:gd name="T12" fmla="*/ 0 w 98"/>
                <a:gd name="T13" fmla="*/ 60 h 124"/>
                <a:gd name="T14" fmla="*/ 49 w 98"/>
                <a:gd name="T15" fmla="*/ 124 h 124"/>
                <a:gd name="T16" fmla="*/ 84 w 98"/>
                <a:gd name="T17" fmla="*/ 112 h 124"/>
                <a:gd name="T18" fmla="*/ 97 w 98"/>
                <a:gd name="T19" fmla="*/ 81 h 124"/>
                <a:gd name="T20" fmla="*/ 63 w 98"/>
                <a:gd name="T21" fmla="*/ 81 h 124"/>
                <a:gd name="T22" fmla="*/ 49 w 98"/>
                <a:gd name="T23" fmla="*/ 102 h 124"/>
                <a:gd name="T24" fmla="*/ 34 w 98"/>
                <a:gd name="T25" fmla="*/ 67 h 124"/>
                <a:gd name="T26" fmla="*/ 97 w 98"/>
                <a:gd name="T27" fmla="*/ 6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24">
                  <a:moveTo>
                    <a:pt x="34" y="48"/>
                  </a:moveTo>
                  <a:cubicBezTo>
                    <a:pt x="34" y="38"/>
                    <a:pt x="33" y="20"/>
                    <a:pt x="49" y="20"/>
                  </a:cubicBezTo>
                  <a:cubicBezTo>
                    <a:pt x="65" y="20"/>
                    <a:pt x="64" y="37"/>
                    <a:pt x="64" y="48"/>
                  </a:cubicBezTo>
                  <a:lnTo>
                    <a:pt x="34" y="48"/>
                  </a:lnTo>
                  <a:close/>
                  <a:moveTo>
                    <a:pt x="97" y="67"/>
                  </a:moveTo>
                  <a:cubicBezTo>
                    <a:pt x="98" y="29"/>
                    <a:pt x="93" y="0"/>
                    <a:pt x="49" y="0"/>
                  </a:cubicBezTo>
                  <a:cubicBezTo>
                    <a:pt x="5" y="0"/>
                    <a:pt x="0" y="28"/>
                    <a:pt x="0" y="60"/>
                  </a:cubicBezTo>
                  <a:cubicBezTo>
                    <a:pt x="0" y="97"/>
                    <a:pt x="6" y="124"/>
                    <a:pt x="49" y="124"/>
                  </a:cubicBezTo>
                  <a:cubicBezTo>
                    <a:pt x="64" y="124"/>
                    <a:pt x="76" y="119"/>
                    <a:pt x="84" y="112"/>
                  </a:cubicBezTo>
                  <a:cubicBezTo>
                    <a:pt x="92" y="105"/>
                    <a:pt x="96" y="94"/>
                    <a:pt x="97" y="81"/>
                  </a:cubicBezTo>
                  <a:cubicBezTo>
                    <a:pt x="63" y="81"/>
                    <a:pt x="63" y="81"/>
                    <a:pt x="63" y="81"/>
                  </a:cubicBezTo>
                  <a:cubicBezTo>
                    <a:pt x="63" y="91"/>
                    <a:pt x="61" y="102"/>
                    <a:pt x="49" y="102"/>
                  </a:cubicBezTo>
                  <a:cubicBezTo>
                    <a:pt x="34" y="102"/>
                    <a:pt x="34" y="81"/>
                    <a:pt x="34" y="67"/>
                  </a:cubicBezTo>
                  <a:lnTo>
                    <a:pt x="97" y="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10"/>
            <p:cNvSpPr>
              <a:spLocks/>
            </p:cNvSpPr>
            <p:nvPr/>
          </p:nvSpPr>
          <p:spPr bwMode="auto">
            <a:xfrm>
              <a:off x="7687" y="1158"/>
              <a:ext cx="98" cy="135"/>
            </a:xfrm>
            <a:custGeom>
              <a:avLst/>
              <a:gdLst>
                <a:gd name="T0" fmla="*/ 33 w 91"/>
                <a:gd name="T1" fmla="*/ 14 h 121"/>
                <a:gd name="T2" fmla="*/ 33 w 91"/>
                <a:gd name="T3" fmla="*/ 14 h 121"/>
                <a:gd name="T4" fmla="*/ 45 w 91"/>
                <a:gd name="T5" fmla="*/ 3 h 121"/>
                <a:gd name="T6" fmla="*/ 62 w 91"/>
                <a:gd name="T7" fmla="*/ 0 h 121"/>
                <a:gd name="T8" fmla="*/ 91 w 91"/>
                <a:gd name="T9" fmla="*/ 26 h 121"/>
                <a:gd name="T10" fmla="*/ 91 w 91"/>
                <a:gd name="T11" fmla="*/ 121 h 121"/>
                <a:gd name="T12" fmla="*/ 58 w 91"/>
                <a:gd name="T13" fmla="*/ 121 h 121"/>
                <a:gd name="T14" fmla="*/ 58 w 91"/>
                <a:gd name="T15" fmla="*/ 39 h 121"/>
                <a:gd name="T16" fmla="*/ 45 w 91"/>
                <a:gd name="T17" fmla="*/ 20 h 121"/>
                <a:gd name="T18" fmla="*/ 33 w 91"/>
                <a:gd name="T19" fmla="*/ 39 h 121"/>
                <a:gd name="T20" fmla="*/ 33 w 91"/>
                <a:gd name="T21" fmla="*/ 121 h 121"/>
                <a:gd name="T22" fmla="*/ 0 w 91"/>
                <a:gd name="T23" fmla="*/ 121 h 121"/>
                <a:gd name="T24" fmla="*/ 0 w 91"/>
                <a:gd name="T25" fmla="*/ 2 h 121"/>
                <a:gd name="T26" fmla="*/ 33 w 91"/>
                <a:gd name="T27" fmla="*/ 2 h 121"/>
                <a:gd name="T28" fmla="*/ 33 w 91"/>
                <a:gd name="T2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21">
                  <a:moveTo>
                    <a:pt x="33" y="14"/>
                  </a:moveTo>
                  <a:cubicBezTo>
                    <a:pt x="33" y="14"/>
                    <a:pt x="33" y="14"/>
                    <a:pt x="33" y="14"/>
                  </a:cubicBezTo>
                  <a:cubicBezTo>
                    <a:pt x="37" y="9"/>
                    <a:pt x="41" y="5"/>
                    <a:pt x="45" y="3"/>
                  </a:cubicBezTo>
                  <a:cubicBezTo>
                    <a:pt x="50" y="1"/>
                    <a:pt x="55" y="0"/>
                    <a:pt x="62" y="0"/>
                  </a:cubicBezTo>
                  <a:cubicBezTo>
                    <a:pt x="77" y="0"/>
                    <a:pt x="91" y="9"/>
                    <a:pt x="91" y="26"/>
                  </a:cubicBezTo>
                  <a:cubicBezTo>
                    <a:pt x="91" y="121"/>
                    <a:pt x="91" y="121"/>
                    <a:pt x="91" y="121"/>
                  </a:cubicBezTo>
                  <a:cubicBezTo>
                    <a:pt x="58" y="121"/>
                    <a:pt x="58" y="121"/>
                    <a:pt x="58" y="121"/>
                  </a:cubicBezTo>
                  <a:cubicBezTo>
                    <a:pt x="58" y="39"/>
                    <a:pt x="58" y="39"/>
                    <a:pt x="58" y="39"/>
                  </a:cubicBezTo>
                  <a:cubicBezTo>
                    <a:pt x="58" y="29"/>
                    <a:pt x="56" y="20"/>
                    <a:pt x="45" y="20"/>
                  </a:cubicBezTo>
                  <a:cubicBezTo>
                    <a:pt x="35" y="20"/>
                    <a:pt x="33" y="29"/>
                    <a:pt x="33" y="39"/>
                  </a:cubicBezTo>
                  <a:cubicBezTo>
                    <a:pt x="33" y="121"/>
                    <a:pt x="33" y="121"/>
                    <a:pt x="33" y="121"/>
                  </a:cubicBezTo>
                  <a:cubicBezTo>
                    <a:pt x="0" y="121"/>
                    <a:pt x="0" y="121"/>
                    <a:pt x="0" y="121"/>
                  </a:cubicBezTo>
                  <a:cubicBezTo>
                    <a:pt x="0" y="2"/>
                    <a:pt x="0" y="2"/>
                    <a:pt x="0" y="2"/>
                  </a:cubicBezTo>
                  <a:cubicBezTo>
                    <a:pt x="33" y="2"/>
                    <a:pt x="33" y="2"/>
                    <a:pt x="33" y="2"/>
                  </a:cubicBezTo>
                  <a:lnTo>
                    <a:pt x="3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7" name="Freeform 11"/>
            <p:cNvSpPr>
              <a:spLocks/>
            </p:cNvSpPr>
            <p:nvPr/>
          </p:nvSpPr>
          <p:spPr bwMode="auto">
            <a:xfrm>
              <a:off x="7804" y="1124"/>
              <a:ext cx="69" cy="171"/>
            </a:xfrm>
            <a:custGeom>
              <a:avLst/>
              <a:gdLst>
                <a:gd name="T0" fmla="*/ 0 w 64"/>
                <a:gd name="T1" fmla="*/ 33 h 153"/>
                <a:gd name="T2" fmla="*/ 13 w 64"/>
                <a:gd name="T3" fmla="*/ 33 h 153"/>
                <a:gd name="T4" fmla="*/ 13 w 64"/>
                <a:gd name="T5" fmla="*/ 14 h 153"/>
                <a:gd name="T6" fmla="*/ 46 w 64"/>
                <a:gd name="T7" fmla="*/ 0 h 153"/>
                <a:gd name="T8" fmla="*/ 46 w 64"/>
                <a:gd name="T9" fmla="*/ 33 h 153"/>
                <a:gd name="T10" fmla="*/ 64 w 64"/>
                <a:gd name="T11" fmla="*/ 33 h 153"/>
                <a:gd name="T12" fmla="*/ 64 w 64"/>
                <a:gd name="T13" fmla="*/ 54 h 153"/>
                <a:gd name="T14" fmla="*/ 46 w 64"/>
                <a:gd name="T15" fmla="*/ 54 h 153"/>
                <a:gd name="T16" fmla="*/ 46 w 64"/>
                <a:gd name="T17" fmla="*/ 117 h 153"/>
                <a:gd name="T18" fmla="*/ 57 w 64"/>
                <a:gd name="T19" fmla="*/ 132 h 153"/>
                <a:gd name="T20" fmla="*/ 63 w 64"/>
                <a:gd name="T21" fmla="*/ 132 h 153"/>
                <a:gd name="T22" fmla="*/ 63 w 64"/>
                <a:gd name="T23" fmla="*/ 152 h 153"/>
                <a:gd name="T24" fmla="*/ 46 w 64"/>
                <a:gd name="T25" fmla="*/ 153 h 153"/>
                <a:gd name="T26" fmla="*/ 13 w 64"/>
                <a:gd name="T27" fmla="*/ 127 h 153"/>
                <a:gd name="T28" fmla="*/ 13 w 64"/>
                <a:gd name="T29" fmla="*/ 54 h 153"/>
                <a:gd name="T30" fmla="*/ 0 w 64"/>
                <a:gd name="T31" fmla="*/ 54 h 153"/>
                <a:gd name="T32" fmla="*/ 0 w 64"/>
                <a:gd name="T33"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153">
                  <a:moveTo>
                    <a:pt x="0" y="33"/>
                  </a:moveTo>
                  <a:cubicBezTo>
                    <a:pt x="13" y="33"/>
                    <a:pt x="13" y="33"/>
                    <a:pt x="13" y="33"/>
                  </a:cubicBezTo>
                  <a:cubicBezTo>
                    <a:pt x="13" y="14"/>
                    <a:pt x="13" y="14"/>
                    <a:pt x="13" y="14"/>
                  </a:cubicBezTo>
                  <a:cubicBezTo>
                    <a:pt x="46" y="0"/>
                    <a:pt x="46" y="0"/>
                    <a:pt x="46" y="0"/>
                  </a:cubicBezTo>
                  <a:cubicBezTo>
                    <a:pt x="46" y="33"/>
                    <a:pt x="46" y="33"/>
                    <a:pt x="46" y="33"/>
                  </a:cubicBezTo>
                  <a:cubicBezTo>
                    <a:pt x="64" y="33"/>
                    <a:pt x="64" y="33"/>
                    <a:pt x="64" y="33"/>
                  </a:cubicBezTo>
                  <a:cubicBezTo>
                    <a:pt x="64" y="54"/>
                    <a:pt x="64" y="54"/>
                    <a:pt x="64" y="54"/>
                  </a:cubicBezTo>
                  <a:cubicBezTo>
                    <a:pt x="46" y="54"/>
                    <a:pt x="46" y="54"/>
                    <a:pt x="46" y="54"/>
                  </a:cubicBezTo>
                  <a:cubicBezTo>
                    <a:pt x="46" y="117"/>
                    <a:pt x="46" y="117"/>
                    <a:pt x="46" y="117"/>
                  </a:cubicBezTo>
                  <a:cubicBezTo>
                    <a:pt x="46" y="126"/>
                    <a:pt x="46" y="132"/>
                    <a:pt x="57" y="132"/>
                  </a:cubicBezTo>
                  <a:cubicBezTo>
                    <a:pt x="59" y="132"/>
                    <a:pt x="61" y="132"/>
                    <a:pt x="63" y="132"/>
                  </a:cubicBezTo>
                  <a:cubicBezTo>
                    <a:pt x="63" y="152"/>
                    <a:pt x="63" y="152"/>
                    <a:pt x="63" y="152"/>
                  </a:cubicBezTo>
                  <a:cubicBezTo>
                    <a:pt x="58" y="153"/>
                    <a:pt x="54" y="153"/>
                    <a:pt x="46" y="153"/>
                  </a:cubicBezTo>
                  <a:cubicBezTo>
                    <a:pt x="17" y="153"/>
                    <a:pt x="13" y="134"/>
                    <a:pt x="13" y="127"/>
                  </a:cubicBezTo>
                  <a:cubicBezTo>
                    <a:pt x="13" y="54"/>
                    <a:pt x="13" y="54"/>
                    <a:pt x="13" y="54"/>
                  </a:cubicBezTo>
                  <a:cubicBezTo>
                    <a:pt x="0" y="54"/>
                    <a:pt x="0" y="54"/>
                    <a:pt x="0" y="54"/>
                  </a:cubicBezTo>
                  <a:lnTo>
                    <a:pt x="0"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8" name="Freeform 12"/>
            <p:cNvSpPr>
              <a:spLocks noEditPoints="1"/>
            </p:cNvSpPr>
            <p:nvPr/>
          </p:nvSpPr>
          <p:spPr bwMode="auto">
            <a:xfrm>
              <a:off x="6507" y="922"/>
              <a:ext cx="550" cy="571"/>
            </a:xfrm>
            <a:custGeom>
              <a:avLst/>
              <a:gdLst>
                <a:gd name="T0" fmla="*/ 280 w 512"/>
                <a:gd name="T1" fmla="*/ 174 h 512"/>
                <a:gd name="T2" fmla="*/ 239 w 512"/>
                <a:gd name="T3" fmla="*/ 108 h 512"/>
                <a:gd name="T4" fmla="*/ 256 w 512"/>
                <a:gd name="T5" fmla="*/ 43 h 512"/>
                <a:gd name="T6" fmla="*/ 264 w 512"/>
                <a:gd name="T7" fmla="*/ 8 h 512"/>
                <a:gd name="T8" fmla="*/ 264 w 512"/>
                <a:gd name="T9" fmla="*/ 8 h 512"/>
                <a:gd name="T10" fmla="*/ 338 w 512"/>
                <a:gd name="T11" fmla="*/ 281 h 512"/>
                <a:gd name="T12" fmla="*/ 387 w 512"/>
                <a:gd name="T13" fmla="*/ 256 h 512"/>
                <a:gd name="T14" fmla="*/ 457 w 512"/>
                <a:gd name="T15" fmla="*/ 244 h 512"/>
                <a:gd name="T16" fmla="*/ 512 w 512"/>
                <a:gd name="T17" fmla="*/ 256 h 512"/>
                <a:gd name="T18" fmla="*/ 512 w 512"/>
                <a:gd name="T19" fmla="*/ 256 h 512"/>
                <a:gd name="T20" fmla="*/ 256 w 512"/>
                <a:gd name="T21" fmla="*/ 363 h 512"/>
                <a:gd name="T22" fmla="*/ 239 w 512"/>
                <a:gd name="T23" fmla="*/ 404 h 512"/>
                <a:gd name="T24" fmla="*/ 256 w 512"/>
                <a:gd name="T25" fmla="*/ 446 h 512"/>
                <a:gd name="T26" fmla="*/ 264 w 512"/>
                <a:gd name="T27" fmla="*/ 504 h 512"/>
                <a:gd name="T28" fmla="*/ 264 w 512"/>
                <a:gd name="T29" fmla="*/ 504 h 512"/>
                <a:gd name="T30" fmla="*/ 174 w 512"/>
                <a:gd name="T31" fmla="*/ 281 h 512"/>
                <a:gd name="T32" fmla="*/ 91 w 512"/>
                <a:gd name="T33" fmla="*/ 256 h 512"/>
                <a:gd name="T34" fmla="*/ 55 w 512"/>
                <a:gd name="T35" fmla="*/ 244 h 512"/>
                <a:gd name="T36" fmla="*/ 16 w 512"/>
                <a:gd name="T37" fmla="*/ 256 h 512"/>
                <a:gd name="T38" fmla="*/ 16 w 512"/>
                <a:gd name="T39" fmla="*/ 256 h 512"/>
                <a:gd name="T40" fmla="*/ 314 w 512"/>
                <a:gd name="T41" fmla="*/ 174 h 512"/>
                <a:gd name="T42" fmla="*/ 314 w 512"/>
                <a:gd name="T43" fmla="*/ 223 h 512"/>
                <a:gd name="T44" fmla="*/ 360 w 512"/>
                <a:gd name="T45" fmla="*/ 135 h 512"/>
                <a:gd name="T46" fmla="*/ 360 w 512"/>
                <a:gd name="T47" fmla="*/ 169 h 512"/>
                <a:gd name="T48" fmla="*/ 407 w 512"/>
                <a:gd name="T49" fmla="*/ 106 h 512"/>
                <a:gd name="T50" fmla="*/ 390 w 512"/>
                <a:gd name="T51" fmla="*/ 123 h 512"/>
                <a:gd name="T52" fmla="*/ 437 w 512"/>
                <a:gd name="T53" fmla="*/ 75 h 512"/>
                <a:gd name="T54" fmla="*/ 437 w 512"/>
                <a:gd name="T55" fmla="*/ 87 h 512"/>
                <a:gd name="T56" fmla="*/ 297 w 512"/>
                <a:gd name="T57" fmla="*/ 297 h 512"/>
                <a:gd name="T58" fmla="*/ 373 w 512"/>
                <a:gd name="T59" fmla="*/ 373 h 512"/>
                <a:gd name="T60" fmla="*/ 343 w 512"/>
                <a:gd name="T61" fmla="*/ 361 h 512"/>
                <a:gd name="T62" fmla="*/ 407 w 512"/>
                <a:gd name="T63" fmla="*/ 407 h 512"/>
                <a:gd name="T64" fmla="*/ 390 w 512"/>
                <a:gd name="T65" fmla="*/ 390 h 512"/>
                <a:gd name="T66" fmla="*/ 407 w 512"/>
                <a:gd name="T67" fmla="*/ 407 h 512"/>
                <a:gd name="T68" fmla="*/ 426 w 512"/>
                <a:gd name="T69" fmla="*/ 426 h 512"/>
                <a:gd name="T70" fmla="*/ 437 w 512"/>
                <a:gd name="T71" fmla="*/ 437 h 512"/>
                <a:gd name="T72" fmla="*/ 181 w 512"/>
                <a:gd name="T73" fmla="*/ 297 h 512"/>
                <a:gd name="T74" fmla="*/ 215 w 512"/>
                <a:gd name="T75" fmla="*/ 332 h 512"/>
                <a:gd name="T76" fmla="*/ 151 w 512"/>
                <a:gd name="T77" fmla="*/ 344 h 512"/>
                <a:gd name="T78" fmla="*/ 164 w 512"/>
                <a:gd name="T79" fmla="*/ 373 h 512"/>
                <a:gd name="T80" fmla="*/ 114 w 512"/>
                <a:gd name="T81" fmla="*/ 387 h 512"/>
                <a:gd name="T82" fmla="*/ 114 w 512"/>
                <a:gd name="T83" fmla="*/ 411 h 512"/>
                <a:gd name="T84" fmla="*/ 86 w 512"/>
                <a:gd name="T85" fmla="*/ 426 h 512"/>
                <a:gd name="T86" fmla="*/ 86 w 512"/>
                <a:gd name="T87" fmla="*/ 437 h 512"/>
                <a:gd name="T88" fmla="*/ 181 w 512"/>
                <a:gd name="T89" fmla="*/ 181 h 512"/>
                <a:gd name="T90" fmla="*/ 215 w 512"/>
                <a:gd name="T91" fmla="*/ 216 h 512"/>
                <a:gd name="T92" fmla="*/ 151 w 512"/>
                <a:gd name="T93" fmla="*/ 135 h 512"/>
                <a:gd name="T94" fmla="*/ 151 w 512"/>
                <a:gd name="T95" fmla="*/ 169 h 512"/>
                <a:gd name="T96" fmla="*/ 122 w 512"/>
                <a:gd name="T97" fmla="*/ 106 h 512"/>
                <a:gd name="T98" fmla="*/ 114 w 512"/>
                <a:gd name="T99" fmla="*/ 126 h 512"/>
                <a:gd name="T100" fmla="*/ 86 w 512"/>
                <a:gd name="T101" fmla="*/ 75 h 512"/>
                <a:gd name="T102" fmla="*/ 86 w 512"/>
                <a:gd name="T103" fmla="*/ 8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56" y="198"/>
                  </a:moveTo>
                  <a:cubicBezTo>
                    <a:pt x="243" y="198"/>
                    <a:pt x="232" y="188"/>
                    <a:pt x="232" y="174"/>
                  </a:cubicBezTo>
                  <a:cubicBezTo>
                    <a:pt x="232" y="161"/>
                    <a:pt x="243" y="150"/>
                    <a:pt x="256" y="150"/>
                  </a:cubicBezTo>
                  <a:cubicBezTo>
                    <a:pt x="269" y="150"/>
                    <a:pt x="280" y="161"/>
                    <a:pt x="280" y="174"/>
                  </a:cubicBezTo>
                  <a:cubicBezTo>
                    <a:pt x="280" y="188"/>
                    <a:pt x="269" y="198"/>
                    <a:pt x="256" y="198"/>
                  </a:cubicBezTo>
                  <a:close/>
                  <a:moveTo>
                    <a:pt x="273" y="108"/>
                  </a:moveTo>
                  <a:cubicBezTo>
                    <a:pt x="273" y="99"/>
                    <a:pt x="265" y="91"/>
                    <a:pt x="256" y="91"/>
                  </a:cubicBezTo>
                  <a:cubicBezTo>
                    <a:pt x="246" y="91"/>
                    <a:pt x="239" y="99"/>
                    <a:pt x="239" y="108"/>
                  </a:cubicBezTo>
                  <a:cubicBezTo>
                    <a:pt x="239" y="118"/>
                    <a:pt x="246" y="126"/>
                    <a:pt x="256" y="126"/>
                  </a:cubicBezTo>
                  <a:cubicBezTo>
                    <a:pt x="265" y="126"/>
                    <a:pt x="273" y="118"/>
                    <a:pt x="273" y="108"/>
                  </a:cubicBezTo>
                  <a:close/>
                  <a:moveTo>
                    <a:pt x="268" y="55"/>
                  </a:moveTo>
                  <a:cubicBezTo>
                    <a:pt x="268" y="49"/>
                    <a:pt x="263" y="43"/>
                    <a:pt x="256" y="43"/>
                  </a:cubicBezTo>
                  <a:cubicBezTo>
                    <a:pt x="249" y="43"/>
                    <a:pt x="244" y="49"/>
                    <a:pt x="244" y="55"/>
                  </a:cubicBezTo>
                  <a:cubicBezTo>
                    <a:pt x="244" y="62"/>
                    <a:pt x="249" y="67"/>
                    <a:pt x="256" y="67"/>
                  </a:cubicBezTo>
                  <a:cubicBezTo>
                    <a:pt x="263" y="67"/>
                    <a:pt x="268" y="62"/>
                    <a:pt x="268" y="55"/>
                  </a:cubicBezTo>
                  <a:close/>
                  <a:moveTo>
                    <a:pt x="264" y="8"/>
                  </a:moveTo>
                  <a:cubicBezTo>
                    <a:pt x="264" y="4"/>
                    <a:pt x="260" y="0"/>
                    <a:pt x="256" y="0"/>
                  </a:cubicBezTo>
                  <a:cubicBezTo>
                    <a:pt x="252" y="0"/>
                    <a:pt x="248" y="4"/>
                    <a:pt x="248" y="8"/>
                  </a:cubicBezTo>
                  <a:cubicBezTo>
                    <a:pt x="248" y="13"/>
                    <a:pt x="252" y="16"/>
                    <a:pt x="256" y="16"/>
                  </a:cubicBezTo>
                  <a:cubicBezTo>
                    <a:pt x="260" y="16"/>
                    <a:pt x="264" y="13"/>
                    <a:pt x="264" y="8"/>
                  </a:cubicBezTo>
                  <a:close/>
                  <a:moveTo>
                    <a:pt x="363" y="256"/>
                  </a:moveTo>
                  <a:cubicBezTo>
                    <a:pt x="363" y="243"/>
                    <a:pt x="352" y="232"/>
                    <a:pt x="338" y="232"/>
                  </a:cubicBezTo>
                  <a:cubicBezTo>
                    <a:pt x="325" y="232"/>
                    <a:pt x="314" y="243"/>
                    <a:pt x="314" y="256"/>
                  </a:cubicBezTo>
                  <a:cubicBezTo>
                    <a:pt x="314" y="270"/>
                    <a:pt x="325" y="281"/>
                    <a:pt x="338" y="281"/>
                  </a:cubicBezTo>
                  <a:cubicBezTo>
                    <a:pt x="352" y="281"/>
                    <a:pt x="363" y="270"/>
                    <a:pt x="363" y="256"/>
                  </a:cubicBezTo>
                  <a:close/>
                  <a:moveTo>
                    <a:pt x="421" y="256"/>
                  </a:moveTo>
                  <a:cubicBezTo>
                    <a:pt x="421" y="247"/>
                    <a:pt x="413" y="239"/>
                    <a:pt x="404" y="239"/>
                  </a:cubicBezTo>
                  <a:cubicBezTo>
                    <a:pt x="394" y="239"/>
                    <a:pt x="387" y="247"/>
                    <a:pt x="387" y="256"/>
                  </a:cubicBezTo>
                  <a:cubicBezTo>
                    <a:pt x="387" y="266"/>
                    <a:pt x="394" y="274"/>
                    <a:pt x="404" y="274"/>
                  </a:cubicBezTo>
                  <a:cubicBezTo>
                    <a:pt x="413" y="274"/>
                    <a:pt x="421" y="266"/>
                    <a:pt x="421" y="256"/>
                  </a:cubicBezTo>
                  <a:close/>
                  <a:moveTo>
                    <a:pt x="469" y="256"/>
                  </a:moveTo>
                  <a:cubicBezTo>
                    <a:pt x="469" y="250"/>
                    <a:pt x="464" y="244"/>
                    <a:pt x="457" y="244"/>
                  </a:cubicBezTo>
                  <a:cubicBezTo>
                    <a:pt x="451" y="244"/>
                    <a:pt x="445" y="250"/>
                    <a:pt x="445" y="256"/>
                  </a:cubicBezTo>
                  <a:cubicBezTo>
                    <a:pt x="445" y="263"/>
                    <a:pt x="451" y="268"/>
                    <a:pt x="457" y="268"/>
                  </a:cubicBezTo>
                  <a:cubicBezTo>
                    <a:pt x="464" y="268"/>
                    <a:pt x="469" y="263"/>
                    <a:pt x="469" y="256"/>
                  </a:cubicBezTo>
                  <a:close/>
                  <a:moveTo>
                    <a:pt x="512" y="256"/>
                  </a:moveTo>
                  <a:cubicBezTo>
                    <a:pt x="512" y="252"/>
                    <a:pt x="508" y="248"/>
                    <a:pt x="504" y="248"/>
                  </a:cubicBezTo>
                  <a:cubicBezTo>
                    <a:pt x="500" y="248"/>
                    <a:pt x="496" y="252"/>
                    <a:pt x="496" y="256"/>
                  </a:cubicBezTo>
                  <a:cubicBezTo>
                    <a:pt x="496" y="261"/>
                    <a:pt x="500" y="264"/>
                    <a:pt x="504" y="264"/>
                  </a:cubicBezTo>
                  <a:cubicBezTo>
                    <a:pt x="508" y="264"/>
                    <a:pt x="512" y="261"/>
                    <a:pt x="512" y="256"/>
                  </a:cubicBezTo>
                  <a:close/>
                  <a:moveTo>
                    <a:pt x="280" y="339"/>
                  </a:moveTo>
                  <a:cubicBezTo>
                    <a:pt x="280" y="325"/>
                    <a:pt x="269" y="314"/>
                    <a:pt x="256" y="314"/>
                  </a:cubicBezTo>
                  <a:cubicBezTo>
                    <a:pt x="243" y="314"/>
                    <a:pt x="232" y="325"/>
                    <a:pt x="232" y="339"/>
                  </a:cubicBezTo>
                  <a:cubicBezTo>
                    <a:pt x="232" y="352"/>
                    <a:pt x="243" y="363"/>
                    <a:pt x="256" y="363"/>
                  </a:cubicBezTo>
                  <a:cubicBezTo>
                    <a:pt x="269" y="363"/>
                    <a:pt x="280" y="352"/>
                    <a:pt x="280" y="339"/>
                  </a:cubicBezTo>
                  <a:close/>
                  <a:moveTo>
                    <a:pt x="273" y="404"/>
                  </a:moveTo>
                  <a:cubicBezTo>
                    <a:pt x="273" y="395"/>
                    <a:pt x="265" y="387"/>
                    <a:pt x="256" y="387"/>
                  </a:cubicBezTo>
                  <a:cubicBezTo>
                    <a:pt x="246" y="387"/>
                    <a:pt x="239" y="395"/>
                    <a:pt x="239" y="404"/>
                  </a:cubicBezTo>
                  <a:cubicBezTo>
                    <a:pt x="239" y="414"/>
                    <a:pt x="246" y="421"/>
                    <a:pt x="256" y="421"/>
                  </a:cubicBezTo>
                  <a:cubicBezTo>
                    <a:pt x="265" y="421"/>
                    <a:pt x="273" y="414"/>
                    <a:pt x="273" y="404"/>
                  </a:cubicBezTo>
                  <a:close/>
                  <a:moveTo>
                    <a:pt x="268" y="457"/>
                  </a:moveTo>
                  <a:cubicBezTo>
                    <a:pt x="268" y="451"/>
                    <a:pt x="263" y="446"/>
                    <a:pt x="256" y="446"/>
                  </a:cubicBezTo>
                  <a:cubicBezTo>
                    <a:pt x="249" y="446"/>
                    <a:pt x="244" y="451"/>
                    <a:pt x="244" y="457"/>
                  </a:cubicBezTo>
                  <a:cubicBezTo>
                    <a:pt x="244" y="464"/>
                    <a:pt x="249" y="469"/>
                    <a:pt x="256" y="469"/>
                  </a:cubicBezTo>
                  <a:cubicBezTo>
                    <a:pt x="263" y="469"/>
                    <a:pt x="268" y="464"/>
                    <a:pt x="268" y="457"/>
                  </a:cubicBezTo>
                  <a:close/>
                  <a:moveTo>
                    <a:pt x="264" y="504"/>
                  </a:moveTo>
                  <a:cubicBezTo>
                    <a:pt x="264" y="500"/>
                    <a:pt x="260" y="496"/>
                    <a:pt x="256" y="496"/>
                  </a:cubicBezTo>
                  <a:cubicBezTo>
                    <a:pt x="252" y="496"/>
                    <a:pt x="248" y="500"/>
                    <a:pt x="248" y="504"/>
                  </a:cubicBezTo>
                  <a:cubicBezTo>
                    <a:pt x="248" y="509"/>
                    <a:pt x="252" y="512"/>
                    <a:pt x="256" y="512"/>
                  </a:cubicBezTo>
                  <a:cubicBezTo>
                    <a:pt x="260" y="512"/>
                    <a:pt x="264" y="509"/>
                    <a:pt x="264" y="504"/>
                  </a:cubicBezTo>
                  <a:close/>
                  <a:moveTo>
                    <a:pt x="198" y="256"/>
                  </a:moveTo>
                  <a:cubicBezTo>
                    <a:pt x="198" y="243"/>
                    <a:pt x="187" y="232"/>
                    <a:pt x="174" y="232"/>
                  </a:cubicBezTo>
                  <a:cubicBezTo>
                    <a:pt x="160" y="232"/>
                    <a:pt x="149" y="243"/>
                    <a:pt x="149" y="256"/>
                  </a:cubicBezTo>
                  <a:cubicBezTo>
                    <a:pt x="149" y="270"/>
                    <a:pt x="160" y="281"/>
                    <a:pt x="174" y="281"/>
                  </a:cubicBezTo>
                  <a:cubicBezTo>
                    <a:pt x="187" y="281"/>
                    <a:pt x="198" y="270"/>
                    <a:pt x="198" y="256"/>
                  </a:cubicBezTo>
                  <a:close/>
                  <a:moveTo>
                    <a:pt x="126" y="256"/>
                  </a:moveTo>
                  <a:cubicBezTo>
                    <a:pt x="126" y="247"/>
                    <a:pt x="118" y="239"/>
                    <a:pt x="108" y="239"/>
                  </a:cubicBezTo>
                  <a:cubicBezTo>
                    <a:pt x="99" y="239"/>
                    <a:pt x="91" y="247"/>
                    <a:pt x="91" y="256"/>
                  </a:cubicBezTo>
                  <a:cubicBezTo>
                    <a:pt x="91" y="266"/>
                    <a:pt x="99" y="274"/>
                    <a:pt x="108" y="274"/>
                  </a:cubicBezTo>
                  <a:cubicBezTo>
                    <a:pt x="118" y="274"/>
                    <a:pt x="126" y="266"/>
                    <a:pt x="126" y="256"/>
                  </a:cubicBezTo>
                  <a:close/>
                  <a:moveTo>
                    <a:pt x="67" y="256"/>
                  </a:moveTo>
                  <a:cubicBezTo>
                    <a:pt x="67" y="250"/>
                    <a:pt x="62" y="244"/>
                    <a:pt x="55" y="244"/>
                  </a:cubicBezTo>
                  <a:cubicBezTo>
                    <a:pt x="48" y="244"/>
                    <a:pt x="43" y="250"/>
                    <a:pt x="43" y="256"/>
                  </a:cubicBezTo>
                  <a:cubicBezTo>
                    <a:pt x="43" y="263"/>
                    <a:pt x="48" y="268"/>
                    <a:pt x="55" y="268"/>
                  </a:cubicBezTo>
                  <a:cubicBezTo>
                    <a:pt x="62" y="268"/>
                    <a:pt x="67" y="263"/>
                    <a:pt x="67" y="256"/>
                  </a:cubicBezTo>
                  <a:close/>
                  <a:moveTo>
                    <a:pt x="16" y="256"/>
                  </a:moveTo>
                  <a:cubicBezTo>
                    <a:pt x="16" y="252"/>
                    <a:pt x="12" y="248"/>
                    <a:pt x="8" y="248"/>
                  </a:cubicBezTo>
                  <a:cubicBezTo>
                    <a:pt x="4" y="248"/>
                    <a:pt x="0" y="252"/>
                    <a:pt x="0" y="256"/>
                  </a:cubicBezTo>
                  <a:cubicBezTo>
                    <a:pt x="0" y="261"/>
                    <a:pt x="4" y="264"/>
                    <a:pt x="8" y="264"/>
                  </a:cubicBezTo>
                  <a:cubicBezTo>
                    <a:pt x="12" y="264"/>
                    <a:pt x="16" y="261"/>
                    <a:pt x="16" y="256"/>
                  </a:cubicBezTo>
                  <a:close/>
                  <a:moveTo>
                    <a:pt x="331" y="215"/>
                  </a:moveTo>
                  <a:cubicBezTo>
                    <a:pt x="336" y="211"/>
                    <a:pt x="338" y="205"/>
                    <a:pt x="338" y="198"/>
                  </a:cubicBezTo>
                  <a:cubicBezTo>
                    <a:pt x="338" y="192"/>
                    <a:pt x="336" y="186"/>
                    <a:pt x="331" y="181"/>
                  </a:cubicBezTo>
                  <a:cubicBezTo>
                    <a:pt x="327" y="176"/>
                    <a:pt x="321" y="174"/>
                    <a:pt x="314" y="174"/>
                  </a:cubicBezTo>
                  <a:cubicBezTo>
                    <a:pt x="308" y="174"/>
                    <a:pt x="301" y="176"/>
                    <a:pt x="297" y="181"/>
                  </a:cubicBezTo>
                  <a:cubicBezTo>
                    <a:pt x="292" y="186"/>
                    <a:pt x="290" y="192"/>
                    <a:pt x="290" y="198"/>
                  </a:cubicBezTo>
                  <a:cubicBezTo>
                    <a:pt x="290" y="205"/>
                    <a:pt x="292" y="211"/>
                    <a:pt x="297" y="215"/>
                  </a:cubicBezTo>
                  <a:cubicBezTo>
                    <a:pt x="301" y="220"/>
                    <a:pt x="308" y="223"/>
                    <a:pt x="314" y="223"/>
                  </a:cubicBezTo>
                  <a:cubicBezTo>
                    <a:pt x="321" y="223"/>
                    <a:pt x="327" y="220"/>
                    <a:pt x="331" y="215"/>
                  </a:cubicBezTo>
                  <a:close/>
                  <a:moveTo>
                    <a:pt x="373" y="164"/>
                  </a:moveTo>
                  <a:cubicBezTo>
                    <a:pt x="379" y="157"/>
                    <a:pt x="379" y="146"/>
                    <a:pt x="373" y="140"/>
                  </a:cubicBezTo>
                  <a:cubicBezTo>
                    <a:pt x="369" y="136"/>
                    <a:pt x="365" y="135"/>
                    <a:pt x="360" y="135"/>
                  </a:cubicBezTo>
                  <a:cubicBezTo>
                    <a:pt x="356" y="135"/>
                    <a:pt x="351" y="136"/>
                    <a:pt x="348" y="140"/>
                  </a:cubicBezTo>
                  <a:cubicBezTo>
                    <a:pt x="345" y="143"/>
                    <a:pt x="343" y="147"/>
                    <a:pt x="343" y="152"/>
                  </a:cubicBezTo>
                  <a:cubicBezTo>
                    <a:pt x="343" y="156"/>
                    <a:pt x="345" y="161"/>
                    <a:pt x="348" y="164"/>
                  </a:cubicBezTo>
                  <a:cubicBezTo>
                    <a:pt x="351" y="167"/>
                    <a:pt x="356" y="169"/>
                    <a:pt x="360" y="169"/>
                  </a:cubicBezTo>
                  <a:cubicBezTo>
                    <a:pt x="365" y="169"/>
                    <a:pt x="369" y="167"/>
                    <a:pt x="373" y="164"/>
                  </a:cubicBezTo>
                  <a:close/>
                  <a:moveTo>
                    <a:pt x="407" y="123"/>
                  </a:moveTo>
                  <a:cubicBezTo>
                    <a:pt x="409" y="120"/>
                    <a:pt x="410" y="117"/>
                    <a:pt x="410" y="114"/>
                  </a:cubicBezTo>
                  <a:cubicBezTo>
                    <a:pt x="410" y="111"/>
                    <a:pt x="409" y="108"/>
                    <a:pt x="407" y="106"/>
                  </a:cubicBezTo>
                  <a:cubicBezTo>
                    <a:pt x="404" y="103"/>
                    <a:pt x="401" y="102"/>
                    <a:pt x="398" y="102"/>
                  </a:cubicBezTo>
                  <a:cubicBezTo>
                    <a:pt x="395" y="102"/>
                    <a:pt x="392" y="103"/>
                    <a:pt x="390" y="106"/>
                  </a:cubicBezTo>
                  <a:cubicBezTo>
                    <a:pt x="387" y="108"/>
                    <a:pt x="386" y="111"/>
                    <a:pt x="386" y="114"/>
                  </a:cubicBezTo>
                  <a:cubicBezTo>
                    <a:pt x="386" y="117"/>
                    <a:pt x="387" y="120"/>
                    <a:pt x="390" y="123"/>
                  </a:cubicBezTo>
                  <a:cubicBezTo>
                    <a:pt x="392" y="125"/>
                    <a:pt x="395" y="126"/>
                    <a:pt x="398" y="126"/>
                  </a:cubicBezTo>
                  <a:cubicBezTo>
                    <a:pt x="401" y="126"/>
                    <a:pt x="404" y="125"/>
                    <a:pt x="407" y="123"/>
                  </a:cubicBezTo>
                  <a:close/>
                  <a:moveTo>
                    <a:pt x="437" y="87"/>
                  </a:moveTo>
                  <a:cubicBezTo>
                    <a:pt x="440" y="84"/>
                    <a:pt x="440" y="79"/>
                    <a:pt x="437" y="75"/>
                  </a:cubicBezTo>
                  <a:cubicBezTo>
                    <a:pt x="434" y="72"/>
                    <a:pt x="429" y="72"/>
                    <a:pt x="426" y="75"/>
                  </a:cubicBezTo>
                  <a:cubicBezTo>
                    <a:pt x="423" y="79"/>
                    <a:pt x="423" y="84"/>
                    <a:pt x="426" y="87"/>
                  </a:cubicBezTo>
                  <a:cubicBezTo>
                    <a:pt x="427" y="88"/>
                    <a:pt x="429" y="89"/>
                    <a:pt x="431" y="89"/>
                  </a:cubicBezTo>
                  <a:cubicBezTo>
                    <a:pt x="433" y="89"/>
                    <a:pt x="435" y="88"/>
                    <a:pt x="437" y="87"/>
                  </a:cubicBezTo>
                  <a:close/>
                  <a:moveTo>
                    <a:pt x="331" y="332"/>
                  </a:moveTo>
                  <a:cubicBezTo>
                    <a:pt x="341" y="322"/>
                    <a:pt x="341" y="307"/>
                    <a:pt x="331" y="297"/>
                  </a:cubicBezTo>
                  <a:cubicBezTo>
                    <a:pt x="327" y="293"/>
                    <a:pt x="321" y="290"/>
                    <a:pt x="314" y="290"/>
                  </a:cubicBezTo>
                  <a:cubicBezTo>
                    <a:pt x="308" y="290"/>
                    <a:pt x="302" y="293"/>
                    <a:pt x="297" y="297"/>
                  </a:cubicBezTo>
                  <a:cubicBezTo>
                    <a:pt x="287" y="307"/>
                    <a:pt x="287" y="322"/>
                    <a:pt x="297" y="332"/>
                  </a:cubicBezTo>
                  <a:cubicBezTo>
                    <a:pt x="302" y="336"/>
                    <a:pt x="308" y="339"/>
                    <a:pt x="314" y="339"/>
                  </a:cubicBezTo>
                  <a:cubicBezTo>
                    <a:pt x="321" y="339"/>
                    <a:pt x="327" y="336"/>
                    <a:pt x="331" y="332"/>
                  </a:cubicBezTo>
                  <a:close/>
                  <a:moveTo>
                    <a:pt x="373" y="373"/>
                  </a:moveTo>
                  <a:cubicBezTo>
                    <a:pt x="379" y="366"/>
                    <a:pt x="379" y="355"/>
                    <a:pt x="373" y="349"/>
                  </a:cubicBezTo>
                  <a:cubicBezTo>
                    <a:pt x="369" y="346"/>
                    <a:pt x="365" y="344"/>
                    <a:pt x="360" y="344"/>
                  </a:cubicBezTo>
                  <a:cubicBezTo>
                    <a:pt x="356" y="344"/>
                    <a:pt x="352" y="346"/>
                    <a:pt x="348" y="349"/>
                  </a:cubicBezTo>
                  <a:cubicBezTo>
                    <a:pt x="345" y="352"/>
                    <a:pt x="343" y="356"/>
                    <a:pt x="343" y="361"/>
                  </a:cubicBezTo>
                  <a:cubicBezTo>
                    <a:pt x="343" y="366"/>
                    <a:pt x="345" y="370"/>
                    <a:pt x="348" y="373"/>
                  </a:cubicBezTo>
                  <a:cubicBezTo>
                    <a:pt x="352" y="376"/>
                    <a:pt x="356" y="378"/>
                    <a:pt x="360" y="378"/>
                  </a:cubicBezTo>
                  <a:cubicBezTo>
                    <a:pt x="365" y="378"/>
                    <a:pt x="369" y="376"/>
                    <a:pt x="373" y="373"/>
                  </a:cubicBezTo>
                  <a:close/>
                  <a:moveTo>
                    <a:pt x="407" y="407"/>
                  </a:moveTo>
                  <a:cubicBezTo>
                    <a:pt x="409" y="405"/>
                    <a:pt x="410" y="402"/>
                    <a:pt x="410" y="399"/>
                  </a:cubicBezTo>
                  <a:cubicBezTo>
                    <a:pt x="410" y="395"/>
                    <a:pt x="409" y="392"/>
                    <a:pt x="407" y="390"/>
                  </a:cubicBezTo>
                  <a:cubicBezTo>
                    <a:pt x="404" y="388"/>
                    <a:pt x="401" y="387"/>
                    <a:pt x="398" y="387"/>
                  </a:cubicBezTo>
                  <a:cubicBezTo>
                    <a:pt x="395" y="387"/>
                    <a:pt x="392" y="388"/>
                    <a:pt x="390" y="390"/>
                  </a:cubicBezTo>
                  <a:cubicBezTo>
                    <a:pt x="388" y="392"/>
                    <a:pt x="386" y="395"/>
                    <a:pt x="386" y="399"/>
                  </a:cubicBezTo>
                  <a:cubicBezTo>
                    <a:pt x="386" y="402"/>
                    <a:pt x="387" y="405"/>
                    <a:pt x="390" y="407"/>
                  </a:cubicBezTo>
                  <a:cubicBezTo>
                    <a:pt x="392" y="409"/>
                    <a:pt x="395" y="411"/>
                    <a:pt x="398" y="411"/>
                  </a:cubicBezTo>
                  <a:cubicBezTo>
                    <a:pt x="401" y="411"/>
                    <a:pt x="404" y="409"/>
                    <a:pt x="407" y="407"/>
                  </a:cubicBezTo>
                  <a:close/>
                  <a:moveTo>
                    <a:pt x="437" y="437"/>
                  </a:moveTo>
                  <a:cubicBezTo>
                    <a:pt x="439" y="436"/>
                    <a:pt x="439" y="434"/>
                    <a:pt x="439" y="432"/>
                  </a:cubicBezTo>
                  <a:cubicBezTo>
                    <a:pt x="439" y="430"/>
                    <a:pt x="438" y="428"/>
                    <a:pt x="437" y="426"/>
                  </a:cubicBezTo>
                  <a:cubicBezTo>
                    <a:pt x="434" y="423"/>
                    <a:pt x="429" y="423"/>
                    <a:pt x="426" y="426"/>
                  </a:cubicBezTo>
                  <a:cubicBezTo>
                    <a:pt x="424" y="428"/>
                    <a:pt x="423" y="430"/>
                    <a:pt x="423" y="432"/>
                  </a:cubicBezTo>
                  <a:cubicBezTo>
                    <a:pt x="423" y="434"/>
                    <a:pt x="424" y="436"/>
                    <a:pt x="426" y="437"/>
                  </a:cubicBezTo>
                  <a:cubicBezTo>
                    <a:pt x="427" y="439"/>
                    <a:pt x="429" y="440"/>
                    <a:pt x="431" y="440"/>
                  </a:cubicBezTo>
                  <a:cubicBezTo>
                    <a:pt x="433" y="440"/>
                    <a:pt x="435" y="439"/>
                    <a:pt x="437" y="437"/>
                  </a:cubicBezTo>
                  <a:close/>
                  <a:moveTo>
                    <a:pt x="215" y="332"/>
                  </a:moveTo>
                  <a:cubicBezTo>
                    <a:pt x="224" y="322"/>
                    <a:pt x="224" y="307"/>
                    <a:pt x="215" y="297"/>
                  </a:cubicBezTo>
                  <a:cubicBezTo>
                    <a:pt x="210" y="293"/>
                    <a:pt x="204" y="290"/>
                    <a:pt x="198" y="290"/>
                  </a:cubicBezTo>
                  <a:cubicBezTo>
                    <a:pt x="191" y="290"/>
                    <a:pt x="185" y="293"/>
                    <a:pt x="181" y="297"/>
                  </a:cubicBezTo>
                  <a:cubicBezTo>
                    <a:pt x="176" y="302"/>
                    <a:pt x="173" y="308"/>
                    <a:pt x="173" y="314"/>
                  </a:cubicBezTo>
                  <a:cubicBezTo>
                    <a:pt x="173" y="321"/>
                    <a:pt x="176" y="327"/>
                    <a:pt x="181" y="332"/>
                  </a:cubicBezTo>
                  <a:cubicBezTo>
                    <a:pt x="185" y="336"/>
                    <a:pt x="191" y="339"/>
                    <a:pt x="198" y="339"/>
                  </a:cubicBezTo>
                  <a:cubicBezTo>
                    <a:pt x="204" y="339"/>
                    <a:pt x="210" y="336"/>
                    <a:pt x="215" y="332"/>
                  </a:cubicBezTo>
                  <a:close/>
                  <a:moveTo>
                    <a:pt x="164" y="373"/>
                  </a:moveTo>
                  <a:cubicBezTo>
                    <a:pt x="167" y="370"/>
                    <a:pt x="169" y="365"/>
                    <a:pt x="169" y="361"/>
                  </a:cubicBezTo>
                  <a:cubicBezTo>
                    <a:pt x="169" y="356"/>
                    <a:pt x="167" y="352"/>
                    <a:pt x="164" y="349"/>
                  </a:cubicBezTo>
                  <a:cubicBezTo>
                    <a:pt x="160" y="345"/>
                    <a:pt x="156" y="344"/>
                    <a:pt x="151" y="344"/>
                  </a:cubicBezTo>
                  <a:cubicBezTo>
                    <a:pt x="147" y="344"/>
                    <a:pt x="142" y="345"/>
                    <a:pt x="139" y="349"/>
                  </a:cubicBezTo>
                  <a:cubicBezTo>
                    <a:pt x="132" y="355"/>
                    <a:pt x="132" y="366"/>
                    <a:pt x="139" y="373"/>
                  </a:cubicBezTo>
                  <a:cubicBezTo>
                    <a:pt x="142" y="376"/>
                    <a:pt x="147" y="378"/>
                    <a:pt x="151" y="378"/>
                  </a:cubicBezTo>
                  <a:cubicBezTo>
                    <a:pt x="156" y="378"/>
                    <a:pt x="160" y="376"/>
                    <a:pt x="164" y="373"/>
                  </a:cubicBezTo>
                  <a:close/>
                  <a:moveTo>
                    <a:pt x="122" y="407"/>
                  </a:moveTo>
                  <a:cubicBezTo>
                    <a:pt x="124" y="405"/>
                    <a:pt x="126" y="402"/>
                    <a:pt x="126" y="399"/>
                  </a:cubicBezTo>
                  <a:cubicBezTo>
                    <a:pt x="126" y="395"/>
                    <a:pt x="124" y="392"/>
                    <a:pt x="122" y="390"/>
                  </a:cubicBezTo>
                  <a:cubicBezTo>
                    <a:pt x="120" y="388"/>
                    <a:pt x="117" y="387"/>
                    <a:pt x="114" y="387"/>
                  </a:cubicBezTo>
                  <a:cubicBezTo>
                    <a:pt x="110" y="387"/>
                    <a:pt x="107" y="388"/>
                    <a:pt x="105" y="390"/>
                  </a:cubicBezTo>
                  <a:cubicBezTo>
                    <a:pt x="103" y="392"/>
                    <a:pt x="102" y="395"/>
                    <a:pt x="102" y="399"/>
                  </a:cubicBezTo>
                  <a:cubicBezTo>
                    <a:pt x="102" y="402"/>
                    <a:pt x="103" y="405"/>
                    <a:pt x="105" y="407"/>
                  </a:cubicBezTo>
                  <a:cubicBezTo>
                    <a:pt x="107" y="409"/>
                    <a:pt x="110" y="411"/>
                    <a:pt x="114" y="411"/>
                  </a:cubicBezTo>
                  <a:cubicBezTo>
                    <a:pt x="117" y="411"/>
                    <a:pt x="120" y="409"/>
                    <a:pt x="122" y="407"/>
                  </a:cubicBezTo>
                  <a:close/>
                  <a:moveTo>
                    <a:pt x="86" y="437"/>
                  </a:moveTo>
                  <a:cubicBezTo>
                    <a:pt x="88" y="436"/>
                    <a:pt x="88" y="434"/>
                    <a:pt x="88" y="432"/>
                  </a:cubicBezTo>
                  <a:cubicBezTo>
                    <a:pt x="88" y="430"/>
                    <a:pt x="88" y="428"/>
                    <a:pt x="86" y="426"/>
                  </a:cubicBezTo>
                  <a:cubicBezTo>
                    <a:pt x="83" y="423"/>
                    <a:pt x="78" y="423"/>
                    <a:pt x="75" y="426"/>
                  </a:cubicBezTo>
                  <a:cubicBezTo>
                    <a:pt x="72" y="429"/>
                    <a:pt x="72" y="434"/>
                    <a:pt x="75" y="437"/>
                  </a:cubicBezTo>
                  <a:cubicBezTo>
                    <a:pt x="76" y="439"/>
                    <a:pt x="78" y="440"/>
                    <a:pt x="81" y="440"/>
                  </a:cubicBezTo>
                  <a:cubicBezTo>
                    <a:pt x="83" y="440"/>
                    <a:pt x="85" y="439"/>
                    <a:pt x="86" y="437"/>
                  </a:cubicBezTo>
                  <a:close/>
                  <a:moveTo>
                    <a:pt x="215" y="216"/>
                  </a:moveTo>
                  <a:cubicBezTo>
                    <a:pt x="225" y="206"/>
                    <a:pt x="225" y="191"/>
                    <a:pt x="215" y="181"/>
                  </a:cubicBezTo>
                  <a:cubicBezTo>
                    <a:pt x="210" y="176"/>
                    <a:pt x="204" y="174"/>
                    <a:pt x="198" y="174"/>
                  </a:cubicBezTo>
                  <a:cubicBezTo>
                    <a:pt x="191" y="174"/>
                    <a:pt x="185" y="176"/>
                    <a:pt x="181" y="181"/>
                  </a:cubicBezTo>
                  <a:cubicBezTo>
                    <a:pt x="176" y="186"/>
                    <a:pt x="174" y="192"/>
                    <a:pt x="174" y="198"/>
                  </a:cubicBezTo>
                  <a:cubicBezTo>
                    <a:pt x="174" y="205"/>
                    <a:pt x="176" y="211"/>
                    <a:pt x="181" y="216"/>
                  </a:cubicBezTo>
                  <a:cubicBezTo>
                    <a:pt x="185" y="220"/>
                    <a:pt x="191" y="223"/>
                    <a:pt x="198" y="223"/>
                  </a:cubicBezTo>
                  <a:cubicBezTo>
                    <a:pt x="204" y="223"/>
                    <a:pt x="210" y="220"/>
                    <a:pt x="215" y="216"/>
                  </a:cubicBezTo>
                  <a:close/>
                  <a:moveTo>
                    <a:pt x="164" y="164"/>
                  </a:moveTo>
                  <a:cubicBezTo>
                    <a:pt x="167" y="161"/>
                    <a:pt x="169" y="157"/>
                    <a:pt x="169" y="152"/>
                  </a:cubicBezTo>
                  <a:cubicBezTo>
                    <a:pt x="169" y="147"/>
                    <a:pt x="167" y="143"/>
                    <a:pt x="164" y="140"/>
                  </a:cubicBezTo>
                  <a:cubicBezTo>
                    <a:pt x="160" y="137"/>
                    <a:pt x="156" y="135"/>
                    <a:pt x="151" y="135"/>
                  </a:cubicBezTo>
                  <a:cubicBezTo>
                    <a:pt x="147" y="135"/>
                    <a:pt x="143" y="137"/>
                    <a:pt x="139" y="140"/>
                  </a:cubicBezTo>
                  <a:cubicBezTo>
                    <a:pt x="136" y="143"/>
                    <a:pt x="134" y="147"/>
                    <a:pt x="134" y="152"/>
                  </a:cubicBezTo>
                  <a:cubicBezTo>
                    <a:pt x="134" y="157"/>
                    <a:pt x="136" y="161"/>
                    <a:pt x="139" y="164"/>
                  </a:cubicBezTo>
                  <a:cubicBezTo>
                    <a:pt x="143" y="167"/>
                    <a:pt x="147" y="169"/>
                    <a:pt x="151" y="169"/>
                  </a:cubicBezTo>
                  <a:cubicBezTo>
                    <a:pt x="156" y="169"/>
                    <a:pt x="160" y="167"/>
                    <a:pt x="164" y="164"/>
                  </a:cubicBezTo>
                  <a:close/>
                  <a:moveTo>
                    <a:pt x="122" y="123"/>
                  </a:moveTo>
                  <a:cubicBezTo>
                    <a:pt x="125" y="120"/>
                    <a:pt x="126" y="117"/>
                    <a:pt x="126" y="114"/>
                  </a:cubicBezTo>
                  <a:cubicBezTo>
                    <a:pt x="126" y="111"/>
                    <a:pt x="124" y="108"/>
                    <a:pt x="122" y="106"/>
                  </a:cubicBezTo>
                  <a:cubicBezTo>
                    <a:pt x="120" y="104"/>
                    <a:pt x="117" y="102"/>
                    <a:pt x="114" y="102"/>
                  </a:cubicBezTo>
                  <a:cubicBezTo>
                    <a:pt x="111" y="102"/>
                    <a:pt x="108" y="104"/>
                    <a:pt x="105" y="106"/>
                  </a:cubicBezTo>
                  <a:cubicBezTo>
                    <a:pt x="101" y="110"/>
                    <a:pt x="101" y="118"/>
                    <a:pt x="105" y="123"/>
                  </a:cubicBezTo>
                  <a:cubicBezTo>
                    <a:pt x="108" y="125"/>
                    <a:pt x="111" y="126"/>
                    <a:pt x="114" y="126"/>
                  </a:cubicBezTo>
                  <a:cubicBezTo>
                    <a:pt x="117" y="126"/>
                    <a:pt x="120" y="125"/>
                    <a:pt x="122" y="123"/>
                  </a:cubicBezTo>
                  <a:close/>
                  <a:moveTo>
                    <a:pt x="86" y="87"/>
                  </a:moveTo>
                  <a:cubicBezTo>
                    <a:pt x="88" y="85"/>
                    <a:pt x="89" y="83"/>
                    <a:pt x="89" y="81"/>
                  </a:cubicBezTo>
                  <a:cubicBezTo>
                    <a:pt x="89" y="79"/>
                    <a:pt x="88" y="77"/>
                    <a:pt x="86" y="75"/>
                  </a:cubicBezTo>
                  <a:cubicBezTo>
                    <a:pt x="83" y="72"/>
                    <a:pt x="78" y="72"/>
                    <a:pt x="75" y="76"/>
                  </a:cubicBezTo>
                  <a:cubicBezTo>
                    <a:pt x="72" y="79"/>
                    <a:pt x="72" y="84"/>
                    <a:pt x="75" y="87"/>
                  </a:cubicBezTo>
                  <a:cubicBezTo>
                    <a:pt x="77" y="88"/>
                    <a:pt x="79" y="89"/>
                    <a:pt x="81" y="89"/>
                  </a:cubicBezTo>
                  <a:cubicBezTo>
                    <a:pt x="83" y="89"/>
                    <a:pt x="85" y="88"/>
                    <a:pt x="86" y="8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9" name="Freeform 13"/>
            <p:cNvSpPr>
              <a:spLocks noEditPoints="1"/>
            </p:cNvSpPr>
            <p:nvPr/>
          </p:nvSpPr>
          <p:spPr bwMode="auto">
            <a:xfrm>
              <a:off x="7128" y="1493"/>
              <a:ext cx="745" cy="96"/>
            </a:xfrm>
            <a:custGeom>
              <a:avLst/>
              <a:gdLst>
                <a:gd name="T0" fmla="*/ 20 w 693"/>
                <a:gd name="T1" fmla="*/ 85 h 86"/>
                <a:gd name="T2" fmla="*/ 48 w 693"/>
                <a:gd name="T3" fmla="*/ 0 h 86"/>
                <a:gd name="T4" fmla="*/ 60 w 693"/>
                <a:gd name="T5" fmla="*/ 35 h 86"/>
                <a:gd name="T6" fmla="*/ 47 w 693"/>
                <a:gd name="T7" fmla="*/ 34 h 86"/>
                <a:gd name="T8" fmla="*/ 71 w 693"/>
                <a:gd name="T9" fmla="*/ 25 h 86"/>
                <a:gd name="T10" fmla="*/ 112 w 693"/>
                <a:gd name="T11" fmla="*/ 78 h 86"/>
                <a:gd name="T12" fmla="*/ 88 w 693"/>
                <a:gd name="T13" fmla="*/ 26 h 86"/>
                <a:gd name="T14" fmla="*/ 112 w 693"/>
                <a:gd name="T15" fmla="*/ 67 h 86"/>
                <a:gd name="T16" fmla="*/ 158 w 693"/>
                <a:gd name="T17" fmla="*/ 42 h 86"/>
                <a:gd name="T18" fmla="*/ 149 w 693"/>
                <a:gd name="T19" fmla="*/ 51 h 86"/>
                <a:gd name="T20" fmla="*/ 148 w 693"/>
                <a:gd name="T21" fmla="*/ 86 h 86"/>
                <a:gd name="T22" fmla="*/ 148 w 693"/>
                <a:gd name="T23" fmla="*/ 81 h 86"/>
                <a:gd name="T24" fmla="*/ 134 w 693"/>
                <a:gd name="T25" fmla="*/ 50 h 86"/>
                <a:gd name="T26" fmla="*/ 157 w 693"/>
                <a:gd name="T27" fmla="*/ 26 h 86"/>
                <a:gd name="T28" fmla="*/ 192 w 693"/>
                <a:gd name="T29" fmla="*/ 86 h 86"/>
                <a:gd name="T30" fmla="*/ 171 w 693"/>
                <a:gd name="T31" fmla="*/ 26 h 86"/>
                <a:gd name="T32" fmla="*/ 187 w 693"/>
                <a:gd name="T33" fmla="*/ 26 h 86"/>
                <a:gd name="T34" fmla="*/ 187 w 693"/>
                <a:gd name="T35" fmla="*/ 75 h 86"/>
                <a:gd name="T36" fmla="*/ 247 w 693"/>
                <a:gd name="T37" fmla="*/ 58 h 86"/>
                <a:gd name="T38" fmla="*/ 246 w 693"/>
                <a:gd name="T39" fmla="*/ 67 h 86"/>
                <a:gd name="T40" fmla="*/ 205 w 693"/>
                <a:gd name="T41" fmla="*/ 55 h 86"/>
                <a:gd name="T42" fmla="*/ 239 w 693"/>
                <a:gd name="T43" fmla="*/ 53 h 86"/>
                <a:gd name="T44" fmla="*/ 239 w 693"/>
                <a:gd name="T45" fmla="*/ 53 h 86"/>
                <a:gd name="T46" fmla="*/ 257 w 693"/>
                <a:gd name="T47" fmla="*/ 57 h 86"/>
                <a:gd name="T48" fmla="*/ 298 w 693"/>
                <a:gd name="T49" fmla="*/ 0 h 86"/>
                <a:gd name="T50" fmla="*/ 290 w 693"/>
                <a:gd name="T51" fmla="*/ 55 h 86"/>
                <a:gd name="T52" fmla="*/ 264 w 693"/>
                <a:gd name="T53" fmla="*/ 57 h 86"/>
                <a:gd name="T54" fmla="*/ 389 w 693"/>
                <a:gd name="T55" fmla="*/ 85 h 86"/>
                <a:gd name="T56" fmla="*/ 334 w 693"/>
                <a:gd name="T57" fmla="*/ 85 h 86"/>
                <a:gd name="T58" fmla="*/ 381 w 693"/>
                <a:gd name="T59" fmla="*/ 56 h 86"/>
                <a:gd name="T60" fmla="*/ 443 w 693"/>
                <a:gd name="T61" fmla="*/ 85 h 86"/>
                <a:gd name="T62" fmla="*/ 416 w 693"/>
                <a:gd name="T63" fmla="*/ 35 h 86"/>
                <a:gd name="T64" fmla="*/ 405 w 693"/>
                <a:gd name="T65" fmla="*/ 26 h 86"/>
                <a:gd name="T66" fmla="*/ 443 w 693"/>
                <a:gd name="T67" fmla="*/ 43 h 86"/>
                <a:gd name="T68" fmla="*/ 462 w 693"/>
                <a:gd name="T69" fmla="*/ 39 h 86"/>
                <a:gd name="T70" fmla="*/ 490 w 693"/>
                <a:gd name="T71" fmla="*/ 71 h 86"/>
                <a:gd name="T72" fmla="*/ 454 w 693"/>
                <a:gd name="T73" fmla="*/ 68 h 86"/>
                <a:gd name="T74" fmla="*/ 480 w 693"/>
                <a:gd name="T75" fmla="*/ 65 h 86"/>
                <a:gd name="T76" fmla="*/ 459 w 693"/>
                <a:gd name="T77" fmla="*/ 29 h 86"/>
                <a:gd name="T78" fmla="*/ 481 w 693"/>
                <a:gd name="T79" fmla="*/ 42 h 86"/>
                <a:gd name="T80" fmla="*/ 533 w 693"/>
                <a:gd name="T81" fmla="*/ 33 h 86"/>
                <a:gd name="T82" fmla="*/ 502 w 693"/>
                <a:gd name="T83" fmla="*/ 26 h 86"/>
                <a:gd name="T84" fmla="*/ 551 w 693"/>
                <a:gd name="T85" fmla="*/ 78 h 86"/>
                <a:gd name="T86" fmla="*/ 583 w 693"/>
                <a:gd name="T87" fmla="*/ 58 h 86"/>
                <a:gd name="T88" fmla="*/ 611 w 693"/>
                <a:gd name="T89" fmla="*/ 81 h 86"/>
                <a:gd name="T90" fmla="*/ 597 w 693"/>
                <a:gd name="T91" fmla="*/ 25 h 86"/>
                <a:gd name="T92" fmla="*/ 597 w 693"/>
                <a:gd name="T93" fmla="*/ 31 h 86"/>
                <a:gd name="T94" fmla="*/ 653 w 693"/>
                <a:gd name="T95" fmla="*/ 33 h 86"/>
                <a:gd name="T96" fmla="*/ 637 w 693"/>
                <a:gd name="T97" fmla="*/ 85 h 86"/>
                <a:gd name="T98" fmla="*/ 635 w 693"/>
                <a:gd name="T99" fmla="*/ 26 h 86"/>
                <a:gd name="T100" fmla="*/ 685 w 693"/>
                <a:gd name="T101" fmla="*/ 42 h 86"/>
                <a:gd name="T102" fmla="*/ 676 w 693"/>
                <a:gd name="T103" fmla="*/ 51 h 86"/>
                <a:gd name="T104" fmla="*/ 675 w 693"/>
                <a:gd name="T105" fmla="*/ 86 h 86"/>
                <a:gd name="T106" fmla="*/ 675 w 693"/>
                <a:gd name="T107" fmla="*/ 81 h 86"/>
                <a:gd name="T108" fmla="*/ 661 w 693"/>
                <a:gd name="T109" fmla="*/ 50 h 86"/>
                <a:gd name="T110" fmla="*/ 684 w 693"/>
                <a:gd name="T111" fmla="*/ 2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3" h="86">
                  <a:moveTo>
                    <a:pt x="48" y="6"/>
                  </a:moveTo>
                  <a:cubicBezTo>
                    <a:pt x="28" y="6"/>
                    <a:pt x="28" y="6"/>
                    <a:pt x="28" y="6"/>
                  </a:cubicBezTo>
                  <a:cubicBezTo>
                    <a:pt x="28" y="85"/>
                    <a:pt x="28" y="85"/>
                    <a:pt x="28" y="85"/>
                  </a:cubicBezTo>
                  <a:cubicBezTo>
                    <a:pt x="20" y="85"/>
                    <a:pt x="20" y="85"/>
                    <a:pt x="20" y="85"/>
                  </a:cubicBezTo>
                  <a:cubicBezTo>
                    <a:pt x="20" y="6"/>
                    <a:pt x="20" y="6"/>
                    <a:pt x="20" y="6"/>
                  </a:cubicBezTo>
                  <a:cubicBezTo>
                    <a:pt x="0" y="6"/>
                    <a:pt x="0" y="6"/>
                    <a:pt x="0" y="6"/>
                  </a:cubicBezTo>
                  <a:cubicBezTo>
                    <a:pt x="0" y="0"/>
                    <a:pt x="0" y="0"/>
                    <a:pt x="0" y="0"/>
                  </a:cubicBezTo>
                  <a:cubicBezTo>
                    <a:pt x="48" y="0"/>
                    <a:pt x="48" y="0"/>
                    <a:pt x="48" y="0"/>
                  </a:cubicBezTo>
                  <a:lnTo>
                    <a:pt x="48" y="6"/>
                  </a:lnTo>
                  <a:close/>
                  <a:moveTo>
                    <a:pt x="71" y="33"/>
                  </a:moveTo>
                  <a:cubicBezTo>
                    <a:pt x="69" y="33"/>
                    <a:pt x="69" y="33"/>
                    <a:pt x="69" y="33"/>
                  </a:cubicBezTo>
                  <a:cubicBezTo>
                    <a:pt x="65" y="33"/>
                    <a:pt x="62" y="34"/>
                    <a:pt x="60" y="35"/>
                  </a:cubicBezTo>
                  <a:cubicBezTo>
                    <a:pt x="57" y="37"/>
                    <a:pt x="55" y="42"/>
                    <a:pt x="55" y="47"/>
                  </a:cubicBezTo>
                  <a:cubicBezTo>
                    <a:pt x="55" y="85"/>
                    <a:pt x="55" y="85"/>
                    <a:pt x="55" y="85"/>
                  </a:cubicBezTo>
                  <a:cubicBezTo>
                    <a:pt x="47" y="85"/>
                    <a:pt x="47" y="85"/>
                    <a:pt x="47" y="85"/>
                  </a:cubicBezTo>
                  <a:cubicBezTo>
                    <a:pt x="47" y="34"/>
                    <a:pt x="47" y="34"/>
                    <a:pt x="47" y="34"/>
                  </a:cubicBezTo>
                  <a:cubicBezTo>
                    <a:pt x="47" y="33"/>
                    <a:pt x="47" y="30"/>
                    <a:pt x="47" y="26"/>
                  </a:cubicBezTo>
                  <a:cubicBezTo>
                    <a:pt x="53" y="26"/>
                    <a:pt x="53" y="26"/>
                    <a:pt x="53" y="26"/>
                  </a:cubicBezTo>
                  <a:cubicBezTo>
                    <a:pt x="54" y="29"/>
                    <a:pt x="54" y="32"/>
                    <a:pt x="54" y="35"/>
                  </a:cubicBezTo>
                  <a:cubicBezTo>
                    <a:pt x="57" y="28"/>
                    <a:pt x="63" y="25"/>
                    <a:pt x="71" y="25"/>
                  </a:cubicBezTo>
                  <a:lnTo>
                    <a:pt x="71" y="33"/>
                  </a:lnTo>
                  <a:close/>
                  <a:moveTo>
                    <a:pt x="119" y="85"/>
                  </a:moveTo>
                  <a:cubicBezTo>
                    <a:pt x="112" y="85"/>
                    <a:pt x="112" y="85"/>
                    <a:pt x="112" y="85"/>
                  </a:cubicBezTo>
                  <a:cubicBezTo>
                    <a:pt x="112" y="78"/>
                    <a:pt x="112" y="78"/>
                    <a:pt x="112" y="78"/>
                  </a:cubicBezTo>
                  <a:cubicBezTo>
                    <a:pt x="108" y="84"/>
                    <a:pt x="104" y="86"/>
                    <a:pt x="98" y="86"/>
                  </a:cubicBezTo>
                  <a:cubicBezTo>
                    <a:pt x="87" y="86"/>
                    <a:pt x="81" y="80"/>
                    <a:pt x="81" y="69"/>
                  </a:cubicBezTo>
                  <a:cubicBezTo>
                    <a:pt x="81" y="26"/>
                    <a:pt x="81" y="26"/>
                    <a:pt x="81" y="26"/>
                  </a:cubicBezTo>
                  <a:cubicBezTo>
                    <a:pt x="88" y="26"/>
                    <a:pt x="88" y="26"/>
                    <a:pt x="88" y="26"/>
                  </a:cubicBezTo>
                  <a:cubicBezTo>
                    <a:pt x="88" y="68"/>
                    <a:pt x="88" y="68"/>
                    <a:pt x="88" y="68"/>
                  </a:cubicBezTo>
                  <a:cubicBezTo>
                    <a:pt x="88" y="77"/>
                    <a:pt x="92" y="81"/>
                    <a:pt x="100" y="81"/>
                  </a:cubicBezTo>
                  <a:cubicBezTo>
                    <a:pt x="103" y="81"/>
                    <a:pt x="106" y="79"/>
                    <a:pt x="108" y="77"/>
                  </a:cubicBezTo>
                  <a:cubicBezTo>
                    <a:pt x="111" y="74"/>
                    <a:pt x="112" y="71"/>
                    <a:pt x="112" y="67"/>
                  </a:cubicBezTo>
                  <a:cubicBezTo>
                    <a:pt x="112" y="26"/>
                    <a:pt x="112" y="26"/>
                    <a:pt x="112" y="26"/>
                  </a:cubicBezTo>
                  <a:cubicBezTo>
                    <a:pt x="119" y="26"/>
                    <a:pt x="119" y="26"/>
                    <a:pt x="119" y="26"/>
                  </a:cubicBezTo>
                  <a:lnTo>
                    <a:pt x="119" y="85"/>
                  </a:lnTo>
                  <a:close/>
                  <a:moveTo>
                    <a:pt x="158" y="42"/>
                  </a:moveTo>
                  <a:cubicBezTo>
                    <a:pt x="157" y="35"/>
                    <a:pt x="154" y="31"/>
                    <a:pt x="148" y="31"/>
                  </a:cubicBezTo>
                  <a:cubicBezTo>
                    <a:pt x="142" y="31"/>
                    <a:pt x="138" y="34"/>
                    <a:pt x="138" y="39"/>
                  </a:cubicBezTo>
                  <a:cubicBezTo>
                    <a:pt x="138" y="42"/>
                    <a:pt x="139" y="44"/>
                    <a:pt x="140" y="45"/>
                  </a:cubicBezTo>
                  <a:cubicBezTo>
                    <a:pt x="142" y="47"/>
                    <a:pt x="144" y="49"/>
                    <a:pt x="149" y="51"/>
                  </a:cubicBezTo>
                  <a:cubicBezTo>
                    <a:pt x="156" y="55"/>
                    <a:pt x="161" y="58"/>
                    <a:pt x="163" y="61"/>
                  </a:cubicBezTo>
                  <a:cubicBezTo>
                    <a:pt x="165" y="64"/>
                    <a:pt x="166" y="67"/>
                    <a:pt x="166" y="71"/>
                  </a:cubicBezTo>
                  <a:cubicBezTo>
                    <a:pt x="166" y="76"/>
                    <a:pt x="164" y="79"/>
                    <a:pt x="161" y="82"/>
                  </a:cubicBezTo>
                  <a:cubicBezTo>
                    <a:pt x="158" y="85"/>
                    <a:pt x="154" y="86"/>
                    <a:pt x="148" y="86"/>
                  </a:cubicBezTo>
                  <a:cubicBezTo>
                    <a:pt x="136" y="86"/>
                    <a:pt x="130" y="81"/>
                    <a:pt x="130" y="68"/>
                  </a:cubicBezTo>
                  <a:cubicBezTo>
                    <a:pt x="130" y="68"/>
                    <a:pt x="130" y="68"/>
                    <a:pt x="130" y="68"/>
                  </a:cubicBezTo>
                  <a:cubicBezTo>
                    <a:pt x="137" y="68"/>
                    <a:pt x="137" y="68"/>
                    <a:pt x="137" y="68"/>
                  </a:cubicBezTo>
                  <a:cubicBezTo>
                    <a:pt x="137" y="77"/>
                    <a:pt x="141" y="81"/>
                    <a:pt x="148" y="81"/>
                  </a:cubicBezTo>
                  <a:cubicBezTo>
                    <a:pt x="154" y="81"/>
                    <a:pt x="158" y="77"/>
                    <a:pt x="158" y="71"/>
                  </a:cubicBezTo>
                  <a:cubicBezTo>
                    <a:pt x="158" y="69"/>
                    <a:pt x="158" y="66"/>
                    <a:pt x="156" y="65"/>
                  </a:cubicBezTo>
                  <a:cubicBezTo>
                    <a:pt x="155" y="63"/>
                    <a:pt x="152" y="61"/>
                    <a:pt x="147" y="58"/>
                  </a:cubicBezTo>
                  <a:cubicBezTo>
                    <a:pt x="140" y="55"/>
                    <a:pt x="136" y="52"/>
                    <a:pt x="134" y="50"/>
                  </a:cubicBezTo>
                  <a:cubicBezTo>
                    <a:pt x="132" y="47"/>
                    <a:pt x="131" y="44"/>
                    <a:pt x="131" y="40"/>
                  </a:cubicBezTo>
                  <a:cubicBezTo>
                    <a:pt x="131" y="36"/>
                    <a:pt x="132" y="32"/>
                    <a:pt x="136" y="29"/>
                  </a:cubicBezTo>
                  <a:cubicBezTo>
                    <a:pt x="139" y="27"/>
                    <a:pt x="143" y="25"/>
                    <a:pt x="148" y="25"/>
                  </a:cubicBezTo>
                  <a:cubicBezTo>
                    <a:pt x="152" y="25"/>
                    <a:pt x="155" y="26"/>
                    <a:pt x="157" y="26"/>
                  </a:cubicBezTo>
                  <a:cubicBezTo>
                    <a:pt x="162" y="28"/>
                    <a:pt x="165" y="32"/>
                    <a:pt x="165" y="42"/>
                  </a:cubicBezTo>
                  <a:lnTo>
                    <a:pt x="158" y="42"/>
                  </a:lnTo>
                  <a:close/>
                  <a:moveTo>
                    <a:pt x="199" y="86"/>
                  </a:moveTo>
                  <a:cubicBezTo>
                    <a:pt x="196" y="86"/>
                    <a:pt x="193" y="86"/>
                    <a:pt x="192" y="86"/>
                  </a:cubicBezTo>
                  <a:cubicBezTo>
                    <a:pt x="184" y="86"/>
                    <a:pt x="180" y="83"/>
                    <a:pt x="180" y="78"/>
                  </a:cubicBezTo>
                  <a:cubicBezTo>
                    <a:pt x="180" y="32"/>
                    <a:pt x="180" y="32"/>
                    <a:pt x="180" y="32"/>
                  </a:cubicBezTo>
                  <a:cubicBezTo>
                    <a:pt x="171" y="32"/>
                    <a:pt x="171" y="32"/>
                    <a:pt x="171" y="32"/>
                  </a:cubicBezTo>
                  <a:cubicBezTo>
                    <a:pt x="171" y="26"/>
                    <a:pt x="171" y="26"/>
                    <a:pt x="171" y="26"/>
                  </a:cubicBezTo>
                  <a:cubicBezTo>
                    <a:pt x="180" y="26"/>
                    <a:pt x="180" y="26"/>
                    <a:pt x="180" y="26"/>
                  </a:cubicBezTo>
                  <a:cubicBezTo>
                    <a:pt x="180" y="16"/>
                    <a:pt x="180" y="16"/>
                    <a:pt x="180" y="16"/>
                  </a:cubicBezTo>
                  <a:cubicBezTo>
                    <a:pt x="187" y="14"/>
                    <a:pt x="187" y="14"/>
                    <a:pt x="187" y="14"/>
                  </a:cubicBezTo>
                  <a:cubicBezTo>
                    <a:pt x="187" y="26"/>
                    <a:pt x="187" y="26"/>
                    <a:pt x="187" y="26"/>
                  </a:cubicBezTo>
                  <a:cubicBezTo>
                    <a:pt x="197" y="26"/>
                    <a:pt x="197" y="26"/>
                    <a:pt x="197" y="26"/>
                  </a:cubicBezTo>
                  <a:cubicBezTo>
                    <a:pt x="197" y="32"/>
                    <a:pt x="197" y="32"/>
                    <a:pt x="197" y="32"/>
                  </a:cubicBezTo>
                  <a:cubicBezTo>
                    <a:pt x="187" y="32"/>
                    <a:pt x="187" y="32"/>
                    <a:pt x="187" y="32"/>
                  </a:cubicBezTo>
                  <a:cubicBezTo>
                    <a:pt x="187" y="75"/>
                    <a:pt x="187" y="75"/>
                    <a:pt x="187" y="75"/>
                  </a:cubicBezTo>
                  <a:cubicBezTo>
                    <a:pt x="187" y="79"/>
                    <a:pt x="189" y="81"/>
                    <a:pt x="194" y="81"/>
                  </a:cubicBezTo>
                  <a:cubicBezTo>
                    <a:pt x="196" y="81"/>
                    <a:pt x="197" y="81"/>
                    <a:pt x="199" y="81"/>
                  </a:cubicBezTo>
                  <a:lnTo>
                    <a:pt x="199" y="86"/>
                  </a:lnTo>
                  <a:close/>
                  <a:moveTo>
                    <a:pt x="247" y="58"/>
                  </a:moveTo>
                  <a:cubicBezTo>
                    <a:pt x="213" y="58"/>
                    <a:pt x="213" y="58"/>
                    <a:pt x="213" y="58"/>
                  </a:cubicBezTo>
                  <a:cubicBezTo>
                    <a:pt x="213" y="73"/>
                    <a:pt x="217" y="81"/>
                    <a:pt x="227" y="81"/>
                  </a:cubicBezTo>
                  <a:cubicBezTo>
                    <a:pt x="234" y="81"/>
                    <a:pt x="239" y="75"/>
                    <a:pt x="239" y="67"/>
                  </a:cubicBezTo>
                  <a:cubicBezTo>
                    <a:pt x="246" y="67"/>
                    <a:pt x="246" y="67"/>
                    <a:pt x="246" y="67"/>
                  </a:cubicBezTo>
                  <a:cubicBezTo>
                    <a:pt x="246" y="73"/>
                    <a:pt x="244" y="77"/>
                    <a:pt x="241" y="81"/>
                  </a:cubicBezTo>
                  <a:cubicBezTo>
                    <a:pt x="237" y="85"/>
                    <a:pt x="233" y="86"/>
                    <a:pt x="227" y="86"/>
                  </a:cubicBezTo>
                  <a:cubicBezTo>
                    <a:pt x="219" y="86"/>
                    <a:pt x="214" y="84"/>
                    <a:pt x="210" y="79"/>
                  </a:cubicBezTo>
                  <a:cubicBezTo>
                    <a:pt x="207" y="74"/>
                    <a:pt x="205" y="66"/>
                    <a:pt x="205" y="55"/>
                  </a:cubicBezTo>
                  <a:cubicBezTo>
                    <a:pt x="205" y="35"/>
                    <a:pt x="211" y="25"/>
                    <a:pt x="226" y="25"/>
                  </a:cubicBezTo>
                  <a:cubicBezTo>
                    <a:pt x="240" y="25"/>
                    <a:pt x="247" y="34"/>
                    <a:pt x="247" y="51"/>
                  </a:cubicBezTo>
                  <a:lnTo>
                    <a:pt x="247" y="58"/>
                  </a:lnTo>
                  <a:close/>
                  <a:moveTo>
                    <a:pt x="239" y="53"/>
                  </a:moveTo>
                  <a:cubicBezTo>
                    <a:pt x="239" y="38"/>
                    <a:pt x="235" y="31"/>
                    <a:pt x="226" y="31"/>
                  </a:cubicBezTo>
                  <a:cubicBezTo>
                    <a:pt x="221" y="31"/>
                    <a:pt x="218" y="33"/>
                    <a:pt x="216" y="37"/>
                  </a:cubicBezTo>
                  <a:cubicBezTo>
                    <a:pt x="214" y="40"/>
                    <a:pt x="213" y="46"/>
                    <a:pt x="213" y="53"/>
                  </a:cubicBezTo>
                  <a:lnTo>
                    <a:pt x="239" y="53"/>
                  </a:lnTo>
                  <a:close/>
                  <a:moveTo>
                    <a:pt x="291" y="85"/>
                  </a:moveTo>
                  <a:cubicBezTo>
                    <a:pt x="291" y="84"/>
                    <a:pt x="290" y="81"/>
                    <a:pt x="290" y="78"/>
                  </a:cubicBezTo>
                  <a:cubicBezTo>
                    <a:pt x="287" y="84"/>
                    <a:pt x="282" y="86"/>
                    <a:pt x="275" y="86"/>
                  </a:cubicBezTo>
                  <a:cubicBezTo>
                    <a:pt x="263" y="86"/>
                    <a:pt x="257" y="77"/>
                    <a:pt x="257" y="57"/>
                  </a:cubicBezTo>
                  <a:cubicBezTo>
                    <a:pt x="257" y="35"/>
                    <a:pt x="263" y="25"/>
                    <a:pt x="276" y="25"/>
                  </a:cubicBezTo>
                  <a:cubicBezTo>
                    <a:pt x="282" y="25"/>
                    <a:pt x="287" y="28"/>
                    <a:pt x="290" y="33"/>
                  </a:cubicBezTo>
                  <a:cubicBezTo>
                    <a:pt x="290" y="0"/>
                    <a:pt x="290" y="0"/>
                    <a:pt x="290" y="0"/>
                  </a:cubicBezTo>
                  <a:cubicBezTo>
                    <a:pt x="298" y="0"/>
                    <a:pt x="298" y="0"/>
                    <a:pt x="298" y="0"/>
                  </a:cubicBezTo>
                  <a:cubicBezTo>
                    <a:pt x="298" y="75"/>
                    <a:pt x="298" y="75"/>
                    <a:pt x="298" y="75"/>
                  </a:cubicBezTo>
                  <a:cubicBezTo>
                    <a:pt x="298" y="79"/>
                    <a:pt x="298" y="82"/>
                    <a:pt x="298" y="85"/>
                  </a:cubicBezTo>
                  <a:lnTo>
                    <a:pt x="291" y="85"/>
                  </a:lnTo>
                  <a:close/>
                  <a:moveTo>
                    <a:pt x="290" y="55"/>
                  </a:moveTo>
                  <a:cubicBezTo>
                    <a:pt x="290" y="48"/>
                    <a:pt x="289" y="42"/>
                    <a:pt x="288" y="38"/>
                  </a:cubicBezTo>
                  <a:cubicBezTo>
                    <a:pt x="286" y="33"/>
                    <a:pt x="283" y="31"/>
                    <a:pt x="277" y="31"/>
                  </a:cubicBezTo>
                  <a:cubicBezTo>
                    <a:pt x="273" y="31"/>
                    <a:pt x="270" y="33"/>
                    <a:pt x="267" y="37"/>
                  </a:cubicBezTo>
                  <a:cubicBezTo>
                    <a:pt x="265" y="40"/>
                    <a:pt x="264" y="47"/>
                    <a:pt x="264" y="57"/>
                  </a:cubicBezTo>
                  <a:cubicBezTo>
                    <a:pt x="264" y="73"/>
                    <a:pt x="268" y="81"/>
                    <a:pt x="277" y="81"/>
                  </a:cubicBezTo>
                  <a:cubicBezTo>
                    <a:pt x="286" y="81"/>
                    <a:pt x="290" y="72"/>
                    <a:pt x="290" y="55"/>
                  </a:cubicBezTo>
                  <a:close/>
                  <a:moveTo>
                    <a:pt x="398" y="85"/>
                  </a:moveTo>
                  <a:cubicBezTo>
                    <a:pt x="389" y="85"/>
                    <a:pt x="389" y="85"/>
                    <a:pt x="389" y="85"/>
                  </a:cubicBezTo>
                  <a:cubicBezTo>
                    <a:pt x="383" y="63"/>
                    <a:pt x="383" y="63"/>
                    <a:pt x="383" y="63"/>
                  </a:cubicBezTo>
                  <a:cubicBezTo>
                    <a:pt x="348" y="63"/>
                    <a:pt x="348" y="63"/>
                    <a:pt x="348" y="63"/>
                  </a:cubicBezTo>
                  <a:cubicBezTo>
                    <a:pt x="342" y="85"/>
                    <a:pt x="342" y="85"/>
                    <a:pt x="342" y="85"/>
                  </a:cubicBezTo>
                  <a:cubicBezTo>
                    <a:pt x="334" y="85"/>
                    <a:pt x="334" y="85"/>
                    <a:pt x="334" y="85"/>
                  </a:cubicBezTo>
                  <a:cubicBezTo>
                    <a:pt x="361" y="0"/>
                    <a:pt x="361" y="0"/>
                    <a:pt x="361" y="0"/>
                  </a:cubicBezTo>
                  <a:cubicBezTo>
                    <a:pt x="371" y="0"/>
                    <a:pt x="371" y="0"/>
                    <a:pt x="371" y="0"/>
                  </a:cubicBezTo>
                  <a:lnTo>
                    <a:pt x="398" y="85"/>
                  </a:lnTo>
                  <a:close/>
                  <a:moveTo>
                    <a:pt x="381" y="56"/>
                  </a:moveTo>
                  <a:cubicBezTo>
                    <a:pt x="366" y="5"/>
                    <a:pt x="366" y="5"/>
                    <a:pt x="366" y="5"/>
                  </a:cubicBezTo>
                  <a:cubicBezTo>
                    <a:pt x="350" y="56"/>
                    <a:pt x="350" y="56"/>
                    <a:pt x="350" y="56"/>
                  </a:cubicBezTo>
                  <a:lnTo>
                    <a:pt x="381" y="56"/>
                  </a:lnTo>
                  <a:close/>
                  <a:moveTo>
                    <a:pt x="443" y="85"/>
                  </a:moveTo>
                  <a:cubicBezTo>
                    <a:pt x="436" y="85"/>
                    <a:pt x="436" y="85"/>
                    <a:pt x="436" y="85"/>
                  </a:cubicBezTo>
                  <a:cubicBezTo>
                    <a:pt x="436" y="43"/>
                    <a:pt x="436" y="43"/>
                    <a:pt x="436" y="43"/>
                  </a:cubicBezTo>
                  <a:cubicBezTo>
                    <a:pt x="436" y="35"/>
                    <a:pt x="432" y="31"/>
                    <a:pt x="424" y="31"/>
                  </a:cubicBezTo>
                  <a:cubicBezTo>
                    <a:pt x="421" y="31"/>
                    <a:pt x="418" y="32"/>
                    <a:pt x="416" y="35"/>
                  </a:cubicBezTo>
                  <a:cubicBezTo>
                    <a:pt x="413" y="37"/>
                    <a:pt x="412" y="41"/>
                    <a:pt x="412" y="45"/>
                  </a:cubicBezTo>
                  <a:cubicBezTo>
                    <a:pt x="412" y="85"/>
                    <a:pt x="412" y="85"/>
                    <a:pt x="412" y="85"/>
                  </a:cubicBezTo>
                  <a:cubicBezTo>
                    <a:pt x="405" y="85"/>
                    <a:pt x="405" y="85"/>
                    <a:pt x="405" y="85"/>
                  </a:cubicBezTo>
                  <a:cubicBezTo>
                    <a:pt x="405" y="26"/>
                    <a:pt x="405" y="26"/>
                    <a:pt x="405" y="26"/>
                  </a:cubicBezTo>
                  <a:cubicBezTo>
                    <a:pt x="412" y="26"/>
                    <a:pt x="412" y="26"/>
                    <a:pt x="412" y="26"/>
                  </a:cubicBezTo>
                  <a:cubicBezTo>
                    <a:pt x="412" y="33"/>
                    <a:pt x="412" y="33"/>
                    <a:pt x="412" y="33"/>
                  </a:cubicBezTo>
                  <a:cubicBezTo>
                    <a:pt x="415" y="28"/>
                    <a:pt x="420" y="25"/>
                    <a:pt x="426" y="25"/>
                  </a:cubicBezTo>
                  <a:cubicBezTo>
                    <a:pt x="437" y="25"/>
                    <a:pt x="443" y="32"/>
                    <a:pt x="443" y="43"/>
                  </a:cubicBezTo>
                  <a:lnTo>
                    <a:pt x="443" y="85"/>
                  </a:lnTo>
                  <a:close/>
                  <a:moveTo>
                    <a:pt x="481" y="42"/>
                  </a:moveTo>
                  <a:cubicBezTo>
                    <a:pt x="481" y="35"/>
                    <a:pt x="478" y="31"/>
                    <a:pt x="472" y="31"/>
                  </a:cubicBezTo>
                  <a:cubicBezTo>
                    <a:pt x="466" y="31"/>
                    <a:pt x="462" y="34"/>
                    <a:pt x="462" y="39"/>
                  </a:cubicBezTo>
                  <a:cubicBezTo>
                    <a:pt x="462" y="42"/>
                    <a:pt x="463" y="44"/>
                    <a:pt x="464" y="45"/>
                  </a:cubicBezTo>
                  <a:cubicBezTo>
                    <a:pt x="465" y="47"/>
                    <a:pt x="468" y="49"/>
                    <a:pt x="473" y="51"/>
                  </a:cubicBezTo>
                  <a:cubicBezTo>
                    <a:pt x="480" y="55"/>
                    <a:pt x="484" y="58"/>
                    <a:pt x="486" y="61"/>
                  </a:cubicBezTo>
                  <a:cubicBezTo>
                    <a:pt x="488" y="64"/>
                    <a:pt x="490" y="67"/>
                    <a:pt x="490" y="71"/>
                  </a:cubicBezTo>
                  <a:cubicBezTo>
                    <a:pt x="490" y="76"/>
                    <a:pt x="488" y="79"/>
                    <a:pt x="485" y="82"/>
                  </a:cubicBezTo>
                  <a:cubicBezTo>
                    <a:pt x="481" y="85"/>
                    <a:pt x="477" y="86"/>
                    <a:pt x="472" y="86"/>
                  </a:cubicBezTo>
                  <a:cubicBezTo>
                    <a:pt x="460" y="86"/>
                    <a:pt x="454" y="81"/>
                    <a:pt x="454" y="68"/>
                  </a:cubicBezTo>
                  <a:cubicBezTo>
                    <a:pt x="454" y="68"/>
                    <a:pt x="454" y="68"/>
                    <a:pt x="454" y="68"/>
                  </a:cubicBezTo>
                  <a:cubicBezTo>
                    <a:pt x="461" y="68"/>
                    <a:pt x="461" y="68"/>
                    <a:pt x="461" y="68"/>
                  </a:cubicBezTo>
                  <a:cubicBezTo>
                    <a:pt x="461" y="77"/>
                    <a:pt x="465" y="81"/>
                    <a:pt x="472" y="81"/>
                  </a:cubicBezTo>
                  <a:cubicBezTo>
                    <a:pt x="478" y="81"/>
                    <a:pt x="482" y="77"/>
                    <a:pt x="482" y="71"/>
                  </a:cubicBezTo>
                  <a:cubicBezTo>
                    <a:pt x="482" y="69"/>
                    <a:pt x="481" y="66"/>
                    <a:pt x="480" y="65"/>
                  </a:cubicBezTo>
                  <a:cubicBezTo>
                    <a:pt x="479" y="63"/>
                    <a:pt x="475" y="61"/>
                    <a:pt x="470" y="58"/>
                  </a:cubicBezTo>
                  <a:cubicBezTo>
                    <a:pt x="464" y="55"/>
                    <a:pt x="460" y="52"/>
                    <a:pt x="458" y="50"/>
                  </a:cubicBezTo>
                  <a:cubicBezTo>
                    <a:pt x="456" y="47"/>
                    <a:pt x="455" y="44"/>
                    <a:pt x="455" y="40"/>
                  </a:cubicBezTo>
                  <a:cubicBezTo>
                    <a:pt x="455" y="36"/>
                    <a:pt x="456" y="32"/>
                    <a:pt x="459" y="29"/>
                  </a:cubicBezTo>
                  <a:cubicBezTo>
                    <a:pt x="463" y="27"/>
                    <a:pt x="467" y="25"/>
                    <a:pt x="472" y="25"/>
                  </a:cubicBezTo>
                  <a:cubicBezTo>
                    <a:pt x="475" y="25"/>
                    <a:pt x="478" y="26"/>
                    <a:pt x="481" y="26"/>
                  </a:cubicBezTo>
                  <a:cubicBezTo>
                    <a:pt x="485" y="28"/>
                    <a:pt x="489" y="32"/>
                    <a:pt x="489" y="42"/>
                  </a:cubicBezTo>
                  <a:lnTo>
                    <a:pt x="481" y="42"/>
                  </a:lnTo>
                  <a:close/>
                  <a:moveTo>
                    <a:pt x="572" y="26"/>
                  </a:moveTo>
                  <a:cubicBezTo>
                    <a:pt x="555" y="85"/>
                    <a:pt x="555" y="85"/>
                    <a:pt x="555" y="85"/>
                  </a:cubicBezTo>
                  <a:cubicBezTo>
                    <a:pt x="546" y="85"/>
                    <a:pt x="546" y="85"/>
                    <a:pt x="546" y="85"/>
                  </a:cubicBezTo>
                  <a:cubicBezTo>
                    <a:pt x="538" y="56"/>
                    <a:pt x="533" y="38"/>
                    <a:pt x="533" y="33"/>
                  </a:cubicBezTo>
                  <a:cubicBezTo>
                    <a:pt x="531" y="40"/>
                    <a:pt x="527" y="57"/>
                    <a:pt x="519" y="85"/>
                  </a:cubicBezTo>
                  <a:cubicBezTo>
                    <a:pt x="510" y="85"/>
                    <a:pt x="510" y="85"/>
                    <a:pt x="510" y="85"/>
                  </a:cubicBezTo>
                  <a:cubicBezTo>
                    <a:pt x="495" y="26"/>
                    <a:pt x="495" y="26"/>
                    <a:pt x="495" y="26"/>
                  </a:cubicBezTo>
                  <a:cubicBezTo>
                    <a:pt x="502" y="26"/>
                    <a:pt x="502" y="26"/>
                    <a:pt x="502" y="26"/>
                  </a:cubicBezTo>
                  <a:cubicBezTo>
                    <a:pt x="515" y="78"/>
                    <a:pt x="515" y="78"/>
                    <a:pt x="515" y="78"/>
                  </a:cubicBezTo>
                  <a:cubicBezTo>
                    <a:pt x="528" y="26"/>
                    <a:pt x="528" y="26"/>
                    <a:pt x="528" y="26"/>
                  </a:cubicBezTo>
                  <a:cubicBezTo>
                    <a:pt x="538" y="26"/>
                    <a:pt x="538" y="26"/>
                    <a:pt x="538" y="26"/>
                  </a:cubicBezTo>
                  <a:cubicBezTo>
                    <a:pt x="551" y="78"/>
                    <a:pt x="551" y="78"/>
                    <a:pt x="551" y="78"/>
                  </a:cubicBezTo>
                  <a:cubicBezTo>
                    <a:pt x="565" y="26"/>
                    <a:pt x="565" y="26"/>
                    <a:pt x="565" y="26"/>
                  </a:cubicBezTo>
                  <a:lnTo>
                    <a:pt x="572" y="26"/>
                  </a:lnTo>
                  <a:close/>
                  <a:moveTo>
                    <a:pt x="617" y="58"/>
                  </a:moveTo>
                  <a:cubicBezTo>
                    <a:pt x="583" y="58"/>
                    <a:pt x="583" y="58"/>
                    <a:pt x="583" y="58"/>
                  </a:cubicBezTo>
                  <a:cubicBezTo>
                    <a:pt x="583" y="73"/>
                    <a:pt x="588" y="81"/>
                    <a:pt x="597" y="81"/>
                  </a:cubicBezTo>
                  <a:cubicBezTo>
                    <a:pt x="605" y="81"/>
                    <a:pt x="609" y="75"/>
                    <a:pt x="610" y="67"/>
                  </a:cubicBezTo>
                  <a:cubicBezTo>
                    <a:pt x="617" y="67"/>
                    <a:pt x="617" y="67"/>
                    <a:pt x="617" y="67"/>
                  </a:cubicBezTo>
                  <a:cubicBezTo>
                    <a:pt x="617" y="73"/>
                    <a:pt x="615" y="77"/>
                    <a:pt x="611" y="81"/>
                  </a:cubicBezTo>
                  <a:cubicBezTo>
                    <a:pt x="608" y="85"/>
                    <a:pt x="603" y="86"/>
                    <a:pt x="597" y="86"/>
                  </a:cubicBezTo>
                  <a:cubicBezTo>
                    <a:pt x="590" y="86"/>
                    <a:pt x="584" y="84"/>
                    <a:pt x="581" y="79"/>
                  </a:cubicBezTo>
                  <a:cubicBezTo>
                    <a:pt x="577" y="74"/>
                    <a:pt x="576" y="66"/>
                    <a:pt x="576" y="55"/>
                  </a:cubicBezTo>
                  <a:cubicBezTo>
                    <a:pt x="576" y="35"/>
                    <a:pt x="582" y="25"/>
                    <a:pt x="597" y="25"/>
                  </a:cubicBezTo>
                  <a:cubicBezTo>
                    <a:pt x="610" y="25"/>
                    <a:pt x="617" y="34"/>
                    <a:pt x="617" y="51"/>
                  </a:cubicBezTo>
                  <a:lnTo>
                    <a:pt x="617" y="58"/>
                  </a:lnTo>
                  <a:close/>
                  <a:moveTo>
                    <a:pt x="610" y="53"/>
                  </a:moveTo>
                  <a:cubicBezTo>
                    <a:pt x="610" y="38"/>
                    <a:pt x="606" y="31"/>
                    <a:pt x="597" y="31"/>
                  </a:cubicBezTo>
                  <a:cubicBezTo>
                    <a:pt x="592" y="31"/>
                    <a:pt x="588" y="33"/>
                    <a:pt x="586" y="37"/>
                  </a:cubicBezTo>
                  <a:cubicBezTo>
                    <a:pt x="584" y="40"/>
                    <a:pt x="583" y="46"/>
                    <a:pt x="583" y="53"/>
                  </a:cubicBezTo>
                  <a:lnTo>
                    <a:pt x="610" y="53"/>
                  </a:lnTo>
                  <a:close/>
                  <a:moveTo>
                    <a:pt x="653" y="33"/>
                  </a:moveTo>
                  <a:cubicBezTo>
                    <a:pt x="651" y="33"/>
                    <a:pt x="651" y="33"/>
                    <a:pt x="651" y="33"/>
                  </a:cubicBezTo>
                  <a:cubicBezTo>
                    <a:pt x="647" y="33"/>
                    <a:pt x="644" y="34"/>
                    <a:pt x="642" y="35"/>
                  </a:cubicBezTo>
                  <a:cubicBezTo>
                    <a:pt x="639" y="37"/>
                    <a:pt x="637" y="42"/>
                    <a:pt x="637" y="47"/>
                  </a:cubicBezTo>
                  <a:cubicBezTo>
                    <a:pt x="637" y="85"/>
                    <a:pt x="637" y="85"/>
                    <a:pt x="637" y="85"/>
                  </a:cubicBezTo>
                  <a:cubicBezTo>
                    <a:pt x="629" y="85"/>
                    <a:pt x="629" y="85"/>
                    <a:pt x="629" y="85"/>
                  </a:cubicBezTo>
                  <a:cubicBezTo>
                    <a:pt x="629" y="34"/>
                    <a:pt x="629" y="34"/>
                    <a:pt x="629" y="34"/>
                  </a:cubicBezTo>
                  <a:cubicBezTo>
                    <a:pt x="629" y="33"/>
                    <a:pt x="629" y="30"/>
                    <a:pt x="629" y="26"/>
                  </a:cubicBezTo>
                  <a:cubicBezTo>
                    <a:pt x="635" y="26"/>
                    <a:pt x="635" y="26"/>
                    <a:pt x="635" y="26"/>
                  </a:cubicBezTo>
                  <a:cubicBezTo>
                    <a:pt x="636" y="29"/>
                    <a:pt x="636" y="32"/>
                    <a:pt x="636" y="35"/>
                  </a:cubicBezTo>
                  <a:cubicBezTo>
                    <a:pt x="639" y="28"/>
                    <a:pt x="645" y="25"/>
                    <a:pt x="653" y="25"/>
                  </a:cubicBezTo>
                  <a:lnTo>
                    <a:pt x="653" y="33"/>
                  </a:lnTo>
                  <a:close/>
                  <a:moveTo>
                    <a:pt x="685" y="42"/>
                  </a:moveTo>
                  <a:cubicBezTo>
                    <a:pt x="685" y="35"/>
                    <a:pt x="681" y="31"/>
                    <a:pt x="675" y="31"/>
                  </a:cubicBezTo>
                  <a:cubicBezTo>
                    <a:pt x="670" y="31"/>
                    <a:pt x="666" y="34"/>
                    <a:pt x="666" y="39"/>
                  </a:cubicBezTo>
                  <a:cubicBezTo>
                    <a:pt x="666" y="42"/>
                    <a:pt x="666" y="44"/>
                    <a:pt x="667" y="45"/>
                  </a:cubicBezTo>
                  <a:cubicBezTo>
                    <a:pt x="669" y="47"/>
                    <a:pt x="672" y="49"/>
                    <a:pt x="676" y="51"/>
                  </a:cubicBezTo>
                  <a:cubicBezTo>
                    <a:pt x="683" y="55"/>
                    <a:pt x="688" y="58"/>
                    <a:pt x="690" y="61"/>
                  </a:cubicBezTo>
                  <a:cubicBezTo>
                    <a:pt x="692" y="64"/>
                    <a:pt x="693" y="67"/>
                    <a:pt x="693" y="71"/>
                  </a:cubicBezTo>
                  <a:cubicBezTo>
                    <a:pt x="693" y="76"/>
                    <a:pt x="691" y="79"/>
                    <a:pt x="688" y="82"/>
                  </a:cubicBezTo>
                  <a:cubicBezTo>
                    <a:pt x="685" y="85"/>
                    <a:pt x="681" y="86"/>
                    <a:pt x="675" y="86"/>
                  </a:cubicBezTo>
                  <a:cubicBezTo>
                    <a:pt x="663" y="86"/>
                    <a:pt x="657" y="81"/>
                    <a:pt x="657" y="68"/>
                  </a:cubicBezTo>
                  <a:cubicBezTo>
                    <a:pt x="657" y="68"/>
                    <a:pt x="657" y="68"/>
                    <a:pt x="657" y="68"/>
                  </a:cubicBezTo>
                  <a:cubicBezTo>
                    <a:pt x="665" y="68"/>
                    <a:pt x="665" y="68"/>
                    <a:pt x="665" y="68"/>
                  </a:cubicBezTo>
                  <a:cubicBezTo>
                    <a:pt x="665" y="77"/>
                    <a:pt x="668" y="81"/>
                    <a:pt x="675" y="81"/>
                  </a:cubicBezTo>
                  <a:cubicBezTo>
                    <a:pt x="681" y="81"/>
                    <a:pt x="686" y="77"/>
                    <a:pt x="686" y="71"/>
                  </a:cubicBezTo>
                  <a:cubicBezTo>
                    <a:pt x="686" y="69"/>
                    <a:pt x="685" y="66"/>
                    <a:pt x="683" y="65"/>
                  </a:cubicBezTo>
                  <a:cubicBezTo>
                    <a:pt x="682" y="63"/>
                    <a:pt x="679" y="61"/>
                    <a:pt x="674" y="58"/>
                  </a:cubicBezTo>
                  <a:cubicBezTo>
                    <a:pt x="668" y="55"/>
                    <a:pt x="663" y="52"/>
                    <a:pt x="661" y="50"/>
                  </a:cubicBezTo>
                  <a:cubicBezTo>
                    <a:pt x="659" y="47"/>
                    <a:pt x="658" y="44"/>
                    <a:pt x="658" y="40"/>
                  </a:cubicBezTo>
                  <a:cubicBezTo>
                    <a:pt x="658" y="36"/>
                    <a:pt x="660" y="32"/>
                    <a:pt x="663" y="29"/>
                  </a:cubicBezTo>
                  <a:cubicBezTo>
                    <a:pt x="666" y="27"/>
                    <a:pt x="670" y="25"/>
                    <a:pt x="675" y="25"/>
                  </a:cubicBezTo>
                  <a:cubicBezTo>
                    <a:pt x="679" y="25"/>
                    <a:pt x="682" y="26"/>
                    <a:pt x="684" y="26"/>
                  </a:cubicBezTo>
                  <a:cubicBezTo>
                    <a:pt x="689" y="28"/>
                    <a:pt x="692" y="32"/>
                    <a:pt x="692" y="42"/>
                  </a:cubicBezTo>
                  <a:lnTo>
                    <a:pt x="68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30" name="Rectangle 29"/>
          <p:cNvSpPr/>
          <p:nvPr userDrawn="1"/>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2" name="Rectangle 31"/>
          <p:cNvSpPr/>
          <p:nvPr userDrawn="1"/>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3" name="Rectangle 32"/>
          <p:cNvSpPr/>
          <p:nvPr userDrawn="1"/>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nvGrpSpPr>
          <p:cNvPr id="34" name="Group 4"/>
          <p:cNvGrpSpPr>
            <a:grpSpLocks noChangeAspect="1"/>
          </p:cNvGrpSpPr>
          <p:nvPr userDrawn="1"/>
        </p:nvGrpSpPr>
        <p:grpSpPr bwMode="auto">
          <a:xfrm>
            <a:off x="10517972" y="329302"/>
            <a:ext cx="1245278" cy="606697"/>
            <a:chOff x="6507" y="922"/>
            <a:chExt cx="1367" cy="666"/>
          </a:xfrm>
        </p:grpSpPr>
        <p:sp>
          <p:nvSpPr>
            <p:cNvPr id="35" name="AutoShape 3"/>
            <p:cNvSpPr>
              <a:spLocks noChangeAspect="1" noChangeArrowheads="1" noTextEdit="1"/>
            </p:cNvSpPr>
            <p:nvPr userDrawn="1"/>
          </p:nvSpPr>
          <p:spPr bwMode="auto">
            <a:xfrm>
              <a:off x="6507" y="922"/>
              <a:ext cx="1367" cy="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6" name="Freeform 5"/>
            <p:cNvSpPr>
              <a:spLocks noEditPoints="1"/>
            </p:cNvSpPr>
            <p:nvPr userDrawn="1"/>
          </p:nvSpPr>
          <p:spPr bwMode="auto">
            <a:xfrm>
              <a:off x="7127" y="1104"/>
              <a:ext cx="151" cy="189"/>
            </a:xfrm>
            <a:custGeom>
              <a:avLst/>
              <a:gdLst>
                <a:gd name="T0" fmla="*/ 92 w 151"/>
                <a:gd name="T1" fmla="*/ 118 h 189"/>
                <a:gd name="T2" fmla="*/ 56 w 151"/>
                <a:gd name="T3" fmla="*/ 118 h 189"/>
                <a:gd name="T4" fmla="*/ 73 w 151"/>
                <a:gd name="T5" fmla="*/ 37 h 189"/>
                <a:gd name="T6" fmla="*/ 74 w 151"/>
                <a:gd name="T7" fmla="*/ 37 h 189"/>
                <a:gd name="T8" fmla="*/ 92 w 151"/>
                <a:gd name="T9" fmla="*/ 118 h 189"/>
                <a:gd name="T10" fmla="*/ 38 w 151"/>
                <a:gd name="T11" fmla="*/ 189 h 189"/>
                <a:gd name="T12" fmla="*/ 48 w 151"/>
                <a:gd name="T13" fmla="*/ 148 h 189"/>
                <a:gd name="T14" fmla="*/ 101 w 151"/>
                <a:gd name="T15" fmla="*/ 148 h 189"/>
                <a:gd name="T16" fmla="*/ 111 w 151"/>
                <a:gd name="T17" fmla="*/ 189 h 189"/>
                <a:gd name="T18" fmla="*/ 151 w 151"/>
                <a:gd name="T19" fmla="*/ 189 h 189"/>
                <a:gd name="T20" fmla="*/ 101 w 151"/>
                <a:gd name="T21" fmla="*/ 0 h 189"/>
                <a:gd name="T22" fmla="*/ 51 w 151"/>
                <a:gd name="T23" fmla="*/ 0 h 189"/>
                <a:gd name="T24" fmla="*/ 0 w 151"/>
                <a:gd name="T25" fmla="*/ 189 h 189"/>
                <a:gd name="T26" fmla="*/ 38 w 151"/>
                <a:gd name="T2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89">
                  <a:moveTo>
                    <a:pt x="92" y="118"/>
                  </a:moveTo>
                  <a:lnTo>
                    <a:pt x="56" y="118"/>
                  </a:lnTo>
                  <a:lnTo>
                    <a:pt x="73" y="37"/>
                  </a:lnTo>
                  <a:lnTo>
                    <a:pt x="74" y="37"/>
                  </a:lnTo>
                  <a:lnTo>
                    <a:pt x="92" y="118"/>
                  </a:lnTo>
                  <a:close/>
                  <a:moveTo>
                    <a:pt x="38" y="189"/>
                  </a:moveTo>
                  <a:lnTo>
                    <a:pt x="48" y="148"/>
                  </a:lnTo>
                  <a:lnTo>
                    <a:pt x="101" y="148"/>
                  </a:lnTo>
                  <a:lnTo>
                    <a:pt x="111" y="189"/>
                  </a:lnTo>
                  <a:lnTo>
                    <a:pt x="151" y="189"/>
                  </a:lnTo>
                  <a:lnTo>
                    <a:pt x="101" y="0"/>
                  </a:lnTo>
                  <a:lnTo>
                    <a:pt x="51" y="0"/>
                  </a:lnTo>
                  <a:lnTo>
                    <a:pt x="0" y="189"/>
                  </a:lnTo>
                  <a:lnTo>
                    <a:pt x="38" y="18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7" name="Freeform 6"/>
            <p:cNvSpPr>
              <a:spLocks noEditPoints="1"/>
            </p:cNvSpPr>
            <p:nvPr userDrawn="1"/>
          </p:nvSpPr>
          <p:spPr bwMode="auto">
            <a:xfrm>
              <a:off x="7289" y="1158"/>
              <a:ext cx="103" cy="187"/>
            </a:xfrm>
            <a:custGeom>
              <a:avLst/>
              <a:gdLst>
                <a:gd name="T0" fmla="*/ 34 w 96"/>
                <a:gd name="T1" fmla="*/ 65 h 167"/>
                <a:gd name="T2" fmla="*/ 49 w 96"/>
                <a:gd name="T3" fmla="*/ 20 h 167"/>
                <a:gd name="T4" fmla="*/ 62 w 96"/>
                <a:gd name="T5" fmla="*/ 61 h 167"/>
                <a:gd name="T6" fmla="*/ 49 w 96"/>
                <a:gd name="T7" fmla="*/ 99 h 167"/>
                <a:gd name="T8" fmla="*/ 34 w 96"/>
                <a:gd name="T9" fmla="*/ 65 h 167"/>
                <a:gd name="T10" fmla="*/ 64 w 96"/>
                <a:gd name="T11" fmla="*/ 2 h 167"/>
                <a:gd name="T12" fmla="*/ 64 w 96"/>
                <a:gd name="T13" fmla="*/ 16 h 167"/>
                <a:gd name="T14" fmla="*/ 63 w 96"/>
                <a:gd name="T15" fmla="*/ 16 h 167"/>
                <a:gd name="T16" fmla="*/ 37 w 96"/>
                <a:gd name="T17" fmla="*/ 0 h 167"/>
                <a:gd name="T18" fmla="*/ 2 w 96"/>
                <a:gd name="T19" fmla="*/ 59 h 167"/>
                <a:gd name="T20" fmla="*/ 37 w 96"/>
                <a:gd name="T21" fmla="*/ 120 h 167"/>
                <a:gd name="T22" fmla="*/ 62 w 96"/>
                <a:gd name="T23" fmla="*/ 106 h 167"/>
                <a:gd name="T24" fmla="*/ 62 w 96"/>
                <a:gd name="T25" fmla="*/ 106 h 167"/>
                <a:gd name="T26" fmla="*/ 62 w 96"/>
                <a:gd name="T27" fmla="*/ 129 h 167"/>
                <a:gd name="T28" fmla="*/ 50 w 96"/>
                <a:gd name="T29" fmla="*/ 148 h 167"/>
                <a:gd name="T30" fmla="*/ 39 w 96"/>
                <a:gd name="T31" fmla="*/ 144 h 167"/>
                <a:gd name="T32" fmla="*/ 36 w 96"/>
                <a:gd name="T33" fmla="*/ 132 h 167"/>
                <a:gd name="T34" fmla="*/ 4 w 96"/>
                <a:gd name="T35" fmla="*/ 132 h 167"/>
                <a:gd name="T36" fmla="*/ 50 w 96"/>
                <a:gd name="T37" fmla="*/ 167 h 167"/>
                <a:gd name="T38" fmla="*/ 95 w 96"/>
                <a:gd name="T39" fmla="*/ 126 h 167"/>
                <a:gd name="T40" fmla="*/ 95 w 96"/>
                <a:gd name="T41" fmla="*/ 2 h 167"/>
                <a:gd name="T42" fmla="*/ 64 w 96"/>
                <a:gd name="T43"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167">
                  <a:moveTo>
                    <a:pt x="34" y="65"/>
                  </a:moveTo>
                  <a:cubicBezTo>
                    <a:pt x="34" y="29"/>
                    <a:pt x="36" y="20"/>
                    <a:pt x="49" y="20"/>
                  </a:cubicBezTo>
                  <a:cubicBezTo>
                    <a:pt x="61" y="20"/>
                    <a:pt x="62" y="35"/>
                    <a:pt x="62" y="61"/>
                  </a:cubicBezTo>
                  <a:cubicBezTo>
                    <a:pt x="62" y="87"/>
                    <a:pt x="61" y="99"/>
                    <a:pt x="49" y="99"/>
                  </a:cubicBezTo>
                  <a:cubicBezTo>
                    <a:pt x="33" y="99"/>
                    <a:pt x="34" y="77"/>
                    <a:pt x="34" y="65"/>
                  </a:cubicBezTo>
                  <a:close/>
                  <a:moveTo>
                    <a:pt x="64" y="2"/>
                  </a:moveTo>
                  <a:cubicBezTo>
                    <a:pt x="64" y="16"/>
                    <a:pt x="64" y="16"/>
                    <a:pt x="64" y="16"/>
                  </a:cubicBezTo>
                  <a:cubicBezTo>
                    <a:pt x="63" y="16"/>
                    <a:pt x="63" y="16"/>
                    <a:pt x="63" y="16"/>
                  </a:cubicBezTo>
                  <a:cubicBezTo>
                    <a:pt x="59" y="5"/>
                    <a:pt x="49" y="0"/>
                    <a:pt x="37" y="0"/>
                  </a:cubicBezTo>
                  <a:cubicBezTo>
                    <a:pt x="2" y="0"/>
                    <a:pt x="2" y="33"/>
                    <a:pt x="2" y="59"/>
                  </a:cubicBezTo>
                  <a:cubicBezTo>
                    <a:pt x="2" y="86"/>
                    <a:pt x="0" y="120"/>
                    <a:pt x="37" y="120"/>
                  </a:cubicBezTo>
                  <a:cubicBezTo>
                    <a:pt x="47" y="120"/>
                    <a:pt x="57" y="115"/>
                    <a:pt x="62" y="106"/>
                  </a:cubicBezTo>
                  <a:cubicBezTo>
                    <a:pt x="62" y="106"/>
                    <a:pt x="62" y="106"/>
                    <a:pt x="62" y="106"/>
                  </a:cubicBezTo>
                  <a:cubicBezTo>
                    <a:pt x="62" y="129"/>
                    <a:pt x="62" y="129"/>
                    <a:pt x="62" y="129"/>
                  </a:cubicBezTo>
                  <a:cubicBezTo>
                    <a:pt x="62" y="141"/>
                    <a:pt x="58" y="148"/>
                    <a:pt x="50" y="148"/>
                  </a:cubicBezTo>
                  <a:cubicBezTo>
                    <a:pt x="45" y="148"/>
                    <a:pt x="41" y="147"/>
                    <a:pt x="39" y="144"/>
                  </a:cubicBezTo>
                  <a:cubicBezTo>
                    <a:pt x="37" y="141"/>
                    <a:pt x="36" y="137"/>
                    <a:pt x="36" y="132"/>
                  </a:cubicBezTo>
                  <a:cubicBezTo>
                    <a:pt x="4" y="132"/>
                    <a:pt x="4" y="132"/>
                    <a:pt x="4" y="132"/>
                  </a:cubicBezTo>
                  <a:cubicBezTo>
                    <a:pt x="4" y="161"/>
                    <a:pt x="26" y="167"/>
                    <a:pt x="50" y="167"/>
                  </a:cubicBezTo>
                  <a:cubicBezTo>
                    <a:pt x="96" y="167"/>
                    <a:pt x="95" y="134"/>
                    <a:pt x="95" y="126"/>
                  </a:cubicBezTo>
                  <a:cubicBezTo>
                    <a:pt x="95" y="2"/>
                    <a:pt x="95" y="2"/>
                    <a:pt x="95" y="2"/>
                  </a:cubicBezTo>
                  <a:lnTo>
                    <a:pt x="64" y="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8" name="Freeform 7"/>
            <p:cNvSpPr>
              <a:spLocks noEditPoints="1"/>
            </p:cNvSpPr>
            <p:nvPr userDrawn="1"/>
          </p:nvSpPr>
          <p:spPr bwMode="auto">
            <a:xfrm>
              <a:off x="7424" y="1104"/>
              <a:ext cx="35" cy="189"/>
            </a:xfrm>
            <a:custGeom>
              <a:avLst/>
              <a:gdLst>
                <a:gd name="T0" fmla="*/ 35 w 35"/>
                <a:gd name="T1" fmla="*/ 189 h 189"/>
                <a:gd name="T2" fmla="*/ 18 w 35"/>
                <a:gd name="T3" fmla="*/ 189 h 189"/>
                <a:gd name="T4" fmla="*/ 0 w 35"/>
                <a:gd name="T5" fmla="*/ 189 h 189"/>
                <a:gd name="T6" fmla="*/ 0 w 35"/>
                <a:gd name="T7" fmla="*/ 124 h 189"/>
                <a:gd name="T8" fmla="*/ 0 w 35"/>
                <a:gd name="T9" fmla="*/ 57 h 189"/>
                <a:gd name="T10" fmla="*/ 18 w 35"/>
                <a:gd name="T11" fmla="*/ 57 h 189"/>
                <a:gd name="T12" fmla="*/ 35 w 35"/>
                <a:gd name="T13" fmla="*/ 57 h 189"/>
                <a:gd name="T14" fmla="*/ 35 w 35"/>
                <a:gd name="T15" fmla="*/ 124 h 189"/>
                <a:gd name="T16" fmla="*/ 35 w 35"/>
                <a:gd name="T17" fmla="*/ 189 h 189"/>
                <a:gd name="T18" fmla="*/ 35 w 35"/>
                <a:gd name="T19" fmla="*/ 0 h 189"/>
                <a:gd name="T20" fmla="*/ 35 w 35"/>
                <a:gd name="T21" fmla="*/ 14 h 189"/>
                <a:gd name="T22" fmla="*/ 35 w 35"/>
                <a:gd name="T23" fmla="*/ 29 h 189"/>
                <a:gd name="T24" fmla="*/ 18 w 35"/>
                <a:gd name="T25" fmla="*/ 29 h 189"/>
                <a:gd name="T26" fmla="*/ 0 w 35"/>
                <a:gd name="T27" fmla="*/ 29 h 189"/>
                <a:gd name="T28" fmla="*/ 0 w 35"/>
                <a:gd name="T29" fmla="*/ 14 h 189"/>
                <a:gd name="T30" fmla="*/ 0 w 35"/>
                <a:gd name="T31" fmla="*/ 0 h 189"/>
                <a:gd name="T32" fmla="*/ 18 w 35"/>
                <a:gd name="T33" fmla="*/ 0 h 189"/>
                <a:gd name="T34" fmla="*/ 35 w 35"/>
                <a:gd name="T35"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189">
                  <a:moveTo>
                    <a:pt x="35" y="189"/>
                  </a:moveTo>
                  <a:lnTo>
                    <a:pt x="18" y="189"/>
                  </a:lnTo>
                  <a:lnTo>
                    <a:pt x="0" y="189"/>
                  </a:lnTo>
                  <a:lnTo>
                    <a:pt x="0" y="124"/>
                  </a:lnTo>
                  <a:lnTo>
                    <a:pt x="0" y="57"/>
                  </a:lnTo>
                  <a:lnTo>
                    <a:pt x="18" y="57"/>
                  </a:lnTo>
                  <a:lnTo>
                    <a:pt x="35" y="57"/>
                  </a:lnTo>
                  <a:lnTo>
                    <a:pt x="35" y="124"/>
                  </a:lnTo>
                  <a:lnTo>
                    <a:pt x="35" y="189"/>
                  </a:lnTo>
                  <a:close/>
                  <a:moveTo>
                    <a:pt x="35" y="0"/>
                  </a:moveTo>
                  <a:lnTo>
                    <a:pt x="35" y="14"/>
                  </a:lnTo>
                  <a:lnTo>
                    <a:pt x="35" y="29"/>
                  </a:lnTo>
                  <a:lnTo>
                    <a:pt x="18" y="29"/>
                  </a:lnTo>
                  <a:lnTo>
                    <a:pt x="0" y="29"/>
                  </a:lnTo>
                  <a:lnTo>
                    <a:pt x="0" y="14"/>
                  </a:lnTo>
                  <a:lnTo>
                    <a:pt x="0" y="0"/>
                  </a:lnTo>
                  <a:lnTo>
                    <a:pt x="18" y="0"/>
                  </a:lnTo>
                  <a:lnTo>
                    <a:pt x="3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9" name="Freeform 8"/>
            <p:cNvSpPr>
              <a:spLocks/>
            </p:cNvSpPr>
            <p:nvPr userDrawn="1"/>
          </p:nvSpPr>
          <p:spPr bwMode="auto">
            <a:xfrm>
              <a:off x="7495" y="1104"/>
              <a:ext cx="35" cy="189"/>
            </a:xfrm>
            <a:custGeom>
              <a:avLst/>
              <a:gdLst>
                <a:gd name="T0" fmla="*/ 35 w 35"/>
                <a:gd name="T1" fmla="*/ 0 h 189"/>
                <a:gd name="T2" fmla="*/ 35 w 35"/>
                <a:gd name="T3" fmla="*/ 95 h 189"/>
                <a:gd name="T4" fmla="*/ 35 w 35"/>
                <a:gd name="T5" fmla="*/ 189 h 189"/>
                <a:gd name="T6" fmla="*/ 17 w 35"/>
                <a:gd name="T7" fmla="*/ 189 h 189"/>
                <a:gd name="T8" fmla="*/ 0 w 35"/>
                <a:gd name="T9" fmla="*/ 189 h 189"/>
                <a:gd name="T10" fmla="*/ 0 w 35"/>
                <a:gd name="T11" fmla="*/ 95 h 189"/>
                <a:gd name="T12" fmla="*/ 0 w 35"/>
                <a:gd name="T13" fmla="*/ 0 h 189"/>
                <a:gd name="T14" fmla="*/ 17 w 35"/>
                <a:gd name="T15" fmla="*/ 0 h 189"/>
                <a:gd name="T16" fmla="*/ 35 w 35"/>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89">
                  <a:moveTo>
                    <a:pt x="35" y="0"/>
                  </a:moveTo>
                  <a:lnTo>
                    <a:pt x="35" y="95"/>
                  </a:lnTo>
                  <a:lnTo>
                    <a:pt x="35" y="189"/>
                  </a:lnTo>
                  <a:lnTo>
                    <a:pt x="17" y="189"/>
                  </a:lnTo>
                  <a:lnTo>
                    <a:pt x="0" y="189"/>
                  </a:lnTo>
                  <a:lnTo>
                    <a:pt x="0" y="95"/>
                  </a:lnTo>
                  <a:lnTo>
                    <a:pt x="0" y="0"/>
                  </a:lnTo>
                  <a:lnTo>
                    <a:pt x="17" y="0"/>
                  </a:lnTo>
                  <a:lnTo>
                    <a:pt x="3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0" name="Freeform 9"/>
            <p:cNvSpPr>
              <a:spLocks noEditPoints="1"/>
            </p:cNvSpPr>
            <p:nvPr userDrawn="1"/>
          </p:nvSpPr>
          <p:spPr bwMode="auto">
            <a:xfrm>
              <a:off x="7557" y="1158"/>
              <a:ext cx="105" cy="139"/>
            </a:xfrm>
            <a:custGeom>
              <a:avLst/>
              <a:gdLst>
                <a:gd name="T0" fmla="*/ 34 w 98"/>
                <a:gd name="T1" fmla="*/ 48 h 124"/>
                <a:gd name="T2" fmla="*/ 49 w 98"/>
                <a:gd name="T3" fmla="*/ 20 h 124"/>
                <a:gd name="T4" fmla="*/ 64 w 98"/>
                <a:gd name="T5" fmla="*/ 48 h 124"/>
                <a:gd name="T6" fmla="*/ 34 w 98"/>
                <a:gd name="T7" fmla="*/ 48 h 124"/>
                <a:gd name="T8" fmla="*/ 97 w 98"/>
                <a:gd name="T9" fmla="*/ 67 h 124"/>
                <a:gd name="T10" fmla="*/ 49 w 98"/>
                <a:gd name="T11" fmla="*/ 0 h 124"/>
                <a:gd name="T12" fmla="*/ 0 w 98"/>
                <a:gd name="T13" fmla="*/ 60 h 124"/>
                <a:gd name="T14" fmla="*/ 49 w 98"/>
                <a:gd name="T15" fmla="*/ 124 h 124"/>
                <a:gd name="T16" fmla="*/ 84 w 98"/>
                <a:gd name="T17" fmla="*/ 112 h 124"/>
                <a:gd name="T18" fmla="*/ 97 w 98"/>
                <a:gd name="T19" fmla="*/ 81 h 124"/>
                <a:gd name="T20" fmla="*/ 63 w 98"/>
                <a:gd name="T21" fmla="*/ 81 h 124"/>
                <a:gd name="T22" fmla="*/ 49 w 98"/>
                <a:gd name="T23" fmla="*/ 102 h 124"/>
                <a:gd name="T24" fmla="*/ 34 w 98"/>
                <a:gd name="T25" fmla="*/ 67 h 124"/>
                <a:gd name="T26" fmla="*/ 97 w 98"/>
                <a:gd name="T27" fmla="*/ 6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24">
                  <a:moveTo>
                    <a:pt x="34" y="48"/>
                  </a:moveTo>
                  <a:cubicBezTo>
                    <a:pt x="34" y="38"/>
                    <a:pt x="33" y="20"/>
                    <a:pt x="49" y="20"/>
                  </a:cubicBezTo>
                  <a:cubicBezTo>
                    <a:pt x="65" y="20"/>
                    <a:pt x="64" y="37"/>
                    <a:pt x="64" y="48"/>
                  </a:cubicBezTo>
                  <a:lnTo>
                    <a:pt x="34" y="48"/>
                  </a:lnTo>
                  <a:close/>
                  <a:moveTo>
                    <a:pt x="97" y="67"/>
                  </a:moveTo>
                  <a:cubicBezTo>
                    <a:pt x="98" y="29"/>
                    <a:pt x="93" y="0"/>
                    <a:pt x="49" y="0"/>
                  </a:cubicBezTo>
                  <a:cubicBezTo>
                    <a:pt x="5" y="0"/>
                    <a:pt x="0" y="28"/>
                    <a:pt x="0" y="60"/>
                  </a:cubicBezTo>
                  <a:cubicBezTo>
                    <a:pt x="0" y="97"/>
                    <a:pt x="6" y="124"/>
                    <a:pt x="49" y="124"/>
                  </a:cubicBezTo>
                  <a:cubicBezTo>
                    <a:pt x="64" y="124"/>
                    <a:pt x="76" y="119"/>
                    <a:pt x="84" y="112"/>
                  </a:cubicBezTo>
                  <a:cubicBezTo>
                    <a:pt x="92" y="105"/>
                    <a:pt x="96" y="94"/>
                    <a:pt x="97" y="81"/>
                  </a:cubicBezTo>
                  <a:cubicBezTo>
                    <a:pt x="63" y="81"/>
                    <a:pt x="63" y="81"/>
                    <a:pt x="63" y="81"/>
                  </a:cubicBezTo>
                  <a:cubicBezTo>
                    <a:pt x="63" y="91"/>
                    <a:pt x="61" y="102"/>
                    <a:pt x="49" y="102"/>
                  </a:cubicBezTo>
                  <a:cubicBezTo>
                    <a:pt x="34" y="102"/>
                    <a:pt x="34" y="81"/>
                    <a:pt x="34" y="67"/>
                  </a:cubicBezTo>
                  <a:lnTo>
                    <a:pt x="97" y="6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1" name="Freeform 10"/>
            <p:cNvSpPr>
              <a:spLocks/>
            </p:cNvSpPr>
            <p:nvPr userDrawn="1"/>
          </p:nvSpPr>
          <p:spPr bwMode="auto">
            <a:xfrm>
              <a:off x="7687" y="1158"/>
              <a:ext cx="98" cy="135"/>
            </a:xfrm>
            <a:custGeom>
              <a:avLst/>
              <a:gdLst>
                <a:gd name="T0" fmla="*/ 33 w 91"/>
                <a:gd name="T1" fmla="*/ 14 h 121"/>
                <a:gd name="T2" fmla="*/ 33 w 91"/>
                <a:gd name="T3" fmla="*/ 14 h 121"/>
                <a:gd name="T4" fmla="*/ 45 w 91"/>
                <a:gd name="T5" fmla="*/ 3 h 121"/>
                <a:gd name="T6" fmla="*/ 62 w 91"/>
                <a:gd name="T7" fmla="*/ 0 h 121"/>
                <a:gd name="T8" fmla="*/ 91 w 91"/>
                <a:gd name="T9" fmla="*/ 26 h 121"/>
                <a:gd name="T10" fmla="*/ 91 w 91"/>
                <a:gd name="T11" fmla="*/ 121 h 121"/>
                <a:gd name="T12" fmla="*/ 58 w 91"/>
                <a:gd name="T13" fmla="*/ 121 h 121"/>
                <a:gd name="T14" fmla="*/ 58 w 91"/>
                <a:gd name="T15" fmla="*/ 39 h 121"/>
                <a:gd name="T16" fmla="*/ 45 w 91"/>
                <a:gd name="T17" fmla="*/ 20 h 121"/>
                <a:gd name="T18" fmla="*/ 33 w 91"/>
                <a:gd name="T19" fmla="*/ 39 h 121"/>
                <a:gd name="T20" fmla="*/ 33 w 91"/>
                <a:gd name="T21" fmla="*/ 121 h 121"/>
                <a:gd name="T22" fmla="*/ 0 w 91"/>
                <a:gd name="T23" fmla="*/ 121 h 121"/>
                <a:gd name="T24" fmla="*/ 0 w 91"/>
                <a:gd name="T25" fmla="*/ 2 h 121"/>
                <a:gd name="T26" fmla="*/ 33 w 91"/>
                <a:gd name="T27" fmla="*/ 2 h 121"/>
                <a:gd name="T28" fmla="*/ 33 w 91"/>
                <a:gd name="T2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21">
                  <a:moveTo>
                    <a:pt x="33" y="14"/>
                  </a:moveTo>
                  <a:cubicBezTo>
                    <a:pt x="33" y="14"/>
                    <a:pt x="33" y="14"/>
                    <a:pt x="33" y="14"/>
                  </a:cubicBezTo>
                  <a:cubicBezTo>
                    <a:pt x="37" y="9"/>
                    <a:pt x="41" y="5"/>
                    <a:pt x="45" y="3"/>
                  </a:cubicBezTo>
                  <a:cubicBezTo>
                    <a:pt x="50" y="1"/>
                    <a:pt x="55" y="0"/>
                    <a:pt x="62" y="0"/>
                  </a:cubicBezTo>
                  <a:cubicBezTo>
                    <a:pt x="77" y="0"/>
                    <a:pt x="91" y="9"/>
                    <a:pt x="91" y="26"/>
                  </a:cubicBezTo>
                  <a:cubicBezTo>
                    <a:pt x="91" y="121"/>
                    <a:pt x="91" y="121"/>
                    <a:pt x="91" y="121"/>
                  </a:cubicBezTo>
                  <a:cubicBezTo>
                    <a:pt x="58" y="121"/>
                    <a:pt x="58" y="121"/>
                    <a:pt x="58" y="121"/>
                  </a:cubicBezTo>
                  <a:cubicBezTo>
                    <a:pt x="58" y="39"/>
                    <a:pt x="58" y="39"/>
                    <a:pt x="58" y="39"/>
                  </a:cubicBezTo>
                  <a:cubicBezTo>
                    <a:pt x="58" y="29"/>
                    <a:pt x="56" y="20"/>
                    <a:pt x="45" y="20"/>
                  </a:cubicBezTo>
                  <a:cubicBezTo>
                    <a:pt x="35" y="20"/>
                    <a:pt x="33" y="29"/>
                    <a:pt x="33" y="39"/>
                  </a:cubicBezTo>
                  <a:cubicBezTo>
                    <a:pt x="33" y="121"/>
                    <a:pt x="33" y="121"/>
                    <a:pt x="33" y="121"/>
                  </a:cubicBezTo>
                  <a:cubicBezTo>
                    <a:pt x="0" y="121"/>
                    <a:pt x="0" y="121"/>
                    <a:pt x="0" y="121"/>
                  </a:cubicBezTo>
                  <a:cubicBezTo>
                    <a:pt x="0" y="2"/>
                    <a:pt x="0" y="2"/>
                    <a:pt x="0" y="2"/>
                  </a:cubicBezTo>
                  <a:cubicBezTo>
                    <a:pt x="33" y="2"/>
                    <a:pt x="33" y="2"/>
                    <a:pt x="33" y="2"/>
                  </a:cubicBezTo>
                  <a:lnTo>
                    <a:pt x="33" y="1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2" name="Freeform 11"/>
            <p:cNvSpPr>
              <a:spLocks/>
            </p:cNvSpPr>
            <p:nvPr userDrawn="1"/>
          </p:nvSpPr>
          <p:spPr bwMode="auto">
            <a:xfrm>
              <a:off x="7804" y="1124"/>
              <a:ext cx="69" cy="171"/>
            </a:xfrm>
            <a:custGeom>
              <a:avLst/>
              <a:gdLst>
                <a:gd name="T0" fmla="*/ 0 w 64"/>
                <a:gd name="T1" fmla="*/ 33 h 153"/>
                <a:gd name="T2" fmla="*/ 13 w 64"/>
                <a:gd name="T3" fmla="*/ 33 h 153"/>
                <a:gd name="T4" fmla="*/ 13 w 64"/>
                <a:gd name="T5" fmla="*/ 14 h 153"/>
                <a:gd name="T6" fmla="*/ 46 w 64"/>
                <a:gd name="T7" fmla="*/ 0 h 153"/>
                <a:gd name="T8" fmla="*/ 46 w 64"/>
                <a:gd name="T9" fmla="*/ 33 h 153"/>
                <a:gd name="T10" fmla="*/ 64 w 64"/>
                <a:gd name="T11" fmla="*/ 33 h 153"/>
                <a:gd name="T12" fmla="*/ 64 w 64"/>
                <a:gd name="T13" fmla="*/ 54 h 153"/>
                <a:gd name="T14" fmla="*/ 46 w 64"/>
                <a:gd name="T15" fmla="*/ 54 h 153"/>
                <a:gd name="T16" fmla="*/ 46 w 64"/>
                <a:gd name="T17" fmla="*/ 117 h 153"/>
                <a:gd name="T18" fmla="*/ 57 w 64"/>
                <a:gd name="T19" fmla="*/ 132 h 153"/>
                <a:gd name="T20" fmla="*/ 63 w 64"/>
                <a:gd name="T21" fmla="*/ 132 h 153"/>
                <a:gd name="T22" fmla="*/ 63 w 64"/>
                <a:gd name="T23" fmla="*/ 152 h 153"/>
                <a:gd name="T24" fmla="*/ 46 w 64"/>
                <a:gd name="T25" fmla="*/ 153 h 153"/>
                <a:gd name="T26" fmla="*/ 13 w 64"/>
                <a:gd name="T27" fmla="*/ 127 h 153"/>
                <a:gd name="T28" fmla="*/ 13 w 64"/>
                <a:gd name="T29" fmla="*/ 54 h 153"/>
                <a:gd name="T30" fmla="*/ 0 w 64"/>
                <a:gd name="T31" fmla="*/ 54 h 153"/>
                <a:gd name="T32" fmla="*/ 0 w 64"/>
                <a:gd name="T33"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153">
                  <a:moveTo>
                    <a:pt x="0" y="33"/>
                  </a:moveTo>
                  <a:cubicBezTo>
                    <a:pt x="13" y="33"/>
                    <a:pt x="13" y="33"/>
                    <a:pt x="13" y="33"/>
                  </a:cubicBezTo>
                  <a:cubicBezTo>
                    <a:pt x="13" y="14"/>
                    <a:pt x="13" y="14"/>
                    <a:pt x="13" y="14"/>
                  </a:cubicBezTo>
                  <a:cubicBezTo>
                    <a:pt x="46" y="0"/>
                    <a:pt x="46" y="0"/>
                    <a:pt x="46" y="0"/>
                  </a:cubicBezTo>
                  <a:cubicBezTo>
                    <a:pt x="46" y="33"/>
                    <a:pt x="46" y="33"/>
                    <a:pt x="46" y="33"/>
                  </a:cubicBezTo>
                  <a:cubicBezTo>
                    <a:pt x="64" y="33"/>
                    <a:pt x="64" y="33"/>
                    <a:pt x="64" y="33"/>
                  </a:cubicBezTo>
                  <a:cubicBezTo>
                    <a:pt x="64" y="54"/>
                    <a:pt x="64" y="54"/>
                    <a:pt x="64" y="54"/>
                  </a:cubicBezTo>
                  <a:cubicBezTo>
                    <a:pt x="46" y="54"/>
                    <a:pt x="46" y="54"/>
                    <a:pt x="46" y="54"/>
                  </a:cubicBezTo>
                  <a:cubicBezTo>
                    <a:pt x="46" y="117"/>
                    <a:pt x="46" y="117"/>
                    <a:pt x="46" y="117"/>
                  </a:cubicBezTo>
                  <a:cubicBezTo>
                    <a:pt x="46" y="126"/>
                    <a:pt x="46" y="132"/>
                    <a:pt x="57" y="132"/>
                  </a:cubicBezTo>
                  <a:cubicBezTo>
                    <a:pt x="59" y="132"/>
                    <a:pt x="61" y="132"/>
                    <a:pt x="63" y="132"/>
                  </a:cubicBezTo>
                  <a:cubicBezTo>
                    <a:pt x="63" y="152"/>
                    <a:pt x="63" y="152"/>
                    <a:pt x="63" y="152"/>
                  </a:cubicBezTo>
                  <a:cubicBezTo>
                    <a:pt x="58" y="153"/>
                    <a:pt x="54" y="153"/>
                    <a:pt x="46" y="153"/>
                  </a:cubicBezTo>
                  <a:cubicBezTo>
                    <a:pt x="17" y="153"/>
                    <a:pt x="13" y="134"/>
                    <a:pt x="13" y="127"/>
                  </a:cubicBezTo>
                  <a:cubicBezTo>
                    <a:pt x="13" y="54"/>
                    <a:pt x="13" y="54"/>
                    <a:pt x="13" y="54"/>
                  </a:cubicBezTo>
                  <a:cubicBezTo>
                    <a:pt x="0" y="54"/>
                    <a:pt x="0" y="54"/>
                    <a:pt x="0" y="54"/>
                  </a:cubicBezTo>
                  <a:lnTo>
                    <a:pt x="0"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3" name="Freeform 12"/>
            <p:cNvSpPr>
              <a:spLocks noEditPoints="1"/>
            </p:cNvSpPr>
            <p:nvPr userDrawn="1"/>
          </p:nvSpPr>
          <p:spPr bwMode="auto">
            <a:xfrm>
              <a:off x="6507" y="922"/>
              <a:ext cx="550" cy="571"/>
            </a:xfrm>
            <a:custGeom>
              <a:avLst/>
              <a:gdLst>
                <a:gd name="T0" fmla="*/ 280 w 512"/>
                <a:gd name="T1" fmla="*/ 174 h 512"/>
                <a:gd name="T2" fmla="*/ 239 w 512"/>
                <a:gd name="T3" fmla="*/ 108 h 512"/>
                <a:gd name="T4" fmla="*/ 256 w 512"/>
                <a:gd name="T5" fmla="*/ 43 h 512"/>
                <a:gd name="T6" fmla="*/ 264 w 512"/>
                <a:gd name="T7" fmla="*/ 8 h 512"/>
                <a:gd name="T8" fmla="*/ 264 w 512"/>
                <a:gd name="T9" fmla="*/ 8 h 512"/>
                <a:gd name="T10" fmla="*/ 338 w 512"/>
                <a:gd name="T11" fmla="*/ 281 h 512"/>
                <a:gd name="T12" fmla="*/ 387 w 512"/>
                <a:gd name="T13" fmla="*/ 256 h 512"/>
                <a:gd name="T14" fmla="*/ 457 w 512"/>
                <a:gd name="T15" fmla="*/ 244 h 512"/>
                <a:gd name="T16" fmla="*/ 512 w 512"/>
                <a:gd name="T17" fmla="*/ 256 h 512"/>
                <a:gd name="T18" fmla="*/ 512 w 512"/>
                <a:gd name="T19" fmla="*/ 256 h 512"/>
                <a:gd name="T20" fmla="*/ 256 w 512"/>
                <a:gd name="T21" fmla="*/ 363 h 512"/>
                <a:gd name="T22" fmla="*/ 239 w 512"/>
                <a:gd name="T23" fmla="*/ 404 h 512"/>
                <a:gd name="T24" fmla="*/ 256 w 512"/>
                <a:gd name="T25" fmla="*/ 446 h 512"/>
                <a:gd name="T26" fmla="*/ 264 w 512"/>
                <a:gd name="T27" fmla="*/ 504 h 512"/>
                <a:gd name="T28" fmla="*/ 264 w 512"/>
                <a:gd name="T29" fmla="*/ 504 h 512"/>
                <a:gd name="T30" fmla="*/ 174 w 512"/>
                <a:gd name="T31" fmla="*/ 281 h 512"/>
                <a:gd name="T32" fmla="*/ 91 w 512"/>
                <a:gd name="T33" fmla="*/ 256 h 512"/>
                <a:gd name="T34" fmla="*/ 55 w 512"/>
                <a:gd name="T35" fmla="*/ 244 h 512"/>
                <a:gd name="T36" fmla="*/ 16 w 512"/>
                <a:gd name="T37" fmla="*/ 256 h 512"/>
                <a:gd name="T38" fmla="*/ 16 w 512"/>
                <a:gd name="T39" fmla="*/ 256 h 512"/>
                <a:gd name="T40" fmla="*/ 314 w 512"/>
                <a:gd name="T41" fmla="*/ 174 h 512"/>
                <a:gd name="T42" fmla="*/ 314 w 512"/>
                <a:gd name="T43" fmla="*/ 223 h 512"/>
                <a:gd name="T44" fmla="*/ 360 w 512"/>
                <a:gd name="T45" fmla="*/ 135 h 512"/>
                <a:gd name="T46" fmla="*/ 360 w 512"/>
                <a:gd name="T47" fmla="*/ 169 h 512"/>
                <a:gd name="T48" fmla="*/ 407 w 512"/>
                <a:gd name="T49" fmla="*/ 106 h 512"/>
                <a:gd name="T50" fmla="*/ 390 w 512"/>
                <a:gd name="T51" fmla="*/ 123 h 512"/>
                <a:gd name="T52" fmla="*/ 437 w 512"/>
                <a:gd name="T53" fmla="*/ 75 h 512"/>
                <a:gd name="T54" fmla="*/ 437 w 512"/>
                <a:gd name="T55" fmla="*/ 87 h 512"/>
                <a:gd name="T56" fmla="*/ 297 w 512"/>
                <a:gd name="T57" fmla="*/ 297 h 512"/>
                <a:gd name="T58" fmla="*/ 373 w 512"/>
                <a:gd name="T59" fmla="*/ 373 h 512"/>
                <a:gd name="T60" fmla="*/ 343 w 512"/>
                <a:gd name="T61" fmla="*/ 361 h 512"/>
                <a:gd name="T62" fmla="*/ 407 w 512"/>
                <a:gd name="T63" fmla="*/ 407 h 512"/>
                <a:gd name="T64" fmla="*/ 390 w 512"/>
                <a:gd name="T65" fmla="*/ 390 h 512"/>
                <a:gd name="T66" fmla="*/ 407 w 512"/>
                <a:gd name="T67" fmla="*/ 407 h 512"/>
                <a:gd name="T68" fmla="*/ 426 w 512"/>
                <a:gd name="T69" fmla="*/ 426 h 512"/>
                <a:gd name="T70" fmla="*/ 437 w 512"/>
                <a:gd name="T71" fmla="*/ 437 h 512"/>
                <a:gd name="T72" fmla="*/ 181 w 512"/>
                <a:gd name="T73" fmla="*/ 297 h 512"/>
                <a:gd name="T74" fmla="*/ 215 w 512"/>
                <a:gd name="T75" fmla="*/ 332 h 512"/>
                <a:gd name="T76" fmla="*/ 151 w 512"/>
                <a:gd name="T77" fmla="*/ 344 h 512"/>
                <a:gd name="T78" fmla="*/ 164 w 512"/>
                <a:gd name="T79" fmla="*/ 373 h 512"/>
                <a:gd name="T80" fmla="*/ 114 w 512"/>
                <a:gd name="T81" fmla="*/ 387 h 512"/>
                <a:gd name="T82" fmla="*/ 114 w 512"/>
                <a:gd name="T83" fmla="*/ 411 h 512"/>
                <a:gd name="T84" fmla="*/ 86 w 512"/>
                <a:gd name="T85" fmla="*/ 426 h 512"/>
                <a:gd name="T86" fmla="*/ 86 w 512"/>
                <a:gd name="T87" fmla="*/ 437 h 512"/>
                <a:gd name="T88" fmla="*/ 181 w 512"/>
                <a:gd name="T89" fmla="*/ 181 h 512"/>
                <a:gd name="T90" fmla="*/ 215 w 512"/>
                <a:gd name="T91" fmla="*/ 216 h 512"/>
                <a:gd name="T92" fmla="*/ 151 w 512"/>
                <a:gd name="T93" fmla="*/ 135 h 512"/>
                <a:gd name="T94" fmla="*/ 151 w 512"/>
                <a:gd name="T95" fmla="*/ 169 h 512"/>
                <a:gd name="T96" fmla="*/ 122 w 512"/>
                <a:gd name="T97" fmla="*/ 106 h 512"/>
                <a:gd name="T98" fmla="*/ 114 w 512"/>
                <a:gd name="T99" fmla="*/ 126 h 512"/>
                <a:gd name="T100" fmla="*/ 86 w 512"/>
                <a:gd name="T101" fmla="*/ 75 h 512"/>
                <a:gd name="T102" fmla="*/ 86 w 512"/>
                <a:gd name="T103" fmla="*/ 8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56" y="198"/>
                  </a:moveTo>
                  <a:cubicBezTo>
                    <a:pt x="243" y="198"/>
                    <a:pt x="232" y="188"/>
                    <a:pt x="232" y="174"/>
                  </a:cubicBezTo>
                  <a:cubicBezTo>
                    <a:pt x="232" y="161"/>
                    <a:pt x="243" y="150"/>
                    <a:pt x="256" y="150"/>
                  </a:cubicBezTo>
                  <a:cubicBezTo>
                    <a:pt x="269" y="150"/>
                    <a:pt x="280" y="161"/>
                    <a:pt x="280" y="174"/>
                  </a:cubicBezTo>
                  <a:cubicBezTo>
                    <a:pt x="280" y="188"/>
                    <a:pt x="269" y="198"/>
                    <a:pt x="256" y="198"/>
                  </a:cubicBezTo>
                  <a:close/>
                  <a:moveTo>
                    <a:pt x="273" y="108"/>
                  </a:moveTo>
                  <a:cubicBezTo>
                    <a:pt x="273" y="99"/>
                    <a:pt x="265" y="91"/>
                    <a:pt x="256" y="91"/>
                  </a:cubicBezTo>
                  <a:cubicBezTo>
                    <a:pt x="246" y="91"/>
                    <a:pt x="239" y="99"/>
                    <a:pt x="239" y="108"/>
                  </a:cubicBezTo>
                  <a:cubicBezTo>
                    <a:pt x="239" y="118"/>
                    <a:pt x="246" y="126"/>
                    <a:pt x="256" y="126"/>
                  </a:cubicBezTo>
                  <a:cubicBezTo>
                    <a:pt x="265" y="126"/>
                    <a:pt x="273" y="118"/>
                    <a:pt x="273" y="108"/>
                  </a:cubicBezTo>
                  <a:close/>
                  <a:moveTo>
                    <a:pt x="268" y="55"/>
                  </a:moveTo>
                  <a:cubicBezTo>
                    <a:pt x="268" y="49"/>
                    <a:pt x="263" y="43"/>
                    <a:pt x="256" y="43"/>
                  </a:cubicBezTo>
                  <a:cubicBezTo>
                    <a:pt x="249" y="43"/>
                    <a:pt x="244" y="49"/>
                    <a:pt x="244" y="55"/>
                  </a:cubicBezTo>
                  <a:cubicBezTo>
                    <a:pt x="244" y="62"/>
                    <a:pt x="249" y="67"/>
                    <a:pt x="256" y="67"/>
                  </a:cubicBezTo>
                  <a:cubicBezTo>
                    <a:pt x="263" y="67"/>
                    <a:pt x="268" y="62"/>
                    <a:pt x="268" y="55"/>
                  </a:cubicBezTo>
                  <a:close/>
                  <a:moveTo>
                    <a:pt x="264" y="8"/>
                  </a:moveTo>
                  <a:cubicBezTo>
                    <a:pt x="264" y="4"/>
                    <a:pt x="260" y="0"/>
                    <a:pt x="256" y="0"/>
                  </a:cubicBezTo>
                  <a:cubicBezTo>
                    <a:pt x="252" y="0"/>
                    <a:pt x="248" y="4"/>
                    <a:pt x="248" y="8"/>
                  </a:cubicBezTo>
                  <a:cubicBezTo>
                    <a:pt x="248" y="13"/>
                    <a:pt x="252" y="16"/>
                    <a:pt x="256" y="16"/>
                  </a:cubicBezTo>
                  <a:cubicBezTo>
                    <a:pt x="260" y="16"/>
                    <a:pt x="264" y="13"/>
                    <a:pt x="264" y="8"/>
                  </a:cubicBezTo>
                  <a:close/>
                  <a:moveTo>
                    <a:pt x="363" y="256"/>
                  </a:moveTo>
                  <a:cubicBezTo>
                    <a:pt x="363" y="243"/>
                    <a:pt x="352" y="232"/>
                    <a:pt x="338" y="232"/>
                  </a:cubicBezTo>
                  <a:cubicBezTo>
                    <a:pt x="325" y="232"/>
                    <a:pt x="314" y="243"/>
                    <a:pt x="314" y="256"/>
                  </a:cubicBezTo>
                  <a:cubicBezTo>
                    <a:pt x="314" y="270"/>
                    <a:pt x="325" y="281"/>
                    <a:pt x="338" y="281"/>
                  </a:cubicBezTo>
                  <a:cubicBezTo>
                    <a:pt x="352" y="281"/>
                    <a:pt x="363" y="270"/>
                    <a:pt x="363" y="256"/>
                  </a:cubicBezTo>
                  <a:close/>
                  <a:moveTo>
                    <a:pt x="421" y="256"/>
                  </a:moveTo>
                  <a:cubicBezTo>
                    <a:pt x="421" y="247"/>
                    <a:pt x="413" y="239"/>
                    <a:pt x="404" y="239"/>
                  </a:cubicBezTo>
                  <a:cubicBezTo>
                    <a:pt x="394" y="239"/>
                    <a:pt x="387" y="247"/>
                    <a:pt x="387" y="256"/>
                  </a:cubicBezTo>
                  <a:cubicBezTo>
                    <a:pt x="387" y="266"/>
                    <a:pt x="394" y="274"/>
                    <a:pt x="404" y="274"/>
                  </a:cubicBezTo>
                  <a:cubicBezTo>
                    <a:pt x="413" y="274"/>
                    <a:pt x="421" y="266"/>
                    <a:pt x="421" y="256"/>
                  </a:cubicBezTo>
                  <a:close/>
                  <a:moveTo>
                    <a:pt x="469" y="256"/>
                  </a:moveTo>
                  <a:cubicBezTo>
                    <a:pt x="469" y="250"/>
                    <a:pt x="464" y="244"/>
                    <a:pt x="457" y="244"/>
                  </a:cubicBezTo>
                  <a:cubicBezTo>
                    <a:pt x="451" y="244"/>
                    <a:pt x="445" y="250"/>
                    <a:pt x="445" y="256"/>
                  </a:cubicBezTo>
                  <a:cubicBezTo>
                    <a:pt x="445" y="263"/>
                    <a:pt x="451" y="268"/>
                    <a:pt x="457" y="268"/>
                  </a:cubicBezTo>
                  <a:cubicBezTo>
                    <a:pt x="464" y="268"/>
                    <a:pt x="469" y="263"/>
                    <a:pt x="469" y="256"/>
                  </a:cubicBezTo>
                  <a:close/>
                  <a:moveTo>
                    <a:pt x="512" y="256"/>
                  </a:moveTo>
                  <a:cubicBezTo>
                    <a:pt x="512" y="252"/>
                    <a:pt x="508" y="248"/>
                    <a:pt x="504" y="248"/>
                  </a:cubicBezTo>
                  <a:cubicBezTo>
                    <a:pt x="500" y="248"/>
                    <a:pt x="496" y="252"/>
                    <a:pt x="496" y="256"/>
                  </a:cubicBezTo>
                  <a:cubicBezTo>
                    <a:pt x="496" y="261"/>
                    <a:pt x="500" y="264"/>
                    <a:pt x="504" y="264"/>
                  </a:cubicBezTo>
                  <a:cubicBezTo>
                    <a:pt x="508" y="264"/>
                    <a:pt x="512" y="261"/>
                    <a:pt x="512" y="256"/>
                  </a:cubicBezTo>
                  <a:close/>
                  <a:moveTo>
                    <a:pt x="280" y="339"/>
                  </a:moveTo>
                  <a:cubicBezTo>
                    <a:pt x="280" y="325"/>
                    <a:pt x="269" y="314"/>
                    <a:pt x="256" y="314"/>
                  </a:cubicBezTo>
                  <a:cubicBezTo>
                    <a:pt x="243" y="314"/>
                    <a:pt x="232" y="325"/>
                    <a:pt x="232" y="339"/>
                  </a:cubicBezTo>
                  <a:cubicBezTo>
                    <a:pt x="232" y="352"/>
                    <a:pt x="243" y="363"/>
                    <a:pt x="256" y="363"/>
                  </a:cubicBezTo>
                  <a:cubicBezTo>
                    <a:pt x="269" y="363"/>
                    <a:pt x="280" y="352"/>
                    <a:pt x="280" y="339"/>
                  </a:cubicBezTo>
                  <a:close/>
                  <a:moveTo>
                    <a:pt x="273" y="404"/>
                  </a:moveTo>
                  <a:cubicBezTo>
                    <a:pt x="273" y="395"/>
                    <a:pt x="265" y="387"/>
                    <a:pt x="256" y="387"/>
                  </a:cubicBezTo>
                  <a:cubicBezTo>
                    <a:pt x="246" y="387"/>
                    <a:pt x="239" y="395"/>
                    <a:pt x="239" y="404"/>
                  </a:cubicBezTo>
                  <a:cubicBezTo>
                    <a:pt x="239" y="414"/>
                    <a:pt x="246" y="421"/>
                    <a:pt x="256" y="421"/>
                  </a:cubicBezTo>
                  <a:cubicBezTo>
                    <a:pt x="265" y="421"/>
                    <a:pt x="273" y="414"/>
                    <a:pt x="273" y="404"/>
                  </a:cubicBezTo>
                  <a:close/>
                  <a:moveTo>
                    <a:pt x="268" y="457"/>
                  </a:moveTo>
                  <a:cubicBezTo>
                    <a:pt x="268" y="451"/>
                    <a:pt x="263" y="446"/>
                    <a:pt x="256" y="446"/>
                  </a:cubicBezTo>
                  <a:cubicBezTo>
                    <a:pt x="249" y="446"/>
                    <a:pt x="244" y="451"/>
                    <a:pt x="244" y="457"/>
                  </a:cubicBezTo>
                  <a:cubicBezTo>
                    <a:pt x="244" y="464"/>
                    <a:pt x="249" y="469"/>
                    <a:pt x="256" y="469"/>
                  </a:cubicBezTo>
                  <a:cubicBezTo>
                    <a:pt x="263" y="469"/>
                    <a:pt x="268" y="464"/>
                    <a:pt x="268" y="457"/>
                  </a:cubicBezTo>
                  <a:close/>
                  <a:moveTo>
                    <a:pt x="264" y="504"/>
                  </a:moveTo>
                  <a:cubicBezTo>
                    <a:pt x="264" y="500"/>
                    <a:pt x="260" y="496"/>
                    <a:pt x="256" y="496"/>
                  </a:cubicBezTo>
                  <a:cubicBezTo>
                    <a:pt x="252" y="496"/>
                    <a:pt x="248" y="500"/>
                    <a:pt x="248" y="504"/>
                  </a:cubicBezTo>
                  <a:cubicBezTo>
                    <a:pt x="248" y="509"/>
                    <a:pt x="252" y="512"/>
                    <a:pt x="256" y="512"/>
                  </a:cubicBezTo>
                  <a:cubicBezTo>
                    <a:pt x="260" y="512"/>
                    <a:pt x="264" y="509"/>
                    <a:pt x="264" y="504"/>
                  </a:cubicBezTo>
                  <a:close/>
                  <a:moveTo>
                    <a:pt x="198" y="256"/>
                  </a:moveTo>
                  <a:cubicBezTo>
                    <a:pt x="198" y="243"/>
                    <a:pt x="187" y="232"/>
                    <a:pt x="174" y="232"/>
                  </a:cubicBezTo>
                  <a:cubicBezTo>
                    <a:pt x="160" y="232"/>
                    <a:pt x="149" y="243"/>
                    <a:pt x="149" y="256"/>
                  </a:cubicBezTo>
                  <a:cubicBezTo>
                    <a:pt x="149" y="270"/>
                    <a:pt x="160" y="281"/>
                    <a:pt x="174" y="281"/>
                  </a:cubicBezTo>
                  <a:cubicBezTo>
                    <a:pt x="187" y="281"/>
                    <a:pt x="198" y="270"/>
                    <a:pt x="198" y="256"/>
                  </a:cubicBezTo>
                  <a:close/>
                  <a:moveTo>
                    <a:pt x="126" y="256"/>
                  </a:moveTo>
                  <a:cubicBezTo>
                    <a:pt x="126" y="247"/>
                    <a:pt x="118" y="239"/>
                    <a:pt x="108" y="239"/>
                  </a:cubicBezTo>
                  <a:cubicBezTo>
                    <a:pt x="99" y="239"/>
                    <a:pt x="91" y="247"/>
                    <a:pt x="91" y="256"/>
                  </a:cubicBezTo>
                  <a:cubicBezTo>
                    <a:pt x="91" y="266"/>
                    <a:pt x="99" y="274"/>
                    <a:pt x="108" y="274"/>
                  </a:cubicBezTo>
                  <a:cubicBezTo>
                    <a:pt x="118" y="274"/>
                    <a:pt x="126" y="266"/>
                    <a:pt x="126" y="256"/>
                  </a:cubicBezTo>
                  <a:close/>
                  <a:moveTo>
                    <a:pt x="67" y="256"/>
                  </a:moveTo>
                  <a:cubicBezTo>
                    <a:pt x="67" y="250"/>
                    <a:pt x="62" y="244"/>
                    <a:pt x="55" y="244"/>
                  </a:cubicBezTo>
                  <a:cubicBezTo>
                    <a:pt x="48" y="244"/>
                    <a:pt x="43" y="250"/>
                    <a:pt x="43" y="256"/>
                  </a:cubicBezTo>
                  <a:cubicBezTo>
                    <a:pt x="43" y="263"/>
                    <a:pt x="48" y="268"/>
                    <a:pt x="55" y="268"/>
                  </a:cubicBezTo>
                  <a:cubicBezTo>
                    <a:pt x="62" y="268"/>
                    <a:pt x="67" y="263"/>
                    <a:pt x="67" y="256"/>
                  </a:cubicBezTo>
                  <a:close/>
                  <a:moveTo>
                    <a:pt x="16" y="256"/>
                  </a:moveTo>
                  <a:cubicBezTo>
                    <a:pt x="16" y="252"/>
                    <a:pt x="12" y="248"/>
                    <a:pt x="8" y="248"/>
                  </a:cubicBezTo>
                  <a:cubicBezTo>
                    <a:pt x="4" y="248"/>
                    <a:pt x="0" y="252"/>
                    <a:pt x="0" y="256"/>
                  </a:cubicBezTo>
                  <a:cubicBezTo>
                    <a:pt x="0" y="261"/>
                    <a:pt x="4" y="264"/>
                    <a:pt x="8" y="264"/>
                  </a:cubicBezTo>
                  <a:cubicBezTo>
                    <a:pt x="12" y="264"/>
                    <a:pt x="16" y="261"/>
                    <a:pt x="16" y="256"/>
                  </a:cubicBezTo>
                  <a:close/>
                  <a:moveTo>
                    <a:pt x="331" y="215"/>
                  </a:moveTo>
                  <a:cubicBezTo>
                    <a:pt x="336" y="211"/>
                    <a:pt x="338" y="205"/>
                    <a:pt x="338" y="198"/>
                  </a:cubicBezTo>
                  <a:cubicBezTo>
                    <a:pt x="338" y="192"/>
                    <a:pt x="336" y="186"/>
                    <a:pt x="331" y="181"/>
                  </a:cubicBezTo>
                  <a:cubicBezTo>
                    <a:pt x="327" y="176"/>
                    <a:pt x="321" y="174"/>
                    <a:pt x="314" y="174"/>
                  </a:cubicBezTo>
                  <a:cubicBezTo>
                    <a:pt x="308" y="174"/>
                    <a:pt x="301" y="176"/>
                    <a:pt x="297" y="181"/>
                  </a:cubicBezTo>
                  <a:cubicBezTo>
                    <a:pt x="292" y="186"/>
                    <a:pt x="290" y="192"/>
                    <a:pt x="290" y="198"/>
                  </a:cubicBezTo>
                  <a:cubicBezTo>
                    <a:pt x="290" y="205"/>
                    <a:pt x="292" y="211"/>
                    <a:pt x="297" y="215"/>
                  </a:cubicBezTo>
                  <a:cubicBezTo>
                    <a:pt x="301" y="220"/>
                    <a:pt x="308" y="223"/>
                    <a:pt x="314" y="223"/>
                  </a:cubicBezTo>
                  <a:cubicBezTo>
                    <a:pt x="321" y="223"/>
                    <a:pt x="327" y="220"/>
                    <a:pt x="331" y="215"/>
                  </a:cubicBezTo>
                  <a:close/>
                  <a:moveTo>
                    <a:pt x="373" y="164"/>
                  </a:moveTo>
                  <a:cubicBezTo>
                    <a:pt x="379" y="157"/>
                    <a:pt x="379" y="146"/>
                    <a:pt x="373" y="140"/>
                  </a:cubicBezTo>
                  <a:cubicBezTo>
                    <a:pt x="369" y="136"/>
                    <a:pt x="365" y="135"/>
                    <a:pt x="360" y="135"/>
                  </a:cubicBezTo>
                  <a:cubicBezTo>
                    <a:pt x="356" y="135"/>
                    <a:pt x="351" y="136"/>
                    <a:pt x="348" y="140"/>
                  </a:cubicBezTo>
                  <a:cubicBezTo>
                    <a:pt x="345" y="143"/>
                    <a:pt x="343" y="147"/>
                    <a:pt x="343" y="152"/>
                  </a:cubicBezTo>
                  <a:cubicBezTo>
                    <a:pt x="343" y="156"/>
                    <a:pt x="345" y="161"/>
                    <a:pt x="348" y="164"/>
                  </a:cubicBezTo>
                  <a:cubicBezTo>
                    <a:pt x="351" y="167"/>
                    <a:pt x="356" y="169"/>
                    <a:pt x="360" y="169"/>
                  </a:cubicBezTo>
                  <a:cubicBezTo>
                    <a:pt x="365" y="169"/>
                    <a:pt x="369" y="167"/>
                    <a:pt x="373" y="164"/>
                  </a:cubicBezTo>
                  <a:close/>
                  <a:moveTo>
                    <a:pt x="407" y="123"/>
                  </a:moveTo>
                  <a:cubicBezTo>
                    <a:pt x="409" y="120"/>
                    <a:pt x="410" y="117"/>
                    <a:pt x="410" y="114"/>
                  </a:cubicBezTo>
                  <a:cubicBezTo>
                    <a:pt x="410" y="111"/>
                    <a:pt x="409" y="108"/>
                    <a:pt x="407" y="106"/>
                  </a:cubicBezTo>
                  <a:cubicBezTo>
                    <a:pt x="404" y="103"/>
                    <a:pt x="401" y="102"/>
                    <a:pt x="398" y="102"/>
                  </a:cubicBezTo>
                  <a:cubicBezTo>
                    <a:pt x="395" y="102"/>
                    <a:pt x="392" y="103"/>
                    <a:pt x="390" y="106"/>
                  </a:cubicBezTo>
                  <a:cubicBezTo>
                    <a:pt x="387" y="108"/>
                    <a:pt x="386" y="111"/>
                    <a:pt x="386" y="114"/>
                  </a:cubicBezTo>
                  <a:cubicBezTo>
                    <a:pt x="386" y="117"/>
                    <a:pt x="387" y="120"/>
                    <a:pt x="390" y="123"/>
                  </a:cubicBezTo>
                  <a:cubicBezTo>
                    <a:pt x="392" y="125"/>
                    <a:pt x="395" y="126"/>
                    <a:pt x="398" y="126"/>
                  </a:cubicBezTo>
                  <a:cubicBezTo>
                    <a:pt x="401" y="126"/>
                    <a:pt x="404" y="125"/>
                    <a:pt x="407" y="123"/>
                  </a:cubicBezTo>
                  <a:close/>
                  <a:moveTo>
                    <a:pt x="437" y="87"/>
                  </a:moveTo>
                  <a:cubicBezTo>
                    <a:pt x="440" y="84"/>
                    <a:pt x="440" y="79"/>
                    <a:pt x="437" y="75"/>
                  </a:cubicBezTo>
                  <a:cubicBezTo>
                    <a:pt x="434" y="72"/>
                    <a:pt x="429" y="72"/>
                    <a:pt x="426" y="75"/>
                  </a:cubicBezTo>
                  <a:cubicBezTo>
                    <a:pt x="423" y="79"/>
                    <a:pt x="423" y="84"/>
                    <a:pt x="426" y="87"/>
                  </a:cubicBezTo>
                  <a:cubicBezTo>
                    <a:pt x="427" y="88"/>
                    <a:pt x="429" y="89"/>
                    <a:pt x="431" y="89"/>
                  </a:cubicBezTo>
                  <a:cubicBezTo>
                    <a:pt x="433" y="89"/>
                    <a:pt x="435" y="88"/>
                    <a:pt x="437" y="87"/>
                  </a:cubicBezTo>
                  <a:close/>
                  <a:moveTo>
                    <a:pt x="331" y="332"/>
                  </a:moveTo>
                  <a:cubicBezTo>
                    <a:pt x="341" y="322"/>
                    <a:pt x="341" y="307"/>
                    <a:pt x="331" y="297"/>
                  </a:cubicBezTo>
                  <a:cubicBezTo>
                    <a:pt x="327" y="293"/>
                    <a:pt x="321" y="290"/>
                    <a:pt x="314" y="290"/>
                  </a:cubicBezTo>
                  <a:cubicBezTo>
                    <a:pt x="308" y="290"/>
                    <a:pt x="302" y="293"/>
                    <a:pt x="297" y="297"/>
                  </a:cubicBezTo>
                  <a:cubicBezTo>
                    <a:pt x="287" y="307"/>
                    <a:pt x="287" y="322"/>
                    <a:pt x="297" y="332"/>
                  </a:cubicBezTo>
                  <a:cubicBezTo>
                    <a:pt x="302" y="336"/>
                    <a:pt x="308" y="339"/>
                    <a:pt x="314" y="339"/>
                  </a:cubicBezTo>
                  <a:cubicBezTo>
                    <a:pt x="321" y="339"/>
                    <a:pt x="327" y="336"/>
                    <a:pt x="331" y="332"/>
                  </a:cubicBezTo>
                  <a:close/>
                  <a:moveTo>
                    <a:pt x="373" y="373"/>
                  </a:moveTo>
                  <a:cubicBezTo>
                    <a:pt x="379" y="366"/>
                    <a:pt x="379" y="355"/>
                    <a:pt x="373" y="349"/>
                  </a:cubicBezTo>
                  <a:cubicBezTo>
                    <a:pt x="369" y="346"/>
                    <a:pt x="365" y="344"/>
                    <a:pt x="360" y="344"/>
                  </a:cubicBezTo>
                  <a:cubicBezTo>
                    <a:pt x="356" y="344"/>
                    <a:pt x="352" y="346"/>
                    <a:pt x="348" y="349"/>
                  </a:cubicBezTo>
                  <a:cubicBezTo>
                    <a:pt x="345" y="352"/>
                    <a:pt x="343" y="356"/>
                    <a:pt x="343" y="361"/>
                  </a:cubicBezTo>
                  <a:cubicBezTo>
                    <a:pt x="343" y="366"/>
                    <a:pt x="345" y="370"/>
                    <a:pt x="348" y="373"/>
                  </a:cubicBezTo>
                  <a:cubicBezTo>
                    <a:pt x="352" y="376"/>
                    <a:pt x="356" y="378"/>
                    <a:pt x="360" y="378"/>
                  </a:cubicBezTo>
                  <a:cubicBezTo>
                    <a:pt x="365" y="378"/>
                    <a:pt x="369" y="376"/>
                    <a:pt x="373" y="373"/>
                  </a:cubicBezTo>
                  <a:close/>
                  <a:moveTo>
                    <a:pt x="407" y="407"/>
                  </a:moveTo>
                  <a:cubicBezTo>
                    <a:pt x="409" y="405"/>
                    <a:pt x="410" y="402"/>
                    <a:pt x="410" y="399"/>
                  </a:cubicBezTo>
                  <a:cubicBezTo>
                    <a:pt x="410" y="395"/>
                    <a:pt x="409" y="392"/>
                    <a:pt x="407" y="390"/>
                  </a:cubicBezTo>
                  <a:cubicBezTo>
                    <a:pt x="404" y="388"/>
                    <a:pt x="401" y="387"/>
                    <a:pt x="398" y="387"/>
                  </a:cubicBezTo>
                  <a:cubicBezTo>
                    <a:pt x="395" y="387"/>
                    <a:pt x="392" y="388"/>
                    <a:pt x="390" y="390"/>
                  </a:cubicBezTo>
                  <a:cubicBezTo>
                    <a:pt x="388" y="392"/>
                    <a:pt x="386" y="395"/>
                    <a:pt x="386" y="399"/>
                  </a:cubicBezTo>
                  <a:cubicBezTo>
                    <a:pt x="386" y="402"/>
                    <a:pt x="387" y="405"/>
                    <a:pt x="390" y="407"/>
                  </a:cubicBezTo>
                  <a:cubicBezTo>
                    <a:pt x="392" y="409"/>
                    <a:pt x="395" y="411"/>
                    <a:pt x="398" y="411"/>
                  </a:cubicBezTo>
                  <a:cubicBezTo>
                    <a:pt x="401" y="411"/>
                    <a:pt x="404" y="409"/>
                    <a:pt x="407" y="407"/>
                  </a:cubicBezTo>
                  <a:close/>
                  <a:moveTo>
                    <a:pt x="437" y="437"/>
                  </a:moveTo>
                  <a:cubicBezTo>
                    <a:pt x="439" y="436"/>
                    <a:pt x="439" y="434"/>
                    <a:pt x="439" y="432"/>
                  </a:cubicBezTo>
                  <a:cubicBezTo>
                    <a:pt x="439" y="430"/>
                    <a:pt x="438" y="428"/>
                    <a:pt x="437" y="426"/>
                  </a:cubicBezTo>
                  <a:cubicBezTo>
                    <a:pt x="434" y="423"/>
                    <a:pt x="429" y="423"/>
                    <a:pt x="426" y="426"/>
                  </a:cubicBezTo>
                  <a:cubicBezTo>
                    <a:pt x="424" y="428"/>
                    <a:pt x="423" y="430"/>
                    <a:pt x="423" y="432"/>
                  </a:cubicBezTo>
                  <a:cubicBezTo>
                    <a:pt x="423" y="434"/>
                    <a:pt x="424" y="436"/>
                    <a:pt x="426" y="437"/>
                  </a:cubicBezTo>
                  <a:cubicBezTo>
                    <a:pt x="427" y="439"/>
                    <a:pt x="429" y="440"/>
                    <a:pt x="431" y="440"/>
                  </a:cubicBezTo>
                  <a:cubicBezTo>
                    <a:pt x="433" y="440"/>
                    <a:pt x="435" y="439"/>
                    <a:pt x="437" y="437"/>
                  </a:cubicBezTo>
                  <a:close/>
                  <a:moveTo>
                    <a:pt x="215" y="332"/>
                  </a:moveTo>
                  <a:cubicBezTo>
                    <a:pt x="224" y="322"/>
                    <a:pt x="224" y="307"/>
                    <a:pt x="215" y="297"/>
                  </a:cubicBezTo>
                  <a:cubicBezTo>
                    <a:pt x="210" y="293"/>
                    <a:pt x="204" y="290"/>
                    <a:pt x="198" y="290"/>
                  </a:cubicBezTo>
                  <a:cubicBezTo>
                    <a:pt x="191" y="290"/>
                    <a:pt x="185" y="293"/>
                    <a:pt x="181" y="297"/>
                  </a:cubicBezTo>
                  <a:cubicBezTo>
                    <a:pt x="176" y="302"/>
                    <a:pt x="173" y="308"/>
                    <a:pt x="173" y="314"/>
                  </a:cubicBezTo>
                  <a:cubicBezTo>
                    <a:pt x="173" y="321"/>
                    <a:pt x="176" y="327"/>
                    <a:pt x="181" y="332"/>
                  </a:cubicBezTo>
                  <a:cubicBezTo>
                    <a:pt x="185" y="336"/>
                    <a:pt x="191" y="339"/>
                    <a:pt x="198" y="339"/>
                  </a:cubicBezTo>
                  <a:cubicBezTo>
                    <a:pt x="204" y="339"/>
                    <a:pt x="210" y="336"/>
                    <a:pt x="215" y="332"/>
                  </a:cubicBezTo>
                  <a:close/>
                  <a:moveTo>
                    <a:pt x="164" y="373"/>
                  </a:moveTo>
                  <a:cubicBezTo>
                    <a:pt x="167" y="370"/>
                    <a:pt x="169" y="365"/>
                    <a:pt x="169" y="361"/>
                  </a:cubicBezTo>
                  <a:cubicBezTo>
                    <a:pt x="169" y="356"/>
                    <a:pt x="167" y="352"/>
                    <a:pt x="164" y="349"/>
                  </a:cubicBezTo>
                  <a:cubicBezTo>
                    <a:pt x="160" y="345"/>
                    <a:pt x="156" y="344"/>
                    <a:pt x="151" y="344"/>
                  </a:cubicBezTo>
                  <a:cubicBezTo>
                    <a:pt x="147" y="344"/>
                    <a:pt x="142" y="345"/>
                    <a:pt x="139" y="349"/>
                  </a:cubicBezTo>
                  <a:cubicBezTo>
                    <a:pt x="132" y="355"/>
                    <a:pt x="132" y="366"/>
                    <a:pt x="139" y="373"/>
                  </a:cubicBezTo>
                  <a:cubicBezTo>
                    <a:pt x="142" y="376"/>
                    <a:pt x="147" y="378"/>
                    <a:pt x="151" y="378"/>
                  </a:cubicBezTo>
                  <a:cubicBezTo>
                    <a:pt x="156" y="378"/>
                    <a:pt x="160" y="376"/>
                    <a:pt x="164" y="373"/>
                  </a:cubicBezTo>
                  <a:close/>
                  <a:moveTo>
                    <a:pt x="122" y="407"/>
                  </a:moveTo>
                  <a:cubicBezTo>
                    <a:pt x="124" y="405"/>
                    <a:pt x="126" y="402"/>
                    <a:pt x="126" y="399"/>
                  </a:cubicBezTo>
                  <a:cubicBezTo>
                    <a:pt x="126" y="395"/>
                    <a:pt x="124" y="392"/>
                    <a:pt x="122" y="390"/>
                  </a:cubicBezTo>
                  <a:cubicBezTo>
                    <a:pt x="120" y="388"/>
                    <a:pt x="117" y="387"/>
                    <a:pt x="114" y="387"/>
                  </a:cubicBezTo>
                  <a:cubicBezTo>
                    <a:pt x="110" y="387"/>
                    <a:pt x="107" y="388"/>
                    <a:pt x="105" y="390"/>
                  </a:cubicBezTo>
                  <a:cubicBezTo>
                    <a:pt x="103" y="392"/>
                    <a:pt x="102" y="395"/>
                    <a:pt x="102" y="399"/>
                  </a:cubicBezTo>
                  <a:cubicBezTo>
                    <a:pt x="102" y="402"/>
                    <a:pt x="103" y="405"/>
                    <a:pt x="105" y="407"/>
                  </a:cubicBezTo>
                  <a:cubicBezTo>
                    <a:pt x="107" y="409"/>
                    <a:pt x="110" y="411"/>
                    <a:pt x="114" y="411"/>
                  </a:cubicBezTo>
                  <a:cubicBezTo>
                    <a:pt x="117" y="411"/>
                    <a:pt x="120" y="409"/>
                    <a:pt x="122" y="407"/>
                  </a:cubicBezTo>
                  <a:close/>
                  <a:moveTo>
                    <a:pt x="86" y="437"/>
                  </a:moveTo>
                  <a:cubicBezTo>
                    <a:pt x="88" y="436"/>
                    <a:pt x="88" y="434"/>
                    <a:pt x="88" y="432"/>
                  </a:cubicBezTo>
                  <a:cubicBezTo>
                    <a:pt x="88" y="430"/>
                    <a:pt x="88" y="428"/>
                    <a:pt x="86" y="426"/>
                  </a:cubicBezTo>
                  <a:cubicBezTo>
                    <a:pt x="83" y="423"/>
                    <a:pt x="78" y="423"/>
                    <a:pt x="75" y="426"/>
                  </a:cubicBezTo>
                  <a:cubicBezTo>
                    <a:pt x="72" y="429"/>
                    <a:pt x="72" y="434"/>
                    <a:pt x="75" y="437"/>
                  </a:cubicBezTo>
                  <a:cubicBezTo>
                    <a:pt x="76" y="439"/>
                    <a:pt x="78" y="440"/>
                    <a:pt x="81" y="440"/>
                  </a:cubicBezTo>
                  <a:cubicBezTo>
                    <a:pt x="83" y="440"/>
                    <a:pt x="85" y="439"/>
                    <a:pt x="86" y="437"/>
                  </a:cubicBezTo>
                  <a:close/>
                  <a:moveTo>
                    <a:pt x="215" y="216"/>
                  </a:moveTo>
                  <a:cubicBezTo>
                    <a:pt x="225" y="206"/>
                    <a:pt x="225" y="191"/>
                    <a:pt x="215" y="181"/>
                  </a:cubicBezTo>
                  <a:cubicBezTo>
                    <a:pt x="210" y="176"/>
                    <a:pt x="204" y="174"/>
                    <a:pt x="198" y="174"/>
                  </a:cubicBezTo>
                  <a:cubicBezTo>
                    <a:pt x="191" y="174"/>
                    <a:pt x="185" y="176"/>
                    <a:pt x="181" y="181"/>
                  </a:cubicBezTo>
                  <a:cubicBezTo>
                    <a:pt x="176" y="186"/>
                    <a:pt x="174" y="192"/>
                    <a:pt x="174" y="198"/>
                  </a:cubicBezTo>
                  <a:cubicBezTo>
                    <a:pt x="174" y="205"/>
                    <a:pt x="176" y="211"/>
                    <a:pt x="181" y="216"/>
                  </a:cubicBezTo>
                  <a:cubicBezTo>
                    <a:pt x="185" y="220"/>
                    <a:pt x="191" y="223"/>
                    <a:pt x="198" y="223"/>
                  </a:cubicBezTo>
                  <a:cubicBezTo>
                    <a:pt x="204" y="223"/>
                    <a:pt x="210" y="220"/>
                    <a:pt x="215" y="216"/>
                  </a:cubicBezTo>
                  <a:close/>
                  <a:moveTo>
                    <a:pt x="164" y="164"/>
                  </a:moveTo>
                  <a:cubicBezTo>
                    <a:pt x="167" y="161"/>
                    <a:pt x="169" y="157"/>
                    <a:pt x="169" y="152"/>
                  </a:cubicBezTo>
                  <a:cubicBezTo>
                    <a:pt x="169" y="147"/>
                    <a:pt x="167" y="143"/>
                    <a:pt x="164" y="140"/>
                  </a:cubicBezTo>
                  <a:cubicBezTo>
                    <a:pt x="160" y="137"/>
                    <a:pt x="156" y="135"/>
                    <a:pt x="151" y="135"/>
                  </a:cubicBezTo>
                  <a:cubicBezTo>
                    <a:pt x="147" y="135"/>
                    <a:pt x="143" y="137"/>
                    <a:pt x="139" y="140"/>
                  </a:cubicBezTo>
                  <a:cubicBezTo>
                    <a:pt x="136" y="143"/>
                    <a:pt x="134" y="147"/>
                    <a:pt x="134" y="152"/>
                  </a:cubicBezTo>
                  <a:cubicBezTo>
                    <a:pt x="134" y="157"/>
                    <a:pt x="136" y="161"/>
                    <a:pt x="139" y="164"/>
                  </a:cubicBezTo>
                  <a:cubicBezTo>
                    <a:pt x="143" y="167"/>
                    <a:pt x="147" y="169"/>
                    <a:pt x="151" y="169"/>
                  </a:cubicBezTo>
                  <a:cubicBezTo>
                    <a:pt x="156" y="169"/>
                    <a:pt x="160" y="167"/>
                    <a:pt x="164" y="164"/>
                  </a:cubicBezTo>
                  <a:close/>
                  <a:moveTo>
                    <a:pt x="122" y="123"/>
                  </a:moveTo>
                  <a:cubicBezTo>
                    <a:pt x="125" y="120"/>
                    <a:pt x="126" y="117"/>
                    <a:pt x="126" y="114"/>
                  </a:cubicBezTo>
                  <a:cubicBezTo>
                    <a:pt x="126" y="111"/>
                    <a:pt x="124" y="108"/>
                    <a:pt x="122" y="106"/>
                  </a:cubicBezTo>
                  <a:cubicBezTo>
                    <a:pt x="120" y="104"/>
                    <a:pt x="117" y="102"/>
                    <a:pt x="114" y="102"/>
                  </a:cubicBezTo>
                  <a:cubicBezTo>
                    <a:pt x="111" y="102"/>
                    <a:pt x="108" y="104"/>
                    <a:pt x="105" y="106"/>
                  </a:cubicBezTo>
                  <a:cubicBezTo>
                    <a:pt x="101" y="110"/>
                    <a:pt x="101" y="118"/>
                    <a:pt x="105" y="123"/>
                  </a:cubicBezTo>
                  <a:cubicBezTo>
                    <a:pt x="108" y="125"/>
                    <a:pt x="111" y="126"/>
                    <a:pt x="114" y="126"/>
                  </a:cubicBezTo>
                  <a:cubicBezTo>
                    <a:pt x="117" y="126"/>
                    <a:pt x="120" y="125"/>
                    <a:pt x="122" y="123"/>
                  </a:cubicBezTo>
                  <a:close/>
                  <a:moveTo>
                    <a:pt x="86" y="87"/>
                  </a:moveTo>
                  <a:cubicBezTo>
                    <a:pt x="88" y="85"/>
                    <a:pt x="89" y="83"/>
                    <a:pt x="89" y="81"/>
                  </a:cubicBezTo>
                  <a:cubicBezTo>
                    <a:pt x="89" y="79"/>
                    <a:pt x="88" y="77"/>
                    <a:pt x="86" y="75"/>
                  </a:cubicBezTo>
                  <a:cubicBezTo>
                    <a:pt x="83" y="72"/>
                    <a:pt x="78" y="72"/>
                    <a:pt x="75" y="76"/>
                  </a:cubicBezTo>
                  <a:cubicBezTo>
                    <a:pt x="72" y="79"/>
                    <a:pt x="72" y="84"/>
                    <a:pt x="75" y="87"/>
                  </a:cubicBezTo>
                  <a:cubicBezTo>
                    <a:pt x="77" y="88"/>
                    <a:pt x="79" y="89"/>
                    <a:pt x="81" y="89"/>
                  </a:cubicBezTo>
                  <a:cubicBezTo>
                    <a:pt x="83" y="89"/>
                    <a:pt x="85" y="88"/>
                    <a:pt x="86" y="8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4" name="Freeform 13"/>
            <p:cNvSpPr>
              <a:spLocks noEditPoints="1"/>
            </p:cNvSpPr>
            <p:nvPr userDrawn="1"/>
          </p:nvSpPr>
          <p:spPr bwMode="auto">
            <a:xfrm>
              <a:off x="7128" y="1493"/>
              <a:ext cx="745" cy="96"/>
            </a:xfrm>
            <a:custGeom>
              <a:avLst/>
              <a:gdLst>
                <a:gd name="T0" fmla="*/ 20 w 693"/>
                <a:gd name="T1" fmla="*/ 85 h 86"/>
                <a:gd name="T2" fmla="*/ 48 w 693"/>
                <a:gd name="T3" fmla="*/ 0 h 86"/>
                <a:gd name="T4" fmla="*/ 60 w 693"/>
                <a:gd name="T5" fmla="*/ 35 h 86"/>
                <a:gd name="T6" fmla="*/ 47 w 693"/>
                <a:gd name="T7" fmla="*/ 34 h 86"/>
                <a:gd name="T8" fmla="*/ 71 w 693"/>
                <a:gd name="T9" fmla="*/ 25 h 86"/>
                <a:gd name="T10" fmla="*/ 112 w 693"/>
                <a:gd name="T11" fmla="*/ 78 h 86"/>
                <a:gd name="T12" fmla="*/ 88 w 693"/>
                <a:gd name="T13" fmla="*/ 26 h 86"/>
                <a:gd name="T14" fmla="*/ 112 w 693"/>
                <a:gd name="T15" fmla="*/ 67 h 86"/>
                <a:gd name="T16" fmla="*/ 158 w 693"/>
                <a:gd name="T17" fmla="*/ 42 h 86"/>
                <a:gd name="T18" fmla="*/ 149 w 693"/>
                <a:gd name="T19" fmla="*/ 51 h 86"/>
                <a:gd name="T20" fmla="*/ 148 w 693"/>
                <a:gd name="T21" fmla="*/ 86 h 86"/>
                <a:gd name="T22" fmla="*/ 148 w 693"/>
                <a:gd name="T23" fmla="*/ 81 h 86"/>
                <a:gd name="T24" fmla="*/ 134 w 693"/>
                <a:gd name="T25" fmla="*/ 50 h 86"/>
                <a:gd name="T26" fmla="*/ 157 w 693"/>
                <a:gd name="T27" fmla="*/ 26 h 86"/>
                <a:gd name="T28" fmla="*/ 192 w 693"/>
                <a:gd name="T29" fmla="*/ 86 h 86"/>
                <a:gd name="T30" fmla="*/ 171 w 693"/>
                <a:gd name="T31" fmla="*/ 26 h 86"/>
                <a:gd name="T32" fmla="*/ 187 w 693"/>
                <a:gd name="T33" fmla="*/ 26 h 86"/>
                <a:gd name="T34" fmla="*/ 187 w 693"/>
                <a:gd name="T35" fmla="*/ 75 h 86"/>
                <a:gd name="T36" fmla="*/ 247 w 693"/>
                <a:gd name="T37" fmla="*/ 58 h 86"/>
                <a:gd name="T38" fmla="*/ 246 w 693"/>
                <a:gd name="T39" fmla="*/ 67 h 86"/>
                <a:gd name="T40" fmla="*/ 205 w 693"/>
                <a:gd name="T41" fmla="*/ 55 h 86"/>
                <a:gd name="T42" fmla="*/ 239 w 693"/>
                <a:gd name="T43" fmla="*/ 53 h 86"/>
                <a:gd name="T44" fmla="*/ 239 w 693"/>
                <a:gd name="T45" fmla="*/ 53 h 86"/>
                <a:gd name="T46" fmla="*/ 257 w 693"/>
                <a:gd name="T47" fmla="*/ 57 h 86"/>
                <a:gd name="T48" fmla="*/ 298 w 693"/>
                <a:gd name="T49" fmla="*/ 0 h 86"/>
                <a:gd name="T50" fmla="*/ 290 w 693"/>
                <a:gd name="T51" fmla="*/ 55 h 86"/>
                <a:gd name="T52" fmla="*/ 264 w 693"/>
                <a:gd name="T53" fmla="*/ 57 h 86"/>
                <a:gd name="T54" fmla="*/ 389 w 693"/>
                <a:gd name="T55" fmla="*/ 85 h 86"/>
                <a:gd name="T56" fmla="*/ 334 w 693"/>
                <a:gd name="T57" fmla="*/ 85 h 86"/>
                <a:gd name="T58" fmla="*/ 381 w 693"/>
                <a:gd name="T59" fmla="*/ 56 h 86"/>
                <a:gd name="T60" fmla="*/ 443 w 693"/>
                <a:gd name="T61" fmla="*/ 85 h 86"/>
                <a:gd name="T62" fmla="*/ 416 w 693"/>
                <a:gd name="T63" fmla="*/ 35 h 86"/>
                <a:gd name="T64" fmla="*/ 405 w 693"/>
                <a:gd name="T65" fmla="*/ 26 h 86"/>
                <a:gd name="T66" fmla="*/ 443 w 693"/>
                <a:gd name="T67" fmla="*/ 43 h 86"/>
                <a:gd name="T68" fmla="*/ 462 w 693"/>
                <a:gd name="T69" fmla="*/ 39 h 86"/>
                <a:gd name="T70" fmla="*/ 490 w 693"/>
                <a:gd name="T71" fmla="*/ 71 h 86"/>
                <a:gd name="T72" fmla="*/ 454 w 693"/>
                <a:gd name="T73" fmla="*/ 68 h 86"/>
                <a:gd name="T74" fmla="*/ 480 w 693"/>
                <a:gd name="T75" fmla="*/ 65 h 86"/>
                <a:gd name="T76" fmla="*/ 459 w 693"/>
                <a:gd name="T77" fmla="*/ 29 h 86"/>
                <a:gd name="T78" fmla="*/ 481 w 693"/>
                <a:gd name="T79" fmla="*/ 42 h 86"/>
                <a:gd name="T80" fmla="*/ 533 w 693"/>
                <a:gd name="T81" fmla="*/ 33 h 86"/>
                <a:gd name="T82" fmla="*/ 502 w 693"/>
                <a:gd name="T83" fmla="*/ 26 h 86"/>
                <a:gd name="T84" fmla="*/ 551 w 693"/>
                <a:gd name="T85" fmla="*/ 78 h 86"/>
                <a:gd name="T86" fmla="*/ 583 w 693"/>
                <a:gd name="T87" fmla="*/ 58 h 86"/>
                <a:gd name="T88" fmla="*/ 611 w 693"/>
                <a:gd name="T89" fmla="*/ 81 h 86"/>
                <a:gd name="T90" fmla="*/ 597 w 693"/>
                <a:gd name="T91" fmla="*/ 25 h 86"/>
                <a:gd name="T92" fmla="*/ 597 w 693"/>
                <a:gd name="T93" fmla="*/ 31 h 86"/>
                <a:gd name="T94" fmla="*/ 653 w 693"/>
                <a:gd name="T95" fmla="*/ 33 h 86"/>
                <a:gd name="T96" fmla="*/ 637 w 693"/>
                <a:gd name="T97" fmla="*/ 85 h 86"/>
                <a:gd name="T98" fmla="*/ 635 w 693"/>
                <a:gd name="T99" fmla="*/ 26 h 86"/>
                <a:gd name="T100" fmla="*/ 685 w 693"/>
                <a:gd name="T101" fmla="*/ 42 h 86"/>
                <a:gd name="T102" fmla="*/ 676 w 693"/>
                <a:gd name="T103" fmla="*/ 51 h 86"/>
                <a:gd name="T104" fmla="*/ 675 w 693"/>
                <a:gd name="T105" fmla="*/ 86 h 86"/>
                <a:gd name="T106" fmla="*/ 675 w 693"/>
                <a:gd name="T107" fmla="*/ 81 h 86"/>
                <a:gd name="T108" fmla="*/ 661 w 693"/>
                <a:gd name="T109" fmla="*/ 50 h 86"/>
                <a:gd name="T110" fmla="*/ 684 w 693"/>
                <a:gd name="T111" fmla="*/ 2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3" h="86">
                  <a:moveTo>
                    <a:pt x="48" y="6"/>
                  </a:moveTo>
                  <a:cubicBezTo>
                    <a:pt x="28" y="6"/>
                    <a:pt x="28" y="6"/>
                    <a:pt x="28" y="6"/>
                  </a:cubicBezTo>
                  <a:cubicBezTo>
                    <a:pt x="28" y="85"/>
                    <a:pt x="28" y="85"/>
                    <a:pt x="28" y="85"/>
                  </a:cubicBezTo>
                  <a:cubicBezTo>
                    <a:pt x="20" y="85"/>
                    <a:pt x="20" y="85"/>
                    <a:pt x="20" y="85"/>
                  </a:cubicBezTo>
                  <a:cubicBezTo>
                    <a:pt x="20" y="6"/>
                    <a:pt x="20" y="6"/>
                    <a:pt x="20" y="6"/>
                  </a:cubicBezTo>
                  <a:cubicBezTo>
                    <a:pt x="0" y="6"/>
                    <a:pt x="0" y="6"/>
                    <a:pt x="0" y="6"/>
                  </a:cubicBezTo>
                  <a:cubicBezTo>
                    <a:pt x="0" y="0"/>
                    <a:pt x="0" y="0"/>
                    <a:pt x="0" y="0"/>
                  </a:cubicBezTo>
                  <a:cubicBezTo>
                    <a:pt x="48" y="0"/>
                    <a:pt x="48" y="0"/>
                    <a:pt x="48" y="0"/>
                  </a:cubicBezTo>
                  <a:lnTo>
                    <a:pt x="48" y="6"/>
                  </a:lnTo>
                  <a:close/>
                  <a:moveTo>
                    <a:pt x="71" y="33"/>
                  </a:moveTo>
                  <a:cubicBezTo>
                    <a:pt x="69" y="33"/>
                    <a:pt x="69" y="33"/>
                    <a:pt x="69" y="33"/>
                  </a:cubicBezTo>
                  <a:cubicBezTo>
                    <a:pt x="65" y="33"/>
                    <a:pt x="62" y="34"/>
                    <a:pt x="60" y="35"/>
                  </a:cubicBezTo>
                  <a:cubicBezTo>
                    <a:pt x="57" y="37"/>
                    <a:pt x="55" y="42"/>
                    <a:pt x="55" y="47"/>
                  </a:cubicBezTo>
                  <a:cubicBezTo>
                    <a:pt x="55" y="85"/>
                    <a:pt x="55" y="85"/>
                    <a:pt x="55" y="85"/>
                  </a:cubicBezTo>
                  <a:cubicBezTo>
                    <a:pt x="47" y="85"/>
                    <a:pt x="47" y="85"/>
                    <a:pt x="47" y="85"/>
                  </a:cubicBezTo>
                  <a:cubicBezTo>
                    <a:pt x="47" y="34"/>
                    <a:pt x="47" y="34"/>
                    <a:pt x="47" y="34"/>
                  </a:cubicBezTo>
                  <a:cubicBezTo>
                    <a:pt x="47" y="33"/>
                    <a:pt x="47" y="30"/>
                    <a:pt x="47" y="26"/>
                  </a:cubicBezTo>
                  <a:cubicBezTo>
                    <a:pt x="53" y="26"/>
                    <a:pt x="53" y="26"/>
                    <a:pt x="53" y="26"/>
                  </a:cubicBezTo>
                  <a:cubicBezTo>
                    <a:pt x="54" y="29"/>
                    <a:pt x="54" y="32"/>
                    <a:pt x="54" y="35"/>
                  </a:cubicBezTo>
                  <a:cubicBezTo>
                    <a:pt x="57" y="28"/>
                    <a:pt x="63" y="25"/>
                    <a:pt x="71" y="25"/>
                  </a:cubicBezTo>
                  <a:lnTo>
                    <a:pt x="71" y="33"/>
                  </a:lnTo>
                  <a:close/>
                  <a:moveTo>
                    <a:pt x="119" y="85"/>
                  </a:moveTo>
                  <a:cubicBezTo>
                    <a:pt x="112" y="85"/>
                    <a:pt x="112" y="85"/>
                    <a:pt x="112" y="85"/>
                  </a:cubicBezTo>
                  <a:cubicBezTo>
                    <a:pt x="112" y="78"/>
                    <a:pt x="112" y="78"/>
                    <a:pt x="112" y="78"/>
                  </a:cubicBezTo>
                  <a:cubicBezTo>
                    <a:pt x="108" y="84"/>
                    <a:pt x="104" y="86"/>
                    <a:pt x="98" y="86"/>
                  </a:cubicBezTo>
                  <a:cubicBezTo>
                    <a:pt x="87" y="86"/>
                    <a:pt x="81" y="80"/>
                    <a:pt x="81" y="69"/>
                  </a:cubicBezTo>
                  <a:cubicBezTo>
                    <a:pt x="81" y="26"/>
                    <a:pt x="81" y="26"/>
                    <a:pt x="81" y="26"/>
                  </a:cubicBezTo>
                  <a:cubicBezTo>
                    <a:pt x="88" y="26"/>
                    <a:pt x="88" y="26"/>
                    <a:pt x="88" y="26"/>
                  </a:cubicBezTo>
                  <a:cubicBezTo>
                    <a:pt x="88" y="68"/>
                    <a:pt x="88" y="68"/>
                    <a:pt x="88" y="68"/>
                  </a:cubicBezTo>
                  <a:cubicBezTo>
                    <a:pt x="88" y="77"/>
                    <a:pt x="92" y="81"/>
                    <a:pt x="100" y="81"/>
                  </a:cubicBezTo>
                  <a:cubicBezTo>
                    <a:pt x="103" y="81"/>
                    <a:pt x="106" y="79"/>
                    <a:pt x="108" y="77"/>
                  </a:cubicBezTo>
                  <a:cubicBezTo>
                    <a:pt x="111" y="74"/>
                    <a:pt x="112" y="71"/>
                    <a:pt x="112" y="67"/>
                  </a:cubicBezTo>
                  <a:cubicBezTo>
                    <a:pt x="112" y="26"/>
                    <a:pt x="112" y="26"/>
                    <a:pt x="112" y="26"/>
                  </a:cubicBezTo>
                  <a:cubicBezTo>
                    <a:pt x="119" y="26"/>
                    <a:pt x="119" y="26"/>
                    <a:pt x="119" y="26"/>
                  </a:cubicBezTo>
                  <a:lnTo>
                    <a:pt x="119" y="85"/>
                  </a:lnTo>
                  <a:close/>
                  <a:moveTo>
                    <a:pt x="158" y="42"/>
                  </a:moveTo>
                  <a:cubicBezTo>
                    <a:pt x="157" y="35"/>
                    <a:pt x="154" y="31"/>
                    <a:pt x="148" y="31"/>
                  </a:cubicBezTo>
                  <a:cubicBezTo>
                    <a:pt x="142" y="31"/>
                    <a:pt x="138" y="34"/>
                    <a:pt x="138" y="39"/>
                  </a:cubicBezTo>
                  <a:cubicBezTo>
                    <a:pt x="138" y="42"/>
                    <a:pt x="139" y="44"/>
                    <a:pt x="140" y="45"/>
                  </a:cubicBezTo>
                  <a:cubicBezTo>
                    <a:pt x="142" y="47"/>
                    <a:pt x="144" y="49"/>
                    <a:pt x="149" y="51"/>
                  </a:cubicBezTo>
                  <a:cubicBezTo>
                    <a:pt x="156" y="55"/>
                    <a:pt x="161" y="58"/>
                    <a:pt x="163" y="61"/>
                  </a:cubicBezTo>
                  <a:cubicBezTo>
                    <a:pt x="165" y="64"/>
                    <a:pt x="166" y="67"/>
                    <a:pt x="166" y="71"/>
                  </a:cubicBezTo>
                  <a:cubicBezTo>
                    <a:pt x="166" y="76"/>
                    <a:pt x="164" y="79"/>
                    <a:pt x="161" y="82"/>
                  </a:cubicBezTo>
                  <a:cubicBezTo>
                    <a:pt x="158" y="85"/>
                    <a:pt x="154" y="86"/>
                    <a:pt x="148" y="86"/>
                  </a:cubicBezTo>
                  <a:cubicBezTo>
                    <a:pt x="136" y="86"/>
                    <a:pt x="130" y="81"/>
                    <a:pt x="130" y="68"/>
                  </a:cubicBezTo>
                  <a:cubicBezTo>
                    <a:pt x="130" y="68"/>
                    <a:pt x="130" y="68"/>
                    <a:pt x="130" y="68"/>
                  </a:cubicBezTo>
                  <a:cubicBezTo>
                    <a:pt x="137" y="68"/>
                    <a:pt x="137" y="68"/>
                    <a:pt x="137" y="68"/>
                  </a:cubicBezTo>
                  <a:cubicBezTo>
                    <a:pt x="137" y="77"/>
                    <a:pt x="141" y="81"/>
                    <a:pt x="148" y="81"/>
                  </a:cubicBezTo>
                  <a:cubicBezTo>
                    <a:pt x="154" y="81"/>
                    <a:pt x="158" y="77"/>
                    <a:pt x="158" y="71"/>
                  </a:cubicBezTo>
                  <a:cubicBezTo>
                    <a:pt x="158" y="69"/>
                    <a:pt x="158" y="66"/>
                    <a:pt x="156" y="65"/>
                  </a:cubicBezTo>
                  <a:cubicBezTo>
                    <a:pt x="155" y="63"/>
                    <a:pt x="152" y="61"/>
                    <a:pt x="147" y="58"/>
                  </a:cubicBezTo>
                  <a:cubicBezTo>
                    <a:pt x="140" y="55"/>
                    <a:pt x="136" y="52"/>
                    <a:pt x="134" y="50"/>
                  </a:cubicBezTo>
                  <a:cubicBezTo>
                    <a:pt x="132" y="47"/>
                    <a:pt x="131" y="44"/>
                    <a:pt x="131" y="40"/>
                  </a:cubicBezTo>
                  <a:cubicBezTo>
                    <a:pt x="131" y="36"/>
                    <a:pt x="132" y="32"/>
                    <a:pt x="136" y="29"/>
                  </a:cubicBezTo>
                  <a:cubicBezTo>
                    <a:pt x="139" y="27"/>
                    <a:pt x="143" y="25"/>
                    <a:pt x="148" y="25"/>
                  </a:cubicBezTo>
                  <a:cubicBezTo>
                    <a:pt x="152" y="25"/>
                    <a:pt x="155" y="26"/>
                    <a:pt x="157" y="26"/>
                  </a:cubicBezTo>
                  <a:cubicBezTo>
                    <a:pt x="162" y="28"/>
                    <a:pt x="165" y="32"/>
                    <a:pt x="165" y="42"/>
                  </a:cubicBezTo>
                  <a:lnTo>
                    <a:pt x="158" y="42"/>
                  </a:lnTo>
                  <a:close/>
                  <a:moveTo>
                    <a:pt x="199" y="86"/>
                  </a:moveTo>
                  <a:cubicBezTo>
                    <a:pt x="196" y="86"/>
                    <a:pt x="193" y="86"/>
                    <a:pt x="192" y="86"/>
                  </a:cubicBezTo>
                  <a:cubicBezTo>
                    <a:pt x="184" y="86"/>
                    <a:pt x="180" y="83"/>
                    <a:pt x="180" y="78"/>
                  </a:cubicBezTo>
                  <a:cubicBezTo>
                    <a:pt x="180" y="32"/>
                    <a:pt x="180" y="32"/>
                    <a:pt x="180" y="32"/>
                  </a:cubicBezTo>
                  <a:cubicBezTo>
                    <a:pt x="171" y="32"/>
                    <a:pt x="171" y="32"/>
                    <a:pt x="171" y="32"/>
                  </a:cubicBezTo>
                  <a:cubicBezTo>
                    <a:pt x="171" y="26"/>
                    <a:pt x="171" y="26"/>
                    <a:pt x="171" y="26"/>
                  </a:cubicBezTo>
                  <a:cubicBezTo>
                    <a:pt x="180" y="26"/>
                    <a:pt x="180" y="26"/>
                    <a:pt x="180" y="26"/>
                  </a:cubicBezTo>
                  <a:cubicBezTo>
                    <a:pt x="180" y="16"/>
                    <a:pt x="180" y="16"/>
                    <a:pt x="180" y="16"/>
                  </a:cubicBezTo>
                  <a:cubicBezTo>
                    <a:pt x="187" y="14"/>
                    <a:pt x="187" y="14"/>
                    <a:pt x="187" y="14"/>
                  </a:cubicBezTo>
                  <a:cubicBezTo>
                    <a:pt x="187" y="26"/>
                    <a:pt x="187" y="26"/>
                    <a:pt x="187" y="26"/>
                  </a:cubicBezTo>
                  <a:cubicBezTo>
                    <a:pt x="197" y="26"/>
                    <a:pt x="197" y="26"/>
                    <a:pt x="197" y="26"/>
                  </a:cubicBezTo>
                  <a:cubicBezTo>
                    <a:pt x="197" y="32"/>
                    <a:pt x="197" y="32"/>
                    <a:pt x="197" y="32"/>
                  </a:cubicBezTo>
                  <a:cubicBezTo>
                    <a:pt x="187" y="32"/>
                    <a:pt x="187" y="32"/>
                    <a:pt x="187" y="32"/>
                  </a:cubicBezTo>
                  <a:cubicBezTo>
                    <a:pt x="187" y="75"/>
                    <a:pt x="187" y="75"/>
                    <a:pt x="187" y="75"/>
                  </a:cubicBezTo>
                  <a:cubicBezTo>
                    <a:pt x="187" y="79"/>
                    <a:pt x="189" y="81"/>
                    <a:pt x="194" y="81"/>
                  </a:cubicBezTo>
                  <a:cubicBezTo>
                    <a:pt x="196" y="81"/>
                    <a:pt x="197" y="81"/>
                    <a:pt x="199" y="81"/>
                  </a:cubicBezTo>
                  <a:lnTo>
                    <a:pt x="199" y="86"/>
                  </a:lnTo>
                  <a:close/>
                  <a:moveTo>
                    <a:pt x="247" y="58"/>
                  </a:moveTo>
                  <a:cubicBezTo>
                    <a:pt x="213" y="58"/>
                    <a:pt x="213" y="58"/>
                    <a:pt x="213" y="58"/>
                  </a:cubicBezTo>
                  <a:cubicBezTo>
                    <a:pt x="213" y="73"/>
                    <a:pt x="217" y="81"/>
                    <a:pt x="227" y="81"/>
                  </a:cubicBezTo>
                  <a:cubicBezTo>
                    <a:pt x="234" y="81"/>
                    <a:pt x="239" y="75"/>
                    <a:pt x="239" y="67"/>
                  </a:cubicBezTo>
                  <a:cubicBezTo>
                    <a:pt x="246" y="67"/>
                    <a:pt x="246" y="67"/>
                    <a:pt x="246" y="67"/>
                  </a:cubicBezTo>
                  <a:cubicBezTo>
                    <a:pt x="246" y="73"/>
                    <a:pt x="244" y="77"/>
                    <a:pt x="241" y="81"/>
                  </a:cubicBezTo>
                  <a:cubicBezTo>
                    <a:pt x="237" y="85"/>
                    <a:pt x="233" y="86"/>
                    <a:pt x="227" y="86"/>
                  </a:cubicBezTo>
                  <a:cubicBezTo>
                    <a:pt x="219" y="86"/>
                    <a:pt x="214" y="84"/>
                    <a:pt x="210" y="79"/>
                  </a:cubicBezTo>
                  <a:cubicBezTo>
                    <a:pt x="207" y="74"/>
                    <a:pt x="205" y="66"/>
                    <a:pt x="205" y="55"/>
                  </a:cubicBezTo>
                  <a:cubicBezTo>
                    <a:pt x="205" y="35"/>
                    <a:pt x="211" y="25"/>
                    <a:pt x="226" y="25"/>
                  </a:cubicBezTo>
                  <a:cubicBezTo>
                    <a:pt x="240" y="25"/>
                    <a:pt x="247" y="34"/>
                    <a:pt x="247" y="51"/>
                  </a:cubicBezTo>
                  <a:lnTo>
                    <a:pt x="247" y="58"/>
                  </a:lnTo>
                  <a:close/>
                  <a:moveTo>
                    <a:pt x="239" y="53"/>
                  </a:moveTo>
                  <a:cubicBezTo>
                    <a:pt x="239" y="38"/>
                    <a:pt x="235" y="31"/>
                    <a:pt x="226" y="31"/>
                  </a:cubicBezTo>
                  <a:cubicBezTo>
                    <a:pt x="221" y="31"/>
                    <a:pt x="218" y="33"/>
                    <a:pt x="216" y="37"/>
                  </a:cubicBezTo>
                  <a:cubicBezTo>
                    <a:pt x="214" y="40"/>
                    <a:pt x="213" y="46"/>
                    <a:pt x="213" y="53"/>
                  </a:cubicBezTo>
                  <a:lnTo>
                    <a:pt x="239" y="53"/>
                  </a:lnTo>
                  <a:close/>
                  <a:moveTo>
                    <a:pt x="291" y="85"/>
                  </a:moveTo>
                  <a:cubicBezTo>
                    <a:pt x="291" y="84"/>
                    <a:pt x="290" y="81"/>
                    <a:pt x="290" y="78"/>
                  </a:cubicBezTo>
                  <a:cubicBezTo>
                    <a:pt x="287" y="84"/>
                    <a:pt x="282" y="86"/>
                    <a:pt x="275" y="86"/>
                  </a:cubicBezTo>
                  <a:cubicBezTo>
                    <a:pt x="263" y="86"/>
                    <a:pt x="257" y="77"/>
                    <a:pt x="257" y="57"/>
                  </a:cubicBezTo>
                  <a:cubicBezTo>
                    <a:pt x="257" y="35"/>
                    <a:pt x="263" y="25"/>
                    <a:pt x="276" y="25"/>
                  </a:cubicBezTo>
                  <a:cubicBezTo>
                    <a:pt x="282" y="25"/>
                    <a:pt x="287" y="28"/>
                    <a:pt x="290" y="33"/>
                  </a:cubicBezTo>
                  <a:cubicBezTo>
                    <a:pt x="290" y="0"/>
                    <a:pt x="290" y="0"/>
                    <a:pt x="290" y="0"/>
                  </a:cubicBezTo>
                  <a:cubicBezTo>
                    <a:pt x="298" y="0"/>
                    <a:pt x="298" y="0"/>
                    <a:pt x="298" y="0"/>
                  </a:cubicBezTo>
                  <a:cubicBezTo>
                    <a:pt x="298" y="75"/>
                    <a:pt x="298" y="75"/>
                    <a:pt x="298" y="75"/>
                  </a:cubicBezTo>
                  <a:cubicBezTo>
                    <a:pt x="298" y="79"/>
                    <a:pt x="298" y="82"/>
                    <a:pt x="298" y="85"/>
                  </a:cubicBezTo>
                  <a:lnTo>
                    <a:pt x="291" y="85"/>
                  </a:lnTo>
                  <a:close/>
                  <a:moveTo>
                    <a:pt x="290" y="55"/>
                  </a:moveTo>
                  <a:cubicBezTo>
                    <a:pt x="290" y="48"/>
                    <a:pt x="289" y="42"/>
                    <a:pt x="288" y="38"/>
                  </a:cubicBezTo>
                  <a:cubicBezTo>
                    <a:pt x="286" y="33"/>
                    <a:pt x="283" y="31"/>
                    <a:pt x="277" y="31"/>
                  </a:cubicBezTo>
                  <a:cubicBezTo>
                    <a:pt x="273" y="31"/>
                    <a:pt x="270" y="33"/>
                    <a:pt x="267" y="37"/>
                  </a:cubicBezTo>
                  <a:cubicBezTo>
                    <a:pt x="265" y="40"/>
                    <a:pt x="264" y="47"/>
                    <a:pt x="264" y="57"/>
                  </a:cubicBezTo>
                  <a:cubicBezTo>
                    <a:pt x="264" y="73"/>
                    <a:pt x="268" y="81"/>
                    <a:pt x="277" y="81"/>
                  </a:cubicBezTo>
                  <a:cubicBezTo>
                    <a:pt x="286" y="81"/>
                    <a:pt x="290" y="72"/>
                    <a:pt x="290" y="55"/>
                  </a:cubicBezTo>
                  <a:close/>
                  <a:moveTo>
                    <a:pt x="398" y="85"/>
                  </a:moveTo>
                  <a:cubicBezTo>
                    <a:pt x="389" y="85"/>
                    <a:pt x="389" y="85"/>
                    <a:pt x="389" y="85"/>
                  </a:cubicBezTo>
                  <a:cubicBezTo>
                    <a:pt x="383" y="63"/>
                    <a:pt x="383" y="63"/>
                    <a:pt x="383" y="63"/>
                  </a:cubicBezTo>
                  <a:cubicBezTo>
                    <a:pt x="348" y="63"/>
                    <a:pt x="348" y="63"/>
                    <a:pt x="348" y="63"/>
                  </a:cubicBezTo>
                  <a:cubicBezTo>
                    <a:pt x="342" y="85"/>
                    <a:pt x="342" y="85"/>
                    <a:pt x="342" y="85"/>
                  </a:cubicBezTo>
                  <a:cubicBezTo>
                    <a:pt x="334" y="85"/>
                    <a:pt x="334" y="85"/>
                    <a:pt x="334" y="85"/>
                  </a:cubicBezTo>
                  <a:cubicBezTo>
                    <a:pt x="361" y="0"/>
                    <a:pt x="361" y="0"/>
                    <a:pt x="361" y="0"/>
                  </a:cubicBezTo>
                  <a:cubicBezTo>
                    <a:pt x="371" y="0"/>
                    <a:pt x="371" y="0"/>
                    <a:pt x="371" y="0"/>
                  </a:cubicBezTo>
                  <a:lnTo>
                    <a:pt x="398" y="85"/>
                  </a:lnTo>
                  <a:close/>
                  <a:moveTo>
                    <a:pt x="381" y="56"/>
                  </a:moveTo>
                  <a:cubicBezTo>
                    <a:pt x="366" y="5"/>
                    <a:pt x="366" y="5"/>
                    <a:pt x="366" y="5"/>
                  </a:cubicBezTo>
                  <a:cubicBezTo>
                    <a:pt x="350" y="56"/>
                    <a:pt x="350" y="56"/>
                    <a:pt x="350" y="56"/>
                  </a:cubicBezTo>
                  <a:lnTo>
                    <a:pt x="381" y="56"/>
                  </a:lnTo>
                  <a:close/>
                  <a:moveTo>
                    <a:pt x="443" y="85"/>
                  </a:moveTo>
                  <a:cubicBezTo>
                    <a:pt x="436" y="85"/>
                    <a:pt x="436" y="85"/>
                    <a:pt x="436" y="85"/>
                  </a:cubicBezTo>
                  <a:cubicBezTo>
                    <a:pt x="436" y="43"/>
                    <a:pt x="436" y="43"/>
                    <a:pt x="436" y="43"/>
                  </a:cubicBezTo>
                  <a:cubicBezTo>
                    <a:pt x="436" y="35"/>
                    <a:pt x="432" y="31"/>
                    <a:pt x="424" y="31"/>
                  </a:cubicBezTo>
                  <a:cubicBezTo>
                    <a:pt x="421" y="31"/>
                    <a:pt x="418" y="32"/>
                    <a:pt x="416" y="35"/>
                  </a:cubicBezTo>
                  <a:cubicBezTo>
                    <a:pt x="413" y="37"/>
                    <a:pt x="412" y="41"/>
                    <a:pt x="412" y="45"/>
                  </a:cubicBezTo>
                  <a:cubicBezTo>
                    <a:pt x="412" y="85"/>
                    <a:pt x="412" y="85"/>
                    <a:pt x="412" y="85"/>
                  </a:cubicBezTo>
                  <a:cubicBezTo>
                    <a:pt x="405" y="85"/>
                    <a:pt x="405" y="85"/>
                    <a:pt x="405" y="85"/>
                  </a:cubicBezTo>
                  <a:cubicBezTo>
                    <a:pt x="405" y="26"/>
                    <a:pt x="405" y="26"/>
                    <a:pt x="405" y="26"/>
                  </a:cubicBezTo>
                  <a:cubicBezTo>
                    <a:pt x="412" y="26"/>
                    <a:pt x="412" y="26"/>
                    <a:pt x="412" y="26"/>
                  </a:cubicBezTo>
                  <a:cubicBezTo>
                    <a:pt x="412" y="33"/>
                    <a:pt x="412" y="33"/>
                    <a:pt x="412" y="33"/>
                  </a:cubicBezTo>
                  <a:cubicBezTo>
                    <a:pt x="415" y="28"/>
                    <a:pt x="420" y="25"/>
                    <a:pt x="426" y="25"/>
                  </a:cubicBezTo>
                  <a:cubicBezTo>
                    <a:pt x="437" y="25"/>
                    <a:pt x="443" y="32"/>
                    <a:pt x="443" y="43"/>
                  </a:cubicBezTo>
                  <a:lnTo>
                    <a:pt x="443" y="85"/>
                  </a:lnTo>
                  <a:close/>
                  <a:moveTo>
                    <a:pt x="481" y="42"/>
                  </a:moveTo>
                  <a:cubicBezTo>
                    <a:pt x="481" y="35"/>
                    <a:pt x="478" y="31"/>
                    <a:pt x="472" y="31"/>
                  </a:cubicBezTo>
                  <a:cubicBezTo>
                    <a:pt x="466" y="31"/>
                    <a:pt x="462" y="34"/>
                    <a:pt x="462" y="39"/>
                  </a:cubicBezTo>
                  <a:cubicBezTo>
                    <a:pt x="462" y="42"/>
                    <a:pt x="463" y="44"/>
                    <a:pt x="464" y="45"/>
                  </a:cubicBezTo>
                  <a:cubicBezTo>
                    <a:pt x="465" y="47"/>
                    <a:pt x="468" y="49"/>
                    <a:pt x="473" y="51"/>
                  </a:cubicBezTo>
                  <a:cubicBezTo>
                    <a:pt x="480" y="55"/>
                    <a:pt x="484" y="58"/>
                    <a:pt x="486" y="61"/>
                  </a:cubicBezTo>
                  <a:cubicBezTo>
                    <a:pt x="488" y="64"/>
                    <a:pt x="490" y="67"/>
                    <a:pt x="490" y="71"/>
                  </a:cubicBezTo>
                  <a:cubicBezTo>
                    <a:pt x="490" y="76"/>
                    <a:pt x="488" y="79"/>
                    <a:pt x="485" y="82"/>
                  </a:cubicBezTo>
                  <a:cubicBezTo>
                    <a:pt x="481" y="85"/>
                    <a:pt x="477" y="86"/>
                    <a:pt x="472" y="86"/>
                  </a:cubicBezTo>
                  <a:cubicBezTo>
                    <a:pt x="460" y="86"/>
                    <a:pt x="454" y="81"/>
                    <a:pt x="454" y="68"/>
                  </a:cubicBezTo>
                  <a:cubicBezTo>
                    <a:pt x="454" y="68"/>
                    <a:pt x="454" y="68"/>
                    <a:pt x="454" y="68"/>
                  </a:cubicBezTo>
                  <a:cubicBezTo>
                    <a:pt x="461" y="68"/>
                    <a:pt x="461" y="68"/>
                    <a:pt x="461" y="68"/>
                  </a:cubicBezTo>
                  <a:cubicBezTo>
                    <a:pt x="461" y="77"/>
                    <a:pt x="465" y="81"/>
                    <a:pt x="472" y="81"/>
                  </a:cubicBezTo>
                  <a:cubicBezTo>
                    <a:pt x="478" y="81"/>
                    <a:pt x="482" y="77"/>
                    <a:pt x="482" y="71"/>
                  </a:cubicBezTo>
                  <a:cubicBezTo>
                    <a:pt x="482" y="69"/>
                    <a:pt x="481" y="66"/>
                    <a:pt x="480" y="65"/>
                  </a:cubicBezTo>
                  <a:cubicBezTo>
                    <a:pt x="479" y="63"/>
                    <a:pt x="475" y="61"/>
                    <a:pt x="470" y="58"/>
                  </a:cubicBezTo>
                  <a:cubicBezTo>
                    <a:pt x="464" y="55"/>
                    <a:pt x="460" y="52"/>
                    <a:pt x="458" y="50"/>
                  </a:cubicBezTo>
                  <a:cubicBezTo>
                    <a:pt x="456" y="47"/>
                    <a:pt x="455" y="44"/>
                    <a:pt x="455" y="40"/>
                  </a:cubicBezTo>
                  <a:cubicBezTo>
                    <a:pt x="455" y="36"/>
                    <a:pt x="456" y="32"/>
                    <a:pt x="459" y="29"/>
                  </a:cubicBezTo>
                  <a:cubicBezTo>
                    <a:pt x="463" y="27"/>
                    <a:pt x="467" y="25"/>
                    <a:pt x="472" y="25"/>
                  </a:cubicBezTo>
                  <a:cubicBezTo>
                    <a:pt x="475" y="25"/>
                    <a:pt x="478" y="26"/>
                    <a:pt x="481" y="26"/>
                  </a:cubicBezTo>
                  <a:cubicBezTo>
                    <a:pt x="485" y="28"/>
                    <a:pt x="489" y="32"/>
                    <a:pt x="489" y="42"/>
                  </a:cubicBezTo>
                  <a:lnTo>
                    <a:pt x="481" y="42"/>
                  </a:lnTo>
                  <a:close/>
                  <a:moveTo>
                    <a:pt x="572" y="26"/>
                  </a:moveTo>
                  <a:cubicBezTo>
                    <a:pt x="555" y="85"/>
                    <a:pt x="555" y="85"/>
                    <a:pt x="555" y="85"/>
                  </a:cubicBezTo>
                  <a:cubicBezTo>
                    <a:pt x="546" y="85"/>
                    <a:pt x="546" y="85"/>
                    <a:pt x="546" y="85"/>
                  </a:cubicBezTo>
                  <a:cubicBezTo>
                    <a:pt x="538" y="56"/>
                    <a:pt x="533" y="38"/>
                    <a:pt x="533" y="33"/>
                  </a:cubicBezTo>
                  <a:cubicBezTo>
                    <a:pt x="531" y="40"/>
                    <a:pt x="527" y="57"/>
                    <a:pt x="519" y="85"/>
                  </a:cubicBezTo>
                  <a:cubicBezTo>
                    <a:pt x="510" y="85"/>
                    <a:pt x="510" y="85"/>
                    <a:pt x="510" y="85"/>
                  </a:cubicBezTo>
                  <a:cubicBezTo>
                    <a:pt x="495" y="26"/>
                    <a:pt x="495" y="26"/>
                    <a:pt x="495" y="26"/>
                  </a:cubicBezTo>
                  <a:cubicBezTo>
                    <a:pt x="502" y="26"/>
                    <a:pt x="502" y="26"/>
                    <a:pt x="502" y="26"/>
                  </a:cubicBezTo>
                  <a:cubicBezTo>
                    <a:pt x="515" y="78"/>
                    <a:pt x="515" y="78"/>
                    <a:pt x="515" y="78"/>
                  </a:cubicBezTo>
                  <a:cubicBezTo>
                    <a:pt x="528" y="26"/>
                    <a:pt x="528" y="26"/>
                    <a:pt x="528" y="26"/>
                  </a:cubicBezTo>
                  <a:cubicBezTo>
                    <a:pt x="538" y="26"/>
                    <a:pt x="538" y="26"/>
                    <a:pt x="538" y="26"/>
                  </a:cubicBezTo>
                  <a:cubicBezTo>
                    <a:pt x="551" y="78"/>
                    <a:pt x="551" y="78"/>
                    <a:pt x="551" y="78"/>
                  </a:cubicBezTo>
                  <a:cubicBezTo>
                    <a:pt x="565" y="26"/>
                    <a:pt x="565" y="26"/>
                    <a:pt x="565" y="26"/>
                  </a:cubicBezTo>
                  <a:lnTo>
                    <a:pt x="572" y="26"/>
                  </a:lnTo>
                  <a:close/>
                  <a:moveTo>
                    <a:pt x="617" y="58"/>
                  </a:moveTo>
                  <a:cubicBezTo>
                    <a:pt x="583" y="58"/>
                    <a:pt x="583" y="58"/>
                    <a:pt x="583" y="58"/>
                  </a:cubicBezTo>
                  <a:cubicBezTo>
                    <a:pt x="583" y="73"/>
                    <a:pt x="588" y="81"/>
                    <a:pt x="597" y="81"/>
                  </a:cubicBezTo>
                  <a:cubicBezTo>
                    <a:pt x="605" y="81"/>
                    <a:pt x="609" y="75"/>
                    <a:pt x="610" y="67"/>
                  </a:cubicBezTo>
                  <a:cubicBezTo>
                    <a:pt x="617" y="67"/>
                    <a:pt x="617" y="67"/>
                    <a:pt x="617" y="67"/>
                  </a:cubicBezTo>
                  <a:cubicBezTo>
                    <a:pt x="617" y="73"/>
                    <a:pt x="615" y="77"/>
                    <a:pt x="611" y="81"/>
                  </a:cubicBezTo>
                  <a:cubicBezTo>
                    <a:pt x="608" y="85"/>
                    <a:pt x="603" y="86"/>
                    <a:pt x="597" y="86"/>
                  </a:cubicBezTo>
                  <a:cubicBezTo>
                    <a:pt x="590" y="86"/>
                    <a:pt x="584" y="84"/>
                    <a:pt x="581" y="79"/>
                  </a:cubicBezTo>
                  <a:cubicBezTo>
                    <a:pt x="577" y="74"/>
                    <a:pt x="576" y="66"/>
                    <a:pt x="576" y="55"/>
                  </a:cubicBezTo>
                  <a:cubicBezTo>
                    <a:pt x="576" y="35"/>
                    <a:pt x="582" y="25"/>
                    <a:pt x="597" y="25"/>
                  </a:cubicBezTo>
                  <a:cubicBezTo>
                    <a:pt x="610" y="25"/>
                    <a:pt x="617" y="34"/>
                    <a:pt x="617" y="51"/>
                  </a:cubicBezTo>
                  <a:lnTo>
                    <a:pt x="617" y="58"/>
                  </a:lnTo>
                  <a:close/>
                  <a:moveTo>
                    <a:pt x="610" y="53"/>
                  </a:moveTo>
                  <a:cubicBezTo>
                    <a:pt x="610" y="38"/>
                    <a:pt x="606" y="31"/>
                    <a:pt x="597" y="31"/>
                  </a:cubicBezTo>
                  <a:cubicBezTo>
                    <a:pt x="592" y="31"/>
                    <a:pt x="588" y="33"/>
                    <a:pt x="586" y="37"/>
                  </a:cubicBezTo>
                  <a:cubicBezTo>
                    <a:pt x="584" y="40"/>
                    <a:pt x="583" y="46"/>
                    <a:pt x="583" y="53"/>
                  </a:cubicBezTo>
                  <a:lnTo>
                    <a:pt x="610" y="53"/>
                  </a:lnTo>
                  <a:close/>
                  <a:moveTo>
                    <a:pt x="653" y="33"/>
                  </a:moveTo>
                  <a:cubicBezTo>
                    <a:pt x="651" y="33"/>
                    <a:pt x="651" y="33"/>
                    <a:pt x="651" y="33"/>
                  </a:cubicBezTo>
                  <a:cubicBezTo>
                    <a:pt x="647" y="33"/>
                    <a:pt x="644" y="34"/>
                    <a:pt x="642" y="35"/>
                  </a:cubicBezTo>
                  <a:cubicBezTo>
                    <a:pt x="639" y="37"/>
                    <a:pt x="637" y="42"/>
                    <a:pt x="637" y="47"/>
                  </a:cubicBezTo>
                  <a:cubicBezTo>
                    <a:pt x="637" y="85"/>
                    <a:pt x="637" y="85"/>
                    <a:pt x="637" y="85"/>
                  </a:cubicBezTo>
                  <a:cubicBezTo>
                    <a:pt x="629" y="85"/>
                    <a:pt x="629" y="85"/>
                    <a:pt x="629" y="85"/>
                  </a:cubicBezTo>
                  <a:cubicBezTo>
                    <a:pt x="629" y="34"/>
                    <a:pt x="629" y="34"/>
                    <a:pt x="629" y="34"/>
                  </a:cubicBezTo>
                  <a:cubicBezTo>
                    <a:pt x="629" y="33"/>
                    <a:pt x="629" y="30"/>
                    <a:pt x="629" y="26"/>
                  </a:cubicBezTo>
                  <a:cubicBezTo>
                    <a:pt x="635" y="26"/>
                    <a:pt x="635" y="26"/>
                    <a:pt x="635" y="26"/>
                  </a:cubicBezTo>
                  <a:cubicBezTo>
                    <a:pt x="636" y="29"/>
                    <a:pt x="636" y="32"/>
                    <a:pt x="636" y="35"/>
                  </a:cubicBezTo>
                  <a:cubicBezTo>
                    <a:pt x="639" y="28"/>
                    <a:pt x="645" y="25"/>
                    <a:pt x="653" y="25"/>
                  </a:cubicBezTo>
                  <a:lnTo>
                    <a:pt x="653" y="33"/>
                  </a:lnTo>
                  <a:close/>
                  <a:moveTo>
                    <a:pt x="685" y="42"/>
                  </a:moveTo>
                  <a:cubicBezTo>
                    <a:pt x="685" y="35"/>
                    <a:pt x="681" y="31"/>
                    <a:pt x="675" y="31"/>
                  </a:cubicBezTo>
                  <a:cubicBezTo>
                    <a:pt x="670" y="31"/>
                    <a:pt x="666" y="34"/>
                    <a:pt x="666" y="39"/>
                  </a:cubicBezTo>
                  <a:cubicBezTo>
                    <a:pt x="666" y="42"/>
                    <a:pt x="666" y="44"/>
                    <a:pt x="667" y="45"/>
                  </a:cubicBezTo>
                  <a:cubicBezTo>
                    <a:pt x="669" y="47"/>
                    <a:pt x="672" y="49"/>
                    <a:pt x="676" y="51"/>
                  </a:cubicBezTo>
                  <a:cubicBezTo>
                    <a:pt x="683" y="55"/>
                    <a:pt x="688" y="58"/>
                    <a:pt x="690" y="61"/>
                  </a:cubicBezTo>
                  <a:cubicBezTo>
                    <a:pt x="692" y="64"/>
                    <a:pt x="693" y="67"/>
                    <a:pt x="693" y="71"/>
                  </a:cubicBezTo>
                  <a:cubicBezTo>
                    <a:pt x="693" y="76"/>
                    <a:pt x="691" y="79"/>
                    <a:pt x="688" y="82"/>
                  </a:cubicBezTo>
                  <a:cubicBezTo>
                    <a:pt x="685" y="85"/>
                    <a:pt x="681" y="86"/>
                    <a:pt x="675" y="86"/>
                  </a:cubicBezTo>
                  <a:cubicBezTo>
                    <a:pt x="663" y="86"/>
                    <a:pt x="657" y="81"/>
                    <a:pt x="657" y="68"/>
                  </a:cubicBezTo>
                  <a:cubicBezTo>
                    <a:pt x="657" y="68"/>
                    <a:pt x="657" y="68"/>
                    <a:pt x="657" y="68"/>
                  </a:cubicBezTo>
                  <a:cubicBezTo>
                    <a:pt x="665" y="68"/>
                    <a:pt x="665" y="68"/>
                    <a:pt x="665" y="68"/>
                  </a:cubicBezTo>
                  <a:cubicBezTo>
                    <a:pt x="665" y="77"/>
                    <a:pt x="668" y="81"/>
                    <a:pt x="675" y="81"/>
                  </a:cubicBezTo>
                  <a:cubicBezTo>
                    <a:pt x="681" y="81"/>
                    <a:pt x="686" y="77"/>
                    <a:pt x="686" y="71"/>
                  </a:cubicBezTo>
                  <a:cubicBezTo>
                    <a:pt x="686" y="69"/>
                    <a:pt x="685" y="66"/>
                    <a:pt x="683" y="65"/>
                  </a:cubicBezTo>
                  <a:cubicBezTo>
                    <a:pt x="682" y="63"/>
                    <a:pt x="679" y="61"/>
                    <a:pt x="674" y="58"/>
                  </a:cubicBezTo>
                  <a:cubicBezTo>
                    <a:pt x="668" y="55"/>
                    <a:pt x="663" y="52"/>
                    <a:pt x="661" y="50"/>
                  </a:cubicBezTo>
                  <a:cubicBezTo>
                    <a:pt x="659" y="47"/>
                    <a:pt x="658" y="44"/>
                    <a:pt x="658" y="40"/>
                  </a:cubicBezTo>
                  <a:cubicBezTo>
                    <a:pt x="658" y="36"/>
                    <a:pt x="660" y="32"/>
                    <a:pt x="663" y="29"/>
                  </a:cubicBezTo>
                  <a:cubicBezTo>
                    <a:pt x="666" y="27"/>
                    <a:pt x="670" y="25"/>
                    <a:pt x="675" y="25"/>
                  </a:cubicBezTo>
                  <a:cubicBezTo>
                    <a:pt x="679" y="25"/>
                    <a:pt x="682" y="26"/>
                    <a:pt x="684" y="26"/>
                  </a:cubicBezTo>
                  <a:cubicBezTo>
                    <a:pt x="689" y="28"/>
                    <a:pt x="692" y="32"/>
                    <a:pt x="692" y="42"/>
                  </a:cubicBezTo>
                  <a:lnTo>
                    <a:pt x="685"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1326046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Agilent 16:9 End w 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6097729-5F47-41FD-8C30-7C9F3B4771B4}"/>
              </a:ext>
            </a:extLst>
          </p:cNvPr>
          <p:cNvGrpSpPr/>
          <p:nvPr userDrawn="1"/>
        </p:nvGrpSpPr>
        <p:grpSpPr>
          <a:xfrm>
            <a:off x="1" y="-14941"/>
            <a:ext cx="12191999" cy="6872941"/>
            <a:chOff x="1" y="-14941"/>
            <a:chExt cx="12191999" cy="6872941"/>
          </a:xfrm>
        </p:grpSpPr>
        <p:sp>
          <p:nvSpPr>
            <p:cNvPr id="22" name="Rectangle 21"/>
            <p:cNvSpPr/>
            <p:nvPr userDrawn="1"/>
          </p:nvSpPr>
          <p:spPr>
            <a:xfrm>
              <a:off x="10046744" y="-1494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0" name="Rectangle 29"/>
            <p:cNvSpPr/>
            <p:nvPr userDrawn="1"/>
          </p:nvSpPr>
          <p:spPr>
            <a:xfrm>
              <a:off x="1" y="-14941"/>
              <a:ext cx="10046744"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endParaRPr>
            </a:p>
          </p:txBody>
        </p:sp>
        <p:sp>
          <p:nvSpPr>
            <p:cNvPr id="32" name="Rectangle 31"/>
            <p:cNvSpPr/>
            <p:nvPr userDrawn="1"/>
          </p:nvSpPr>
          <p:spPr>
            <a:xfrm>
              <a:off x="10667913" y="-1494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5" name="Picture 14" descr="A close up of a logo&#10;&#10;Description generated with very high confidence">
              <a:extLst>
                <a:ext uri="{FF2B5EF4-FFF2-40B4-BE49-F238E27FC236}">
                  <a16:creationId xmlns:a16="http://schemas.microsoft.com/office/drawing/2014/main" id="{E751C32A-B6B1-4A85-B1E9-5F99572131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9686" y="1798546"/>
              <a:ext cx="6087374" cy="2864967"/>
            </a:xfrm>
            <a:prstGeom prst="rect">
              <a:avLst/>
            </a:prstGeom>
          </p:spPr>
        </p:pic>
      </p:gr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7BFD99F2-A35A-4EF4-B33D-AC3C665594ED}" type="datetime4">
              <a:rPr lang="en-US" smtClean="0"/>
              <a:t>August 8, 2023</a:t>
            </a:fld>
            <a:endParaRPr lang="en-US" dirty="0"/>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r>
              <a:rPr lang="en-US"/>
              <a:t>Title                         Confidentiality label                           Regulatory statement (if applicable)        DE76821436</a:t>
            </a:r>
            <a:endParaRPr lang="en-US" dirty="0"/>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176051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 name="Group 8"/>
          <p:cNvGrpSpPr/>
          <p:nvPr userDrawn="1"/>
        </p:nvGrpSpPr>
        <p:grpSpPr>
          <a:xfrm>
            <a:off x="0" y="6486777"/>
            <a:ext cx="12192000" cy="374904"/>
            <a:chOff x="0" y="6481966"/>
            <a:chExt cx="9144000" cy="374904"/>
          </a:xfrm>
        </p:grpSpPr>
        <p:sp>
          <p:nvSpPr>
            <p:cNvPr id="7" name="Rectangle 6"/>
            <p:cNvSpPr/>
            <p:nvPr userDrawn="1"/>
          </p:nvSpPr>
          <p:spPr>
            <a:xfrm>
              <a:off x="0" y="6481966"/>
              <a:ext cx="6167438" cy="374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6167438" y="6481966"/>
              <a:ext cx="690562" cy="3749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Rectangle 40"/>
            <p:cNvSpPr/>
            <p:nvPr userDrawn="1"/>
          </p:nvSpPr>
          <p:spPr>
            <a:xfrm>
              <a:off x="6857999" y="6481966"/>
              <a:ext cx="1143001" cy="3749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Rectangle 41"/>
            <p:cNvSpPr/>
            <p:nvPr userDrawn="1"/>
          </p:nvSpPr>
          <p:spPr>
            <a:xfrm>
              <a:off x="8000999" y="6481966"/>
              <a:ext cx="1143001" cy="374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3" name="Picture 12"/>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0" y="6483097"/>
            <a:ext cx="12190992" cy="371825"/>
          </a:xfrm>
          <a:prstGeom prst="rect">
            <a:avLst/>
          </a:prstGeom>
        </p:spPr>
      </p:pic>
      <p:sp>
        <p:nvSpPr>
          <p:cNvPr id="2" name="Title Placeholder 1"/>
          <p:cNvSpPr>
            <a:spLocks noGrp="1"/>
          </p:cNvSpPr>
          <p:nvPr>
            <p:ph type="title"/>
          </p:nvPr>
        </p:nvSpPr>
        <p:spPr>
          <a:xfrm>
            <a:off x="498491" y="248560"/>
            <a:ext cx="11194268" cy="904521"/>
          </a:xfrm>
          <a:prstGeom prst="rect">
            <a:avLst/>
          </a:prstGeom>
        </p:spPr>
        <p:txBody>
          <a:bodyPr vert="horz" lIns="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98491" y="1291996"/>
            <a:ext cx="11194268" cy="4668376"/>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bwMode="white">
          <a:xfrm>
            <a:off x="2614299" y="6620256"/>
            <a:ext cx="5303520" cy="118872"/>
          </a:xfrm>
          <a:prstGeom prst="rect">
            <a:avLst/>
          </a:prstGeom>
        </p:spPr>
        <p:txBody>
          <a:bodyPr vert="horz" lIns="0" tIns="0" rIns="0" bIns="0" rtlCol="0" anchor="ctr"/>
          <a:lstStyle>
            <a:lvl1pPr algn="l">
              <a:defRPr sz="700">
                <a:solidFill>
                  <a:schemeClr val="bg1"/>
                </a:solidFill>
                <a:latin typeface="Arial" panose="020B0604020202020204" pitchFamily="34" charset="0"/>
                <a:cs typeface="Arial" panose="020B0604020202020204" pitchFamily="34" charset="0"/>
              </a:defRPr>
            </a:lvl1pPr>
          </a:lstStyle>
          <a:p>
            <a:r>
              <a:rPr lang="en-US"/>
              <a:t>Title                         Confidentiality label                           Regulatory statement (if applicable)        DE76821436</a:t>
            </a:r>
            <a:endParaRPr lang="en-US" dirty="0"/>
          </a:p>
        </p:txBody>
      </p:sp>
      <p:sp>
        <p:nvSpPr>
          <p:cNvPr id="4" name="Date Placeholder 3"/>
          <p:cNvSpPr>
            <a:spLocks noGrp="1"/>
          </p:cNvSpPr>
          <p:nvPr>
            <p:ph type="dt" sz="half" idx="2"/>
          </p:nvPr>
        </p:nvSpPr>
        <p:spPr bwMode="white">
          <a:xfrm>
            <a:off x="1092985" y="6620256"/>
            <a:ext cx="1055857" cy="118872"/>
          </a:xfrm>
          <a:prstGeom prst="rect">
            <a:avLst/>
          </a:prstGeom>
        </p:spPr>
        <p:txBody>
          <a:bodyPr vert="horz" lIns="0" tIns="0" rIns="0" bIns="0" rtlCol="0" anchor="ctr"/>
          <a:lstStyle>
            <a:lvl1pPr marL="0" algn="l" defTabSz="514350" rtl="0" eaLnBrk="1" latinLnBrk="0" hangingPunct="1">
              <a:defRPr lang="en-US" sz="700" kern="1200" smtClean="0">
                <a:solidFill>
                  <a:schemeClr val="bg1"/>
                </a:solidFill>
                <a:latin typeface="Arial" panose="020B0604020202020204" pitchFamily="34" charset="0"/>
                <a:ea typeface="+mn-ea"/>
                <a:cs typeface="Arial" panose="020B0604020202020204" pitchFamily="34" charset="0"/>
              </a:defRPr>
            </a:lvl1pPr>
          </a:lstStyle>
          <a:p>
            <a:fld id="{078818CA-E3C2-49B4-B3D2-0EE1883C8D03}" type="datetime4">
              <a:rPr lang="en-US" smtClean="0"/>
              <a:t>August 8, 2023</a:t>
            </a:fld>
            <a:endParaRPr lang="en-US" dirty="0"/>
          </a:p>
        </p:txBody>
      </p:sp>
      <p:sp>
        <p:nvSpPr>
          <p:cNvPr id="6" name="Slide Number Placeholder 5"/>
          <p:cNvSpPr>
            <a:spLocks noGrp="1"/>
          </p:cNvSpPr>
          <p:nvPr>
            <p:ph type="sldNum" sz="quarter" idx="4"/>
          </p:nvPr>
        </p:nvSpPr>
        <p:spPr bwMode="white">
          <a:xfrm>
            <a:off x="502921" y="6620256"/>
            <a:ext cx="434347" cy="118872"/>
          </a:xfrm>
          <a:prstGeom prst="rect">
            <a:avLst/>
          </a:prstGeom>
        </p:spPr>
        <p:txBody>
          <a:bodyPr vert="horz" lIns="0" tIns="0" rIns="0" bIns="0" rtlCol="0" anchor="ctr"/>
          <a:lstStyle>
            <a:lvl1pPr marL="0" algn="l" defTabSz="514350" rtl="0" eaLnBrk="1" latinLnBrk="0" hangingPunct="1">
              <a:defRPr lang="en-US" sz="7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Tree>
    <p:extLst>
      <p:ext uri="{BB962C8B-B14F-4D97-AF65-F5344CB8AC3E}">
        <p14:creationId xmlns:p14="http://schemas.microsoft.com/office/powerpoint/2010/main" val="1845347379"/>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800" r:id="rId21"/>
    <p:sldLayoutId id="2147483801" r:id="rId22"/>
    <p:sldLayoutId id="2147483802" r:id="rId23"/>
  </p:sldLayoutIdLst>
  <p:hf hdr="0"/>
  <p:txStyles>
    <p:titleStyle>
      <a:lvl1pPr algn="l" defTabSz="514350" rtl="0" eaLnBrk="1" latinLnBrk="0" hangingPunct="1">
        <a:lnSpc>
          <a:spcPct val="90000"/>
        </a:lnSpc>
        <a:spcBef>
          <a:spcPct val="0"/>
        </a:spcBef>
        <a:buNone/>
        <a:defRPr sz="2800" b="0" i="0" kern="1200">
          <a:solidFill>
            <a:schemeClr val="accent1"/>
          </a:solidFill>
          <a:latin typeface="Arial" panose="020B0604020202020204" pitchFamily="34" charset="0"/>
          <a:ea typeface="Roboto Medium" panose="02000000000000000000" pitchFamily="2" charset="0"/>
          <a:cs typeface="Arial" panose="020B0604020202020204" pitchFamily="34" charset="0"/>
        </a:defRPr>
      </a:lvl1pPr>
    </p:titleStyle>
    <p:bodyStyle>
      <a:lvl1pPr marL="0" indent="0" algn="l" defTabSz="514350" rtl="0" eaLnBrk="1" latinLnBrk="0" hangingPunct="1">
        <a:lnSpc>
          <a:spcPct val="90000"/>
        </a:lnSpc>
        <a:spcBef>
          <a:spcPts val="900"/>
        </a:spcBef>
        <a:buFontTx/>
        <a:buNone/>
        <a:defRPr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2160" userDrawn="1">
          <p15:clr>
            <a:srgbClr val="F26B43"/>
          </p15:clr>
        </p15:guide>
        <p15:guide id="14" pos="6720" userDrawn="1">
          <p15:clr>
            <a:srgbClr val="F26B43"/>
          </p15:clr>
        </p15:guide>
        <p15:guide id="15" orient="horz" pos="912" userDrawn="1">
          <p15:clr>
            <a:srgbClr val="F26B43"/>
          </p15:clr>
        </p15:guide>
        <p15:guide id="16" orient="horz" pos="192" userDrawn="1">
          <p15:clr>
            <a:srgbClr val="F26B43"/>
          </p15:clr>
        </p15:guide>
        <p15:guide id="17" orient="horz" pos="3888" userDrawn="1">
          <p15:clr>
            <a:srgbClr val="F26B43"/>
          </p15:clr>
        </p15:guide>
        <p15:guide id="18" pos="312" userDrawn="1">
          <p15:clr>
            <a:srgbClr val="F26B43"/>
          </p15:clr>
        </p15:guide>
        <p15:guide id="19" pos="7488" userDrawn="1">
          <p15:clr>
            <a:srgbClr val="F26B43"/>
          </p15:clr>
        </p15:guide>
        <p15:guide id="20" orient="horz" pos="1008" userDrawn="1">
          <p15:clr>
            <a:srgbClr val="F26B43"/>
          </p15:clr>
        </p15:guide>
        <p15:guide id="21" orient="horz" pos="4032" userDrawn="1">
          <p15:clr>
            <a:srgbClr val="F26B43"/>
          </p15:clr>
        </p15:guide>
        <p15:guide id="22" pos="3840" userDrawn="1">
          <p15:clr>
            <a:srgbClr val="F26B43"/>
          </p15:clr>
        </p15:guide>
        <p15:guide id="23" orient="horz" pos="4272" userDrawn="1">
          <p15:clr>
            <a:srgbClr val="F26B43"/>
          </p15:clr>
        </p15:guide>
        <p15:guide id="24" pos="68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hyperlink" Target="https://www.agilent.com/cs/library/applications/an-SiO2-nanoparticles-8900-ICP-MS-5994-5866en-agilent.pdf"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0C51ECB-A646-6A6B-6FCE-4977280453AC}"/>
              </a:ext>
            </a:extLst>
          </p:cNvPr>
          <p:cNvSpPr>
            <a:spLocks noGrp="1"/>
          </p:cNvSpPr>
          <p:nvPr>
            <p:ph type="sldNum" sz="quarter" idx="12"/>
          </p:nvPr>
        </p:nvSpPr>
        <p:spPr/>
        <p:txBody>
          <a:bodyPr/>
          <a:lstStyle/>
          <a:p>
            <a:fld id="{CBD803B2-A378-42BD-B5EC-F7748F169FE0}" type="slidenum">
              <a:rPr lang="en-US" smtClean="0"/>
              <a:pPr/>
              <a:t>1</a:t>
            </a:fld>
            <a:endParaRPr lang="en-US" dirty="0"/>
          </a:p>
        </p:txBody>
      </p:sp>
      <p:sp>
        <p:nvSpPr>
          <p:cNvPr id="9" name="Title 1">
            <a:extLst>
              <a:ext uri="{FF2B5EF4-FFF2-40B4-BE49-F238E27FC236}">
                <a16:creationId xmlns:a16="http://schemas.microsoft.com/office/drawing/2014/main" id="{BF843971-057A-7E9B-1622-D5B055477651}"/>
              </a:ext>
            </a:extLst>
          </p:cNvPr>
          <p:cNvSpPr>
            <a:spLocks noGrp="1"/>
          </p:cNvSpPr>
          <p:nvPr>
            <p:ph type="ctrTitle"/>
          </p:nvPr>
        </p:nvSpPr>
        <p:spPr>
          <a:xfrm>
            <a:off x="476105" y="527903"/>
            <a:ext cx="7143939" cy="1867756"/>
          </a:xfrm>
        </p:spPr>
        <p:txBody>
          <a:bodyPr>
            <a:normAutofit/>
          </a:bodyPr>
          <a:lstStyle/>
          <a:p>
            <a:r>
              <a:rPr lang="en-US" dirty="0"/>
              <a:t>Analysis of 50 nm Silica Nanoparticles in Semiconductor Process Chemicals by spICP-MS/MS</a:t>
            </a:r>
          </a:p>
        </p:txBody>
      </p:sp>
      <p:sp>
        <p:nvSpPr>
          <p:cNvPr id="10" name="Subtitle 2">
            <a:extLst>
              <a:ext uri="{FF2B5EF4-FFF2-40B4-BE49-F238E27FC236}">
                <a16:creationId xmlns:a16="http://schemas.microsoft.com/office/drawing/2014/main" id="{258AC2B9-5720-0AC3-8338-420D8D47B851}"/>
              </a:ext>
            </a:extLst>
          </p:cNvPr>
          <p:cNvSpPr>
            <a:spLocks noGrp="1"/>
          </p:cNvSpPr>
          <p:nvPr>
            <p:ph type="subTitle" idx="1"/>
          </p:nvPr>
        </p:nvSpPr>
        <p:spPr>
          <a:xfrm>
            <a:off x="476105" y="4115774"/>
            <a:ext cx="5619895" cy="1137771"/>
          </a:xfrm>
        </p:spPr>
        <p:txBody>
          <a:bodyPr/>
          <a:lstStyle/>
          <a:p>
            <a:r>
              <a:rPr lang="en-US" dirty="0"/>
              <a:t>Presenter’s Name Arial: 18 pt</a:t>
            </a:r>
          </a:p>
          <a:p>
            <a:r>
              <a:rPr lang="en-US" sz="1600" dirty="0">
                <a:ea typeface="Roboto Light" panose="02000000000000000000" pitchFamily="2" charset="0"/>
              </a:rPr>
              <a:t>Presenter’s Title Arial: 16 pt Manually Formatted</a:t>
            </a:r>
          </a:p>
          <a:p>
            <a:r>
              <a:rPr lang="en-US" sz="1600" dirty="0">
                <a:ea typeface="Roboto Light" panose="02000000000000000000" pitchFamily="2" charset="0"/>
              </a:rPr>
              <a:t>Date Arial: 16 pt Manually Formatted</a:t>
            </a:r>
          </a:p>
          <a:p>
            <a:endParaRPr lang="en-US" dirty="0"/>
          </a:p>
        </p:txBody>
      </p:sp>
      <p:sp>
        <p:nvSpPr>
          <p:cNvPr id="11" name="Text Placeholder 6">
            <a:extLst>
              <a:ext uri="{FF2B5EF4-FFF2-40B4-BE49-F238E27FC236}">
                <a16:creationId xmlns:a16="http://schemas.microsoft.com/office/drawing/2014/main" id="{41B74F22-F07A-820A-5FCF-05D1572B9D8B}"/>
              </a:ext>
            </a:extLst>
          </p:cNvPr>
          <p:cNvSpPr>
            <a:spLocks noGrp="1"/>
          </p:cNvSpPr>
          <p:nvPr>
            <p:ph type="body" sz="quarter" idx="13"/>
          </p:nvPr>
        </p:nvSpPr>
        <p:spPr>
          <a:xfrm>
            <a:off x="928042" y="2671253"/>
            <a:ext cx="5636206" cy="816892"/>
          </a:xfrm>
        </p:spPr>
        <p:txBody>
          <a:bodyPr>
            <a:normAutofit fontScale="92500"/>
          </a:bodyPr>
          <a:lstStyle/>
          <a:p>
            <a:r>
              <a:rPr lang="en-US" dirty="0"/>
              <a:t>Accurate detection of insoluble SiO</a:t>
            </a:r>
            <a:r>
              <a:rPr lang="en-US" baseline="-25000" dirty="0"/>
              <a:t>2</a:t>
            </a:r>
            <a:r>
              <a:rPr lang="en-US" dirty="0"/>
              <a:t> NPs in high</a:t>
            </a:r>
          </a:p>
          <a:p>
            <a:r>
              <a:rPr lang="en-US" dirty="0"/>
              <a:t>purity acids and solvents by Agilent 8900 ICP-QQQ</a:t>
            </a:r>
          </a:p>
        </p:txBody>
      </p:sp>
      <p:sp>
        <p:nvSpPr>
          <p:cNvPr id="12" name="Date Placeholder 3">
            <a:extLst>
              <a:ext uri="{FF2B5EF4-FFF2-40B4-BE49-F238E27FC236}">
                <a16:creationId xmlns:a16="http://schemas.microsoft.com/office/drawing/2014/main" id="{1798BC18-92AE-428D-B792-DC7BC97D1E88}"/>
              </a:ext>
            </a:extLst>
          </p:cNvPr>
          <p:cNvSpPr>
            <a:spLocks noGrp="1"/>
          </p:cNvSpPr>
          <p:nvPr>
            <p:ph type="dt" sz="half" idx="10"/>
          </p:nvPr>
        </p:nvSpPr>
        <p:spPr>
          <a:xfrm>
            <a:off x="1097280" y="6621625"/>
            <a:ext cx="1304544" cy="118872"/>
          </a:xfrm>
        </p:spPr>
        <p:txBody>
          <a:bodyPr/>
          <a:lstStyle/>
          <a:p>
            <a:fld id="{95E14DB6-48D3-4AC6-8FE3-8824DA8E1D6F}" type="datetime4">
              <a:rPr lang="en-US" smtClean="0"/>
              <a:t>August 8, 2023</a:t>
            </a:fld>
            <a:endParaRPr lang="en-US" dirty="0"/>
          </a:p>
        </p:txBody>
      </p:sp>
      <p:sp>
        <p:nvSpPr>
          <p:cNvPr id="13" name="Footer Placeholder 4">
            <a:extLst>
              <a:ext uri="{FF2B5EF4-FFF2-40B4-BE49-F238E27FC236}">
                <a16:creationId xmlns:a16="http://schemas.microsoft.com/office/drawing/2014/main" id="{CE173EF1-316C-6DFA-49D6-7C89CA8FE1D0}"/>
              </a:ext>
            </a:extLst>
          </p:cNvPr>
          <p:cNvSpPr>
            <a:spLocks noGrp="1"/>
          </p:cNvSpPr>
          <p:nvPr>
            <p:ph type="ftr" sz="quarter" idx="11"/>
          </p:nvPr>
        </p:nvSpPr>
        <p:spPr>
          <a:xfrm>
            <a:off x="2208784" y="6555248"/>
            <a:ext cx="7387798" cy="302752"/>
          </a:xfrm>
        </p:spPr>
        <p:txBody>
          <a:bodyPr/>
          <a:lstStyle/>
          <a:p>
            <a:r>
              <a:rPr lang="en-US"/>
              <a:t>Title                         Confidentiality label                           Regulatory statement (if applicable)        DE76821436</a:t>
            </a:r>
            <a:endParaRPr lang="en-US" dirty="0"/>
          </a:p>
        </p:txBody>
      </p:sp>
    </p:spTree>
    <p:extLst>
      <p:ext uri="{BB962C8B-B14F-4D97-AF65-F5344CB8AC3E}">
        <p14:creationId xmlns:p14="http://schemas.microsoft.com/office/powerpoint/2010/main" val="382791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p:cNvSpPr>
            <a:spLocks noGrp="1"/>
          </p:cNvSpPr>
          <p:nvPr>
            <p:ph sz="half" idx="1"/>
          </p:nvPr>
        </p:nvSpPr>
        <p:spPr>
          <a:xfrm>
            <a:off x="509884" y="1492293"/>
            <a:ext cx="6952480" cy="3873414"/>
          </a:xfrm>
        </p:spPr>
        <p:txBody>
          <a:bodyPr>
            <a:normAutofit/>
          </a:bodyPr>
          <a:lstStyle/>
          <a:p>
            <a:pPr>
              <a:lnSpc>
                <a:spcPct val="100000"/>
              </a:lnSpc>
              <a:spcBef>
                <a:spcPts val="600"/>
              </a:spcBef>
              <a:spcAft>
                <a:spcPts val="600"/>
              </a:spcAft>
            </a:pPr>
            <a:r>
              <a:rPr lang="en-US" sz="1800" dirty="0"/>
              <a:t>The fabrication of smaller, denser, more power-efficient ICs with higher-performance characteristics requires ultra-high purity materials and reagents. To minimize cross-contamination of elemental impurities:</a:t>
            </a:r>
          </a:p>
          <a:p>
            <a:pPr marL="342900" indent="-342900">
              <a:lnSpc>
                <a:spcPct val="100000"/>
              </a:lnSpc>
              <a:spcBef>
                <a:spcPts val="600"/>
              </a:spcBef>
              <a:spcAft>
                <a:spcPts val="600"/>
              </a:spcAft>
              <a:buFont typeface="Arial" panose="020B0604020202020204" pitchFamily="34" charset="0"/>
              <a:buChar char="•"/>
            </a:pPr>
            <a:r>
              <a:rPr lang="en-US" sz="1800" dirty="0"/>
              <a:t>Dissolved elements are routinely monitored in process chemicals using ICP-MS</a:t>
            </a:r>
          </a:p>
          <a:p>
            <a:pPr marL="342900" indent="-342900">
              <a:lnSpc>
                <a:spcPct val="100000"/>
              </a:lnSpc>
              <a:spcBef>
                <a:spcPts val="600"/>
              </a:spcBef>
              <a:spcAft>
                <a:spcPts val="600"/>
              </a:spcAft>
              <a:buFont typeface="Arial" panose="020B0604020202020204" pitchFamily="34" charset="0"/>
              <a:buChar char="•"/>
            </a:pPr>
            <a:r>
              <a:rPr lang="en-US" sz="1800" dirty="0"/>
              <a:t>Single-particle (sp) ICP-MS methods are increasingly used to measure nanoparticles (NPs) in process chemicals </a:t>
            </a:r>
          </a:p>
          <a:p>
            <a:pPr marL="342900" indent="-342900">
              <a:lnSpc>
                <a:spcPct val="100000"/>
              </a:lnSpc>
              <a:spcBef>
                <a:spcPts val="600"/>
              </a:spcBef>
              <a:spcAft>
                <a:spcPts val="600"/>
              </a:spcAft>
              <a:buFont typeface="Arial" panose="020B0604020202020204" pitchFamily="34" charset="0"/>
              <a:buChar char="•"/>
            </a:pPr>
            <a:r>
              <a:rPr lang="en-US" sz="1800" dirty="0"/>
              <a:t>Silicon dioxide (SiO</a:t>
            </a:r>
            <a:r>
              <a:rPr lang="en-US" sz="1800" baseline="-25000" dirty="0"/>
              <a:t>2</a:t>
            </a:r>
            <a:r>
              <a:rPr lang="en-US" sz="1800" dirty="0"/>
              <a:t>) NPs are potentially problematic to IC performance as they are insoluble in strong acids such as hydrochloric acid (HCl) or sulfuric acid (H</a:t>
            </a:r>
            <a:r>
              <a:rPr lang="en-US" sz="1800" baseline="-25000" dirty="0"/>
              <a:t>2</a:t>
            </a:r>
            <a:r>
              <a:rPr lang="en-US" sz="1800" dirty="0"/>
              <a:t>SO</a:t>
            </a:r>
            <a:r>
              <a:rPr lang="en-US" sz="1800" baseline="-25000" dirty="0"/>
              <a:t>4</a:t>
            </a:r>
            <a:r>
              <a:rPr lang="en-US" sz="1800" dirty="0"/>
              <a:t>) and organic solvents such as isopropyl alcohol (IPA).</a:t>
            </a:r>
          </a:p>
        </p:txBody>
      </p:sp>
      <p:sp>
        <p:nvSpPr>
          <p:cNvPr id="4" name="Date Placeholder 3"/>
          <p:cNvSpPr>
            <a:spLocks noGrp="1"/>
          </p:cNvSpPr>
          <p:nvPr>
            <p:ph type="dt" sz="half" idx="10"/>
          </p:nvPr>
        </p:nvSpPr>
        <p:spPr>
          <a:xfrm>
            <a:off x="2343737" y="6620256"/>
            <a:ext cx="978408" cy="118872"/>
          </a:xfrm>
        </p:spPr>
        <p:txBody>
          <a:bodyPr anchor="ctr">
            <a:normAutofit/>
          </a:bodyPr>
          <a:lstStyle/>
          <a:p>
            <a:pPr>
              <a:spcAft>
                <a:spcPts val="600"/>
              </a:spcAft>
            </a:pPr>
            <a:fld id="{512F4AF3-D175-4BA5-A76B-0E70F90865AF}" type="datetime4">
              <a:rPr lang="en-US" smtClean="0"/>
              <a:t>August 8, 2023</a:t>
            </a:fld>
            <a:endParaRPr lang="en-US"/>
          </a:p>
        </p:txBody>
      </p:sp>
      <p:sp>
        <p:nvSpPr>
          <p:cNvPr id="5" name="Footer Placeholder 4"/>
          <p:cNvSpPr>
            <a:spLocks noGrp="1"/>
          </p:cNvSpPr>
          <p:nvPr>
            <p:ph type="ftr" sz="quarter" idx="11"/>
          </p:nvPr>
        </p:nvSpPr>
        <p:spPr>
          <a:xfrm>
            <a:off x="3484724" y="6620256"/>
            <a:ext cx="3977640" cy="118872"/>
          </a:xfrm>
        </p:spPr>
        <p:txBody>
          <a:bodyPr anchor="ctr">
            <a:normAutofit fontScale="92500"/>
          </a:bodyPr>
          <a:lstStyle/>
          <a:p>
            <a:pPr>
              <a:spcAft>
                <a:spcPts val="600"/>
              </a:spcAft>
            </a:pPr>
            <a:r>
              <a:rPr lang="en-US"/>
              <a:t>Title                         Confidentiality label                           Regulatory statement (if applicable)        DE76821436</a:t>
            </a:r>
          </a:p>
        </p:txBody>
      </p:sp>
      <p:sp>
        <p:nvSpPr>
          <p:cNvPr id="6" name="Slide Number Placeholder 5"/>
          <p:cNvSpPr>
            <a:spLocks noGrp="1"/>
          </p:cNvSpPr>
          <p:nvPr>
            <p:ph type="sldNum" sz="quarter" idx="12"/>
          </p:nvPr>
        </p:nvSpPr>
        <p:spPr>
          <a:xfrm>
            <a:off x="1901191" y="6620256"/>
            <a:ext cx="402336" cy="118872"/>
          </a:xfrm>
        </p:spPr>
        <p:txBody>
          <a:bodyPr anchor="ctr">
            <a:normAutofit/>
          </a:bodyPr>
          <a:lstStyle/>
          <a:p>
            <a:pPr>
              <a:spcAft>
                <a:spcPts val="600"/>
              </a:spcAft>
            </a:pPr>
            <a:fld id="{CBD803B2-A378-42BD-B5EC-F7748F169FE0}" type="slidenum">
              <a:rPr lang="en-US" smtClean="0"/>
              <a:pPr>
                <a:spcAft>
                  <a:spcPts val="600"/>
                </a:spcAft>
              </a:pPr>
              <a:t>2</a:t>
            </a:fld>
            <a:endParaRPr lang="en-US"/>
          </a:p>
        </p:txBody>
      </p:sp>
      <p:sp>
        <p:nvSpPr>
          <p:cNvPr id="2" name="Title 1"/>
          <p:cNvSpPr>
            <a:spLocks noGrp="1"/>
          </p:cNvSpPr>
          <p:nvPr>
            <p:ph type="title"/>
          </p:nvPr>
        </p:nvSpPr>
        <p:spPr>
          <a:xfrm>
            <a:off x="374607" y="246891"/>
            <a:ext cx="8398948" cy="926767"/>
          </a:xfrm>
        </p:spPr>
        <p:txBody>
          <a:bodyPr anchor="t">
            <a:normAutofit fontScale="90000"/>
          </a:bodyPr>
          <a:lstStyle/>
          <a:p>
            <a:r>
              <a:rPr lang="en-US" dirty="0"/>
              <a:t>Role of ICP-MS in Minimizing Cross-Elemental Contamination from Reagents to Integrated Circuits (ICs)</a:t>
            </a:r>
          </a:p>
        </p:txBody>
      </p:sp>
      <p:pic>
        <p:nvPicPr>
          <p:cNvPr id="9" name="Content Placeholder 8">
            <a:extLst>
              <a:ext uri="{FF2B5EF4-FFF2-40B4-BE49-F238E27FC236}">
                <a16:creationId xmlns:a16="http://schemas.microsoft.com/office/drawing/2014/main" id="{E666CA22-B429-C08C-B74F-F6DF99D44A13}"/>
              </a:ext>
            </a:extLst>
          </p:cNvPr>
          <p:cNvPicPr>
            <a:picLocks noGrp="1" noChangeAspect="1"/>
          </p:cNvPicPr>
          <p:nvPr>
            <p:ph sz="half" idx="2"/>
          </p:nvPr>
        </p:nvPicPr>
        <p:blipFill>
          <a:blip r:embed="rId2"/>
          <a:stretch>
            <a:fillRect/>
          </a:stretch>
        </p:blipFill>
        <p:spPr>
          <a:xfrm>
            <a:off x="7664136" y="1625261"/>
            <a:ext cx="4117975" cy="1803739"/>
          </a:xfrm>
        </p:spPr>
      </p:pic>
    </p:spTree>
    <p:extLst>
      <p:ext uri="{BB962C8B-B14F-4D97-AF65-F5344CB8AC3E}">
        <p14:creationId xmlns:p14="http://schemas.microsoft.com/office/powerpoint/2010/main" val="130340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74E908-0DD4-61D5-61BF-F6616149EDE7}"/>
              </a:ext>
            </a:extLst>
          </p:cNvPr>
          <p:cNvSpPr>
            <a:spLocks noGrp="1"/>
          </p:cNvSpPr>
          <p:nvPr>
            <p:ph idx="1"/>
          </p:nvPr>
        </p:nvSpPr>
        <p:spPr>
          <a:xfrm>
            <a:off x="672063" y="1482069"/>
            <a:ext cx="4640601" cy="4892973"/>
          </a:xfrm>
        </p:spPr>
        <p:txBody>
          <a:bodyPr>
            <a:normAutofit lnSpcReduction="10000"/>
          </a:bodyPr>
          <a:lstStyle/>
          <a:p>
            <a:pPr>
              <a:lnSpc>
                <a:spcPct val="110000"/>
              </a:lnSpc>
              <a:spcBef>
                <a:spcPts val="600"/>
              </a:spcBef>
              <a:spcAft>
                <a:spcPts val="600"/>
              </a:spcAft>
            </a:pPr>
            <a:r>
              <a:rPr lang="en-US" sz="1800" dirty="0"/>
              <a:t>Removal of intense interferences such as N</a:t>
            </a:r>
            <a:r>
              <a:rPr lang="en-US" sz="1800" baseline="-25000" dirty="0"/>
              <a:t>2</a:t>
            </a:r>
            <a:r>
              <a:rPr lang="en-US" sz="1800" dirty="0"/>
              <a:t> and CO on the major isotope of Si (</a:t>
            </a:r>
            <a:r>
              <a:rPr lang="en-US" sz="1800" baseline="30000" dirty="0"/>
              <a:t>28</a:t>
            </a:r>
            <a:r>
              <a:rPr lang="en-US" sz="1800" dirty="0"/>
              <a:t>Si).</a:t>
            </a:r>
          </a:p>
          <a:p>
            <a:pPr>
              <a:lnSpc>
                <a:spcPct val="110000"/>
              </a:lnSpc>
              <a:spcBef>
                <a:spcPts val="600"/>
              </a:spcBef>
              <a:spcAft>
                <a:spcPts val="600"/>
              </a:spcAft>
            </a:pPr>
            <a:endParaRPr lang="en-US" sz="1800" dirty="0"/>
          </a:p>
          <a:p>
            <a:pPr>
              <a:lnSpc>
                <a:spcPct val="110000"/>
              </a:lnSpc>
              <a:spcBef>
                <a:spcPts val="600"/>
              </a:spcBef>
              <a:spcAft>
                <a:spcPts val="600"/>
              </a:spcAft>
            </a:pPr>
            <a:r>
              <a:rPr lang="en-US" sz="1800" dirty="0"/>
              <a:t>Reduction of the Si background arising from the materials used within the ICP-MS instrument and utilities such as argon (Ar) gas or gas pipes.</a:t>
            </a:r>
          </a:p>
          <a:p>
            <a:pPr>
              <a:lnSpc>
                <a:spcPct val="110000"/>
              </a:lnSpc>
              <a:spcBef>
                <a:spcPts val="600"/>
              </a:spcBef>
              <a:spcAft>
                <a:spcPts val="600"/>
              </a:spcAft>
            </a:pPr>
            <a:endParaRPr lang="en-US" sz="1800" dirty="0"/>
          </a:p>
          <a:p>
            <a:pPr>
              <a:lnSpc>
                <a:spcPct val="110000"/>
              </a:lnSpc>
              <a:spcBef>
                <a:spcPts val="600"/>
              </a:spcBef>
              <a:spcAft>
                <a:spcPts val="600"/>
              </a:spcAft>
            </a:pPr>
            <a:r>
              <a:rPr lang="en-US" sz="1800" dirty="0"/>
              <a:t>Achieving the sensitivity needed for the measurement of Si. </a:t>
            </a:r>
          </a:p>
          <a:p>
            <a:pPr lvl="1">
              <a:lnSpc>
                <a:spcPct val="110000"/>
              </a:lnSpc>
              <a:spcBef>
                <a:spcPts val="600"/>
              </a:spcBef>
              <a:spcAft>
                <a:spcPts val="600"/>
              </a:spcAft>
            </a:pPr>
            <a:r>
              <a:rPr lang="en-US" sz="1600" dirty="0"/>
              <a:t>Si has a relatively high ionization potential (IP) meaning that fewer ions form in the plasma compared with many other elements, lowering its sensitivity.</a:t>
            </a:r>
          </a:p>
        </p:txBody>
      </p:sp>
      <p:sp>
        <p:nvSpPr>
          <p:cNvPr id="3" name="Date Placeholder 2">
            <a:extLst>
              <a:ext uri="{FF2B5EF4-FFF2-40B4-BE49-F238E27FC236}">
                <a16:creationId xmlns:a16="http://schemas.microsoft.com/office/drawing/2014/main" id="{F8C386CB-71A0-FE48-1AD8-0F626AE7190A}"/>
              </a:ext>
            </a:extLst>
          </p:cNvPr>
          <p:cNvSpPr>
            <a:spLocks noGrp="1"/>
          </p:cNvSpPr>
          <p:nvPr>
            <p:ph type="dt" sz="half" idx="10"/>
          </p:nvPr>
        </p:nvSpPr>
        <p:spPr/>
        <p:txBody>
          <a:bodyPr/>
          <a:lstStyle/>
          <a:p>
            <a:fld id="{F326DFF8-2839-4F6A-87D7-5F4FC817C01F}" type="datetime4">
              <a:rPr lang="en-US" smtClean="0"/>
              <a:t>August 8, 2023</a:t>
            </a:fld>
            <a:endParaRPr lang="en-US" dirty="0"/>
          </a:p>
        </p:txBody>
      </p:sp>
      <p:sp>
        <p:nvSpPr>
          <p:cNvPr id="4" name="Footer Placeholder 3">
            <a:extLst>
              <a:ext uri="{FF2B5EF4-FFF2-40B4-BE49-F238E27FC236}">
                <a16:creationId xmlns:a16="http://schemas.microsoft.com/office/drawing/2014/main" id="{5AF33F8C-0C99-5FFC-2DD9-BAF94F775602}"/>
              </a:ext>
            </a:extLst>
          </p:cNvPr>
          <p:cNvSpPr>
            <a:spLocks noGrp="1"/>
          </p:cNvSpPr>
          <p:nvPr>
            <p:ph type="ftr" sz="quarter" idx="11"/>
          </p:nvPr>
        </p:nvSpPr>
        <p:spPr/>
        <p:txBody>
          <a:bodyPr/>
          <a:lstStyle/>
          <a:p>
            <a:r>
              <a:rPr lang="en-US"/>
              <a:t>Title                         Confidentiality label                           Regulatory statement (if applicable)        DE76821436</a:t>
            </a:r>
            <a:endParaRPr lang="en-US" dirty="0"/>
          </a:p>
        </p:txBody>
      </p:sp>
      <p:sp>
        <p:nvSpPr>
          <p:cNvPr id="5" name="Slide Number Placeholder 4">
            <a:extLst>
              <a:ext uri="{FF2B5EF4-FFF2-40B4-BE49-F238E27FC236}">
                <a16:creationId xmlns:a16="http://schemas.microsoft.com/office/drawing/2014/main" id="{0F81E49C-62E4-A2B2-FDFB-AACA69C1C605}"/>
              </a:ext>
            </a:extLst>
          </p:cNvPr>
          <p:cNvSpPr>
            <a:spLocks noGrp="1"/>
          </p:cNvSpPr>
          <p:nvPr>
            <p:ph type="sldNum" sz="quarter" idx="12"/>
          </p:nvPr>
        </p:nvSpPr>
        <p:spPr/>
        <p:txBody>
          <a:bodyPr/>
          <a:lstStyle/>
          <a:p>
            <a:fld id="{CBD803B2-A378-42BD-B5EC-F7748F169FE0}" type="slidenum">
              <a:rPr lang="en-US" smtClean="0"/>
              <a:pPr/>
              <a:t>3</a:t>
            </a:fld>
            <a:endParaRPr lang="en-US" dirty="0"/>
          </a:p>
        </p:txBody>
      </p:sp>
      <p:sp>
        <p:nvSpPr>
          <p:cNvPr id="6" name="Text Placeholder 5">
            <a:extLst>
              <a:ext uri="{FF2B5EF4-FFF2-40B4-BE49-F238E27FC236}">
                <a16:creationId xmlns:a16="http://schemas.microsoft.com/office/drawing/2014/main" id="{4474D571-E776-147B-CC47-0B0C74605703}"/>
              </a:ext>
            </a:extLst>
          </p:cNvPr>
          <p:cNvSpPr>
            <a:spLocks noGrp="1"/>
          </p:cNvSpPr>
          <p:nvPr>
            <p:ph type="body" sz="quarter" idx="13"/>
          </p:nvPr>
        </p:nvSpPr>
        <p:spPr/>
        <p:txBody>
          <a:bodyPr>
            <a:normAutofit fontScale="92500" lnSpcReduction="10000"/>
          </a:bodyPr>
          <a:lstStyle/>
          <a:p>
            <a:r>
              <a:rPr lang="en-US" dirty="0"/>
              <a:t>Providing a solution using the Agilent 8900 ICP-QQQ with MS/MS</a:t>
            </a:r>
          </a:p>
          <a:p>
            <a:endParaRPr lang="en-GB" dirty="0"/>
          </a:p>
        </p:txBody>
      </p:sp>
      <p:sp>
        <p:nvSpPr>
          <p:cNvPr id="7" name="Title 6">
            <a:extLst>
              <a:ext uri="{FF2B5EF4-FFF2-40B4-BE49-F238E27FC236}">
                <a16:creationId xmlns:a16="http://schemas.microsoft.com/office/drawing/2014/main" id="{9F945DD2-97CF-596F-46F7-38CA2C7B27C6}"/>
              </a:ext>
            </a:extLst>
          </p:cNvPr>
          <p:cNvSpPr>
            <a:spLocks noGrp="1"/>
          </p:cNvSpPr>
          <p:nvPr>
            <p:ph type="title"/>
          </p:nvPr>
        </p:nvSpPr>
        <p:spPr>
          <a:xfrm>
            <a:off x="507461" y="176219"/>
            <a:ext cx="10871739" cy="555301"/>
          </a:xfrm>
        </p:spPr>
        <p:txBody>
          <a:bodyPr/>
          <a:lstStyle/>
          <a:p>
            <a:r>
              <a:rPr lang="en-US" dirty="0"/>
              <a:t>Challenges of Analysis of SiO</a:t>
            </a:r>
            <a:r>
              <a:rPr lang="en-US" baseline="-25000" dirty="0"/>
              <a:t>2</a:t>
            </a:r>
            <a:r>
              <a:rPr lang="en-US" dirty="0"/>
              <a:t> NPs using spICP-MS</a:t>
            </a:r>
            <a:endParaRPr lang="en-GB" dirty="0"/>
          </a:p>
        </p:txBody>
      </p:sp>
      <p:sp>
        <p:nvSpPr>
          <p:cNvPr id="10" name="Content Placeholder 1">
            <a:extLst>
              <a:ext uri="{FF2B5EF4-FFF2-40B4-BE49-F238E27FC236}">
                <a16:creationId xmlns:a16="http://schemas.microsoft.com/office/drawing/2014/main" id="{A9E4D9CF-35C3-FABB-5FE7-CACA59EB6086}"/>
              </a:ext>
            </a:extLst>
          </p:cNvPr>
          <p:cNvSpPr txBox="1">
            <a:spLocks/>
          </p:cNvSpPr>
          <p:nvPr/>
        </p:nvSpPr>
        <p:spPr>
          <a:xfrm>
            <a:off x="5955525" y="1484623"/>
            <a:ext cx="5253670" cy="4305738"/>
          </a:xfrm>
          <a:prstGeom prst="rect">
            <a:avLst/>
          </a:prstGeom>
        </p:spPr>
        <p:txBody>
          <a:bodyPr vert="horz" lIns="0" tIns="45720" rIns="91440" bIns="45720" rtlCol="0">
            <a:normAutofit/>
          </a:bodyPr>
          <a:lstStyle>
            <a:lvl1pPr marL="0" indent="0" algn="l" defTabSz="514350" rtl="0" eaLnBrk="1" latinLnBrk="0" hangingPunct="1">
              <a:lnSpc>
                <a:spcPct val="90000"/>
              </a:lnSpc>
              <a:spcBef>
                <a:spcPts val="900"/>
              </a:spcBef>
              <a:buFontTx/>
              <a:buNone/>
              <a:defRPr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37160" indent="-137160" algn="l" defTabSz="514350" rtl="0" eaLnBrk="1" latinLnBrk="0" hangingPunct="1">
              <a:lnSpc>
                <a:spcPct val="90000"/>
              </a:lnSpc>
              <a:spcBef>
                <a:spcPts val="450"/>
              </a:spcBef>
              <a:buClr>
                <a:schemeClr val="tx1"/>
              </a:buClr>
              <a:buFont typeface="Arial" panose="020B0604020202020204" pitchFamily="34" charset="0"/>
              <a:buChar char="•"/>
              <a:defRPr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57163"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5016"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lnSpc>
                <a:spcPct val="100000"/>
              </a:lnSpc>
              <a:spcBef>
                <a:spcPts val="600"/>
              </a:spcBef>
              <a:spcAft>
                <a:spcPts val="600"/>
              </a:spcAft>
            </a:pPr>
            <a:r>
              <a:rPr lang="en-US" sz="1800" dirty="0"/>
              <a:t>MS/MS ensures excellent selectivity for Si through the elimination of the N</a:t>
            </a:r>
            <a:r>
              <a:rPr lang="en-US" sz="1800" baseline="-25000" dirty="0"/>
              <a:t>2</a:t>
            </a:r>
            <a:r>
              <a:rPr lang="en-US" sz="1800" dirty="0"/>
              <a:t> and CO interferences at mass 28 using hydrogen gas in the ORS</a:t>
            </a:r>
            <a:r>
              <a:rPr lang="en-US" sz="1800" baseline="30000" dirty="0"/>
              <a:t>4</a:t>
            </a:r>
            <a:r>
              <a:rPr lang="en-US" sz="1800" dirty="0"/>
              <a:t> cell.</a:t>
            </a:r>
          </a:p>
          <a:p>
            <a:pPr>
              <a:lnSpc>
                <a:spcPct val="100000"/>
              </a:lnSpc>
              <a:spcBef>
                <a:spcPts val="600"/>
              </a:spcBef>
              <a:spcAft>
                <a:spcPts val="600"/>
              </a:spcAft>
            </a:pPr>
            <a:r>
              <a:rPr lang="en-US" sz="1800" dirty="0"/>
              <a:t> </a:t>
            </a:r>
          </a:p>
          <a:p>
            <a:pPr>
              <a:lnSpc>
                <a:spcPct val="100000"/>
              </a:lnSpc>
              <a:spcBef>
                <a:spcPts val="600"/>
              </a:spcBef>
              <a:spcAft>
                <a:spcPts val="600"/>
              </a:spcAft>
            </a:pPr>
            <a:r>
              <a:rPr lang="en-US" sz="1800" dirty="0"/>
              <a:t>A special gas flow system alleviates the Si background arising from the Ar gas supply.</a:t>
            </a:r>
          </a:p>
          <a:p>
            <a:pPr>
              <a:lnSpc>
                <a:spcPct val="100000"/>
              </a:lnSpc>
              <a:spcBef>
                <a:spcPts val="600"/>
              </a:spcBef>
              <a:spcAft>
                <a:spcPts val="600"/>
              </a:spcAft>
            </a:pPr>
            <a:endParaRPr lang="en-US" sz="1800" dirty="0"/>
          </a:p>
          <a:p>
            <a:pPr>
              <a:lnSpc>
                <a:spcPct val="100000"/>
              </a:lnSpc>
              <a:spcBef>
                <a:spcPts val="600"/>
              </a:spcBef>
              <a:spcAft>
                <a:spcPts val="600"/>
              </a:spcAft>
            </a:pPr>
            <a:endParaRPr lang="en-US" sz="1800" dirty="0"/>
          </a:p>
          <a:p>
            <a:pPr>
              <a:lnSpc>
                <a:spcPct val="100000"/>
              </a:lnSpc>
              <a:spcBef>
                <a:spcPts val="600"/>
              </a:spcBef>
              <a:spcAft>
                <a:spcPts val="600"/>
              </a:spcAft>
            </a:pPr>
            <a:r>
              <a:rPr lang="en-US" sz="1800" dirty="0"/>
              <a:t>The extremely high sensitivity and low background of the 8900 is key to the successful determination of SiO</a:t>
            </a:r>
            <a:r>
              <a:rPr lang="en-US" sz="1800" baseline="-25000" dirty="0"/>
              <a:t>2</a:t>
            </a:r>
            <a:r>
              <a:rPr lang="en-US" sz="1800" dirty="0"/>
              <a:t> NPs.</a:t>
            </a:r>
          </a:p>
        </p:txBody>
      </p:sp>
      <p:sp>
        <p:nvSpPr>
          <p:cNvPr id="8" name="Arrow: Right 7">
            <a:extLst>
              <a:ext uri="{FF2B5EF4-FFF2-40B4-BE49-F238E27FC236}">
                <a16:creationId xmlns:a16="http://schemas.microsoft.com/office/drawing/2014/main" id="{436B5967-4240-15A5-96B6-DBEFF831752D}"/>
              </a:ext>
            </a:extLst>
          </p:cNvPr>
          <p:cNvSpPr/>
          <p:nvPr/>
        </p:nvSpPr>
        <p:spPr>
          <a:xfrm>
            <a:off x="5354838" y="1736165"/>
            <a:ext cx="344030" cy="26309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72CB7AE-106C-44E6-AB63-221FA12828F0}"/>
              </a:ext>
            </a:extLst>
          </p:cNvPr>
          <p:cNvSpPr/>
          <p:nvPr/>
        </p:nvSpPr>
        <p:spPr>
          <a:xfrm>
            <a:off x="5354838" y="3050509"/>
            <a:ext cx="344030" cy="26309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412E6CB4-C818-9348-00EC-78A02DA59046}"/>
              </a:ext>
            </a:extLst>
          </p:cNvPr>
          <p:cNvSpPr/>
          <p:nvPr/>
        </p:nvSpPr>
        <p:spPr>
          <a:xfrm>
            <a:off x="5347624" y="4739745"/>
            <a:ext cx="344030" cy="26309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360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AD8F4C-A02D-EB6B-C0F3-C0448E15CCBA}"/>
              </a:ext>
            </a:extLst>
          </p:cNvPr>
          <p:cNvSpPr>
            <a:spLocks noGrp="1"/>
          </p:cNvSpPr>
          <p:nvPr>
            <p:ph idx="1"/>
          </p:nvPr>
        </p:nvSpPr>
        <p:spPr>
          <a:xfrm>
            <a:off x="499194" y="952031"/>
            <a:ext cx="10189126" cy="4672584"/>
          </a:xfrm>
        </p:spPr>
        <p:txBody>
          <a:bodyPr>
            <a:normAutofit/>
          </a:bodyPr>
          <a:lstStyle/>
          <a:p>
            <a:pPr>
              <a:lnSpc>
                <a:spcPct val="100000"/>
              </a:lnSpc>
              <a:spcBef>
                <a:spcPts val="1200"/>
              </a:spcBef>
            </a:pPr>
            <a:r>
              <a:rPr lang="en-US" sz="1800" dirty="0">
                <a:solidFill>
                  <a:schemeClr val="accent2"/>
                </a:solidFill>
              </a:rPr>
              <a:t>Why use spICP-MS mode? </a:t>
            </a:r>
            <a:r>
              <a:rPr lang="en-US" sz="1800" dirty="0"/>
              <a:t>Single particle ICP-MS simultaneously determines the number, concentration, and size of nanoparticles, as well as the dissolved element concentration of samples. </a:t>
            </a:r>
            <a:endParaRPr lang="en-US" dirty="0"/>
          </a:p>
          <a:p>
            <a:pPr marL="285750" indent="-285750">
              <a:lnSpc>
                <a:spcPct val="100000"/>
              </a:lnSpc>
              <a:spcBef>
                <a:spcPts val="1200"/>
              </a:spcBef>
              <a:buFont typeface="Arial" panose="020B0604020202020204" pitchFamily="34" charset="0"/>
              <a:buChar char="•"/>
            </a:pPr>
            <a:endParaRPr lang="en-US" dirty="0"/>
          </a:p>
          <a:p>
            <a:pPr marL="285750" indent="-285750">
              <a:lnSpc>
                <a:spcPct val="100000"/>
              </a:lnSpc>
              <a:spcBef>
                <a:spcPts val="1200"/>
              </a:spcBef>
              <a:buFont typeface="Arial" panose="020B0604020202020204" pitchFamily="34" charset="0"/>
              <a:buChar char="•"/>
            </a:pPr>
            <a:r>
              <a:rPr lang="en-US" sz="1800" dirty="0">
                <a:solidFill>
                  <a:schemeClr val="accent2"/>
                </a:solidFill>
              </a:rPr>
              <a:t>Dedicated software: </a:t>
            </a:r>
            <a:r>
              <a:rPr lang="en-US" sz="1800" dirty="0"/>
              <a:t>The Single Nanoparticle Application Module of the Agilent ICP-MS MassHunter software enables Agilent ICP-MS and ICP-QQQ instruments to perform automated data analysis of NPs in spICP-MS mode.</a:t>
            </a:r>
          </a:p>
          <a:p>
            <a:pPr marL="342900" indent="-342900">
              <a:lnSpc>
                <a:spcPct val="100000"/>
              </a:lnSpc>
              <a:spcBef>
                <a:spcPts val="1200"/>
              </a:spcBef>
              <a:buFont typeface="Arial" panose="020B0604020202020204" pitchFamily="34" charset="0"/>
              <a:buChar char="•"/>
            </a:pPr>
            <a:r>
              <a:rPr lang="en-US" sz="1800" dirty="0">
                <a:solidFill>
                  <a:schemeClr val="accent2"/>
                </a:solidFill>
              </a:rPr>
              <a:t>Calculation of nebulization efficiency based on a particle standard: </a:t>
            </a:r>
            <a:r>
              <a:rPr lang="en-US" sz="1800" dirty="0"/>
              <a:t>needed to convert the signals measured with spICP-MS to the particle content of the original sample. </a:t>
            </a:r>
          </a:p>
          <a:p>
            <a:pPr marL="342900" indent="-342900">
              <a:lnSpc>
                <a:spcPct val="100000"/>
              </a:lnSpc>
              <a:spcBef>
                <a:spcPts val="1200"/>
              </a:spcBef>
              <a:buFont typeface="Arial" panose="020B0604020202020204" pitchFamily="34" charset="0"/>
              <a:buChar char="•"/>
            </a:pPr>
            <a:r>
              <a:rPr lang="en-US" sz="1800" dirty="0">
                <a:solidFill>
                  <a:schemeClr val="accent2"/>
                </a:solidFill>
              </a:rPr>
              <a:t>Fast Time Resolved Analysis (TRA) capability:</a:t>
            </a:r>
            <a:r>
              <a:rPr lang="en-US" sz="1800" dirty="0"/>
              <a:t> NPs produce a narrow signal peak for each particle that pass through the plasma. Peak intensity is proportional to the particle mass. </a:t>
            </a:r>
          </a:p>
          <a:p>
            <a:pPr marL="285750" indent="-285750">
              <a:lnSpc>
                <a:spcPct val="100000"/>
              </a:lnSpc>
              <a:spcBef>
                <a:spcPts val="1200"/>
              </a:spcBef>
              <a:buFont typeface="Arial" panose="020B0604020202020204" pitchFamily="34" charset="0"/>
              <a:buChar char="•"/>
            </a:pPr>
            <a:endParaRPr lang="en-US" dirty="0"/>
          </a:p>
          <a:p>
            <a:pPr marL="285750" indent="-285750">
              <a:lnSpc>
                <a:spcPct val="100000"/>
              </a:lnSpc>
              <a:spcBef>
                <a:spcPts val="1200"/>
              </a:spcBef>
              <a:buFont typeface="Arial" panose="020B0604020202020204" pitchFamily="34" charset="0"/>
              <a:buChar char="•"/>
            </a:pPr>
            <a:endParaRPr lang="en-US" dirty="0"/>
          </a:p>
          <a:p>
            <a:pPr marL="285750" indent="-285750">
              <a:lnSpc>
                <a:spcPct val="100000"/>
              </a:lnSpc>
              <a:spcBef>
                <a:spcPts val="1200"/>
              </a:spcBef>
              <a:buFont typeface="Arial" panose="020B0604020202020204" pitchFamily="34" charset="0"/>
              <a:buChar char="•"/>
            </a:pPr>
            <a:endParaRPr lang="en-US" dirty="0"/>
          </a:p>
        </p:txBody>
      </p:sp>
      <p:sp>
        <p:nvSpPr>
          <p:cNvPr id="3" name="Date Placeholder 2">
            <a:extLst>
              <a:ext uri="{FF2B5EF4-FFF2-40B4-BE49-F238E27FC236}">
                <a16:creationId xmlns:a16="http://schemas.microsoft.com/office/drawing/2014/main" id="{9C50B194-0E86-82FB-3C2E-2B666B6368EB}"/>
              </a:ext>
            </a:extLst>
          </p:cNvPr>
          <p:cNvSpPr>
            <a:spLocks noGrp="1"/>
          </p:cNvSpPr>
          <p:nvPr>
            <p:ph type="dt" sz="half" idx="10"/>
          </p:nvPr>
        </p:nvSpPr>
        <p:spPr/>
        <p:txBody>
          <a:bodyPr anchor="ctr">
            <a:normAutofit/>
          </a:bodyPr>
          <a:lstStyle/>
          <a:p>
            <a:pPr>
              <a:spcAft>
                <a:spcPts val="600"/>
              </a:spcAft>
            </a:pPr>
            <a:fld id="{5485DAF3-DDF7-404B-9B32-762C66539368}" type="datetime4">
              <a:rPr lang="en-US" smtClean="0"/>
              <a:t>August 8, 2023</a:t>
            </a:fld>
            <a:endParaRPr lang="en-US"/>
          </a:p>
        </p:txBody>
      </p:sp>
      <p:sp>
        <p:nvSpPr>
          <p:cNvPr id="4" name="Footer Placeholder 3">
            <a:extLst>
              <a:ext uri="{FF2B5EF4-FFF2-40B4-BE49-F238E27FC236}">
                <a16:creationId xmlns:a16="http://schemas.microsoft.com/office/drawing/2014/main" id="{C6D62D2C-52A9-B9E6-3362-44B87F29A200}"/>
              </a:ext>
            </a:extLst>
          </p:cNvPr>
          <p:cNvSpPr>
            <a:spLocks noGrp="1"/>
          </p:cNvSpPr>
          <p:nvPr>
            <p:ph type="ftr" sz="quarter" idx="11"/>
          </p:nvPr>
        </p:nvSpPr>
        <p:spPr/>
        <p:txBody>
          <a:bodyPr anchor="ctr">
            <a:normAutofit/>
          </a:bodyPr>
          <a:lstStyle/>
          <a:p>
            <a:pPr>
              <a:spcAft>
                <a:spcPts val="600"/>
              </a:spcAft>
            </a:pPr>
            <a:r>
              <a:rPr lang="en-US"/>
              <a:t>Title                         Confidentiality label                           Regulatory statement (if applicable)        DE76821436</a:t>
            </a:r>
          </a:p>
        </p:txBody>
      </p:sp>
      <p:sp>
        <p:nvSpPr>
          <p:cNvPr id="5" name="Slide Number Placeholder 4">
            <a:extLst>
              <a:ext uri="{FF2B5EF4-FFF2-40B4-BE49-F238E27FC236}">
                <a16:creationId xmlns:a16="http://schemas.microsoft.com/office/drawing/2014/main" id="{8C487E54-B31E-DF5D-6219-961BF3B9F3DF}"/>
              </a:ext>
            </a:extLst>
          </p:cNvPr>
          <p:cNvSpPr>
            <a:spLocks noGrp="1"/>
          </p:cNvSpPr>
          <p:nvPr>
            <p:ph type="sldNum" sz="quarter" idx="12"/>
          </p:nvPr>
        </p:nvSpPr>
        <p:spPr/>
        <p:txBody>
          <a:bodyPr anchor="ctr">
            <a:normAutofit/>
          </a:bodyPr>
          <a:lstStyle/>
          <a:p>
            <a:pPr>
              <a:spcAft>
                <a:spcPts val="600"/>
              </a:spcAft>
            </a:pPr>
            <a:fld id="{CBD803B2-A378-42BD-B5EC-F7748F169FE0}" type="slidenum">
              <a:rPr lang="en-US" smtClean="0"/>
              <a:pPr>
                <a:spcAft>
                  <a:spcPts val="600"/>
                </a:spcAft>
              </a:pPr>
              <a:t>4</a:t>
            </a:fld>
            <a:endParaRPr lang="en-US"/>
          </a:p>
        </p:txBody>
      </p:sp>
      <p:sp>
        <p:nvSpPr>
          <p:cNvPr id="7" name="Title 6">
            <a:extLst>
              <a:ext uri="{FF2B5EF4-FFF2-40B4-BE49-F238E27FC236}">
                <a16:creationId xmlns:a16="http://schemas.microsoft.com/office/drawing/2014/main" id="{D89DCF05-5790-D3CC-FF1E-EC77689985EF}"/>
              </a:ext>
            </a:extLst>
          </p:cNvPr>
          <p:cNvSpPr>
            <a:spLocks noGrp="1"/>
          </p:cNvSpPr>
          <p:nvPr>
            <p:ph type="title"/>
          </p:nvPr>
        </p:nvSpPr>
        <p:spPr/>
        <p:txBody>
          <a:bodyPr anchor="t">
            <a:normAutofit/>
          </a:bodyPr>
          <a:lstStyle/>
          <a:p>
            <a:r>
              <a:rPr lang="en-GB" dirty="0"/>
              <a:t>Automated Single Particle (sp)ICP-MS</a:t>
            </a:r>
          </a:p>
        </p:txBody>
      </p:sp>
      <p:sp>
        <p:nvSpPr>
          <p:cNvPr id="13" name="Text Placeholder 11">
            <a:extLst>
              <a:ext uri="{FF2B5EF4-FFF2-40B4-BE49-F238E27FC236}">
                <a16:creationId xmlns:a16="http://schemas.microsoft.com/office/drawing/2014/main" id="{8003E8F8-2B1E-148A-AF8D-9CA4675F0D9A}"/>
              </a:ext>
            </a:extLst>
          </p:cNvPr>
          <p:cNvSpPr txBox="1">
            <a:spLocks/>
          </p:cNvSpPr>
          <p:nvPr/>
        </p:nvSpPr>
        <p:spPr>
          <a:xfrm>
            <a:off x="551428" y="1745958"/>
            <a:ext cx="8398713" cy="390099"/>
          </a:xfrm>
          <a:prstGeom prst="rect">
            <a:avLst/>
          </a:prstGeom>
        </p:spPr>
        <p:txBody>
          <a:bodyPr vert="horz" lIns="0" tIns="45720" rIns="91440" bIns="45720" rtlCol="0">
            <a:normAutofit lnSpcReduction="10000"/>
          </a:bodyPr>
          <a:lstStyle>
            <a:lvl1pPr marL="0" indent="0" algn="l" defTabSz="514350" rtl="0" eaLnBrk="1" latinLnBrk="0" hangingPunct="1">
              <a:lnSpc>
                <a:spcPct val="90000"/>
              </a:lnSpc>
              <a:spcBef>
                <a:spcPts val="900"/>
              </a:spcBef>
              <a:buFontTx/>
              <a:buNone/>
              <a:defRPr sz="2400" kern="1200">
                <a:solidFill>
                  <a:schemeClr val="tx2"/>
                </a:solidFill>
                <a:latin typeface="Arial" panose="020B0604020202020204" pitchFamily="34" charset="0"/>
                <a:ea typeface="Roboto" pitchFamily="2" charset="0"/>
                <a:cs typeface="Arial" panose="020B0604020202020204" pitchFamily="34" charset="0"/>
              </a:defRPr>
            </a:lvl1pPr>
            <a:lvl2pPr marL="0" indent="0" algn="l" defTabSz="514350" rtl="0" eaLnBrk="1" latinLnBrk="0" hangingPunct="1">
              <a:lnSpc>
                <a:spcPct val="90000"/>
              </a:lnSpc>
              <a:spcBef>
                <a:spcPts val="450"/>
              </a:spcBef>
              <a:buClr>
                <a:schemeClr val="tx1"/>
              </a:buClr>
              <a:buFont typeface="Arial" panose="020B0604020202020204" pitchFamily="34" charset="0"/>
              <a:buNone/>
              <a:defRPr sz="1900" kern="1200">
                <a:solidFill>
                  <a:schemeClr val="accent1"/>
                </a:solidFill>
                <a:latin typeface="Roboto" pitchFamily="2" charset="0"/>
                <a:ea typeface="Roboto"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dirty="0"/>
              <a:t>A successful </a:t>
            </a:r>
            <a:r>
              <a:rPr lang="en-US" dirty="0" err="1"/>
              <a:t>spICP</a:t>
            </a:r>
            <a:r>
              <a:rPr lang="en-US" dirty="0"/>
              <a:t>-MS analysis needs:</a:t>
            </a:r>
          </a:p>
        </p:txBody>
      </p:sp>
    </p:spTree>
    <p:extLst>
      <p:ext uri="{BB962C8B-B14F-4D97-AF65-F5344CB8AC3E}">
        <p14:creationId xmlns:p14="http://schemas.microsoft.com/office/powerpoint/2010/main" val="398174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472B75-67BE-72FC-C560-74165A733612}"/>
              </a:ext>
            </a:extLst>
          </p:cNvPr>
          <p:cNvSpPr>
            <a:spLocks noGrp="1"/>
          </p:cNvSpPr>
          <p:nvPr>
            <p:ph idx="1"/>
          </p:nvPr>
        </p:nvSpPr>
        <p:spPr/>
        <p:txBody>
          <a:bodyPr>
            <a:normAutofit/>
          </a:bodyPr>
          <a:lstStyle/>
          <a:p>
            <a:pPr marL="342900" indent="-342900">
              <a:lnSpc>
                <a:spcPct val="100000"/>
              </a:lnSpc>
              <a:spcBef>
                <a:spcPts val="600"/>
              </a:spcBef>
              <a:spcAft>
                <a:spcPts val="1200"/>
              </a:spcAft>
              <a:buFont typeface="Arial" panose="020B0604020202020204" pitchFamily="34" charset="0"/>
              <a:buChar char="•"/>
            </a:pPr>
            <a:r>
              <a:rPr lang="en-US" dirty="0"/>
              <a:t>SiO</a:t>
            </a:r>
            <a:r>
              <a:rPr lang="en-US" baseline="-25000" dirty="0"/>
              <a:t>2</a:t>
            </a:r>
            <a:r>
              <a:rPr lang="en-US" dirty="0"/>
              <a:t> NPs were measured in ultrapure grade HCl, H</a:t>
            </a:r>
            <a:r>
              <a:rPr lang="en-US" baseline="-25000" dirty="0"/>
              <a:t>2</a:t>
            </a:r>
            <a:r>
              <a:rPr lang="en-US" dirty="0"/>
              <a:t>SO</a:t>
            </a:r>
            <a:r>
              <a:rPr lang="en-US" baseline="-25000" dirty="0"/>
              <a:t>4</a:t>
            </a:r>
            <a:r>
              <a:rPr lang="en-US" dirty="0"/>
              <a:t>, and IPA using the 8900 ICP-QQQ operating in spICP-MS mode.</a:t>
            </a:r>
          </a:p>
          <a:p>
            <a:pPr marL="342900" indent="-342900">
              <a:lnSpc>
                <a:spcPct val="100000"/>
              </a:lnSpc>
              <a:spcBef>
                <a:spcPts val="600"/>
              </a:spcBef>
              <a:spcAft>
                <a:spcPts val="1200"/>
              </a:spcAft>
              <a:buFont typeface="Arial" panose="020B0604020202020204" pitchFamily="34" charset="0"/>
              <a:buChar char="•"/>
            </a:pPr>
            <a:r>
              <a:rPr lang="en-US" dirty="0"/>
              <a:t>The samples were prepared in precleaned PFA containers. 98% H</a:t>
            </a:r>
            <a:r>
              <a:rPr lang="en-US" baseline="-25000" dirty="0"/>
              <a:t>2</a:t>
            </a:r>
            <a:r>
              <a:rPr lang="en-US" dirty="0"/>
              <a:t>SO</a:t>
            </a:r>
            <a:r>
              <a:rPr lang="en-US" baseline="-25000" dirty="0"/>
              <a:t>4</a:t>
            </a:r>
            <a:r>
              <a:rPr lang="en-US" dirty="0"/>
              <a:t> was diluted 100 times (100x) or 200x using ultrapure water (UPW), depending on the test and 36% HCl was diluted 5x in UPW. IPA was not diluted before analysis.</a:t>
            </a:r>
          </a:p>
          <a:p>
            <a:pPr marL="342900" indent="-342900">
              <a:lnSpc>
                <a:spcPct val="100000"/>
              </a:lnSpc>
              <a:spcBef>
                <a:spcPts val="600"/>
              </a:spcBef>
              <a:spcAft>
                <a:spcPts val="1200"/>
              </a:spcAft>
              <a:buFont typeface="Arial" panose="020B0604020202020204" pitchFamily="34" charset="0"/>
              <a:buChar char="•"/>
            </a:pPr>
            <a:r>
              <a:rPr lang="en-US" dirty="0"/>
              <a:t>Standards containing 50, 60, and 100 nm SiO</a:t>
            </a:r>
            <a:r>
              <a:rPr lang="en-US" baseline="-25000" dirty="0"/>
              <a:t>2</a:t>
            </a:r>
            <a:r>
              <a:rPr lang="en-US" dirty="0"/>
              <a:t> NPs were bought from nanoComposix Inc (San Diego, CA USA). </a:t>
            </a:r>
          </a:p>
          <a:p>
            <a:pPr marL="342900" indent="-342900">
              <a:lnSpc>
                <a:spcPct val="100000"/>
              </a:lnSpc>
              <a:spcBef>
                <a:spcPts val="600"/>
              </a:spcBef>
              <a:spcAft>
                <a:spcPts val="1200"/>
              </a:spcAft>
              <a:buFont typeface="Arial" panose="020B0604020202020204" pitchFamily="34" charset="0"/>
              <a:buChar char="•"/>
            </a:pPr>
            <a:r>
              <a:rPr lang="en-US" dirty="0"/>
              <a:t>The 100 nm SiO</a:t>
            </a:r>
            <a:r>
              <a:rPr lang="en-US" baseline="-25000" dirty="0"/>
              <a:t>2</a:t>
            </a:r>
            <a:r>
              <a:rPr lang="en-US" dirty="0"/>
              <a:t> NPs were used as a reference material for the calculation of the nebulization efficiency. </a:t>
            </a:r>
          </a:p>
          <a:p>
            <a:pPr marL="342900" indent="-342900">
              <a:lnSpc>
                <a:spcPct val="100000"/>
              </a:lnSpc>
              <a:spcBef>
                <a:spcPts val="600"/>
              </a:spcBef>
              <a:spcAft>
                <a:spcPts val="1200"/>
              </a:spcAft>
              <a:buFont typeface="Arial" panose="020B0604020202020204" pitchFamily="34" charset="0"/>
              <a:buChar char="•"/>
            </a:pPr>
            <a:r>
              <a:rPr lang="en-US" dirty="0"/>
              <a:t>To evaluate the accuracy of the spICP-MS method for the determination of particle size, the 50, 60, and 100 nm SiO</a:t>
            </a:r>
            <a:r>
              <a:rPr lang="en-US" baseline="-25000" dirty="0"/>
              <a:t>2</a:t>
            </a:r>
            <a:r>
              <a:rPr lang="en-US" dirty="0"/>
              <a:t> NP standards were added to the diluted acids and undiluted IPA.</a:t>
            </a:r>
          </a:p>
        </p:txBody>
      </p:sp>
      <p:sp>
        <p:nvSpPr>
          <p:cNvPr id="3" name="Date Placeholder 2">
            <a:extLst>
              <a:ext uri="{FF2B5EF4-FFF2-40B4-BE49-F238E27FC236}">
                <a16:creationId xmlns:a16="http://schemas.microsoft.com/office/drawing/2014/main" id="{63AB0D15-04E4-6A35-F642-C5A156B8D99D}"/>
              </a:ext>
            </a:extLst>
          </p:cNvPr>
          <p:cNvSpPr>
            <a:spLocks noGrp="1"/>
          </p:cNvSpPr>
          <p:nvPr>
            <p:ph type="dt" sz="half" idx="10"/>
          </p:nvPr>
        </p:nvSpPr>
        <p:spPr/>
        <p:txBody>
          <a:bodyPr/>
          <a:lstStyle/>
          <a:p>
            <a:fld id="{D25B18BC-2D37-45C7-9C1B-2812FEA9BED7}" type="datetime4">
              <a:rPr lang="en-US" smtClean="0"/>
              <a:t>August 8, 2023</a:t>
            </a:fld>
            <a:endParaRPr lang="en-US" dirty="0"/>
          </a:p>
        </p:txBody>
      </p:sp>
      <p:sp>
        <p:nvSpPr>
          <p:cNvPr id="4" name="Footer Placeholder 3">
            <a:extLst>
              <a:ext uri="{FF2B5EF4-FFF2-40B4-BE49-F238E27FC236}">
                <a16:creationId xmlns:a16="http://schemas.microsoft.com/office/drawing/2014/main" id="{A0569A53-907F-AF38-3C0D-4F17BEA58985}"/>
              </a:ext>
            </a:extLst>
          </p:cNvPr>
          <p:cNvSpPr>
            <a:spLocks noGrp="1"/>
          </p:cNvSpPr>
          <p:nvPr>
            <p:ph type="ftr" sz="quarter" idx="11"/>
          </p:nvPr>
        </p:nvSpPr>
        <p:spPr/>
        <p:txBody>
          <a:bodyPr/>
          <a:lstStyle/>
          <a:p>
            <a:r>
              <a:rPr lang="en-US"/>
              <a:t>Title                         Confidentiality label                           Regulatory statement (if applicable)        DE76821436</a:t>
            </a:r>
            <a:endParaRPr lang="en-US" dirty="0"/>
          </a:p>
        </p:txBody>
      </p:sp>
      <p:sp>
        <p:nvSpPr>
          <p:cNvPr id="5" name="Slide Number Placeholder 4">
            <a:extLst>
              <a:ext uri="{FF2B5EF4-FFF2-40B4-BE49-F238E27FC236}">
                <a16:creationId xmlns:a16="http://schemas.microsoft.com/office/drawing/2014/main" id="{558ACC8E-F580-3A77-FEB7-1ECA20CA4778}"/>
              </a:ext>
            </a:extLst>
          </p:cNvPr>
          <p:cNvSpPr>
            <a:spLocks noGrp="1"/>
          </p:cNvSpPr>
          <p:nvPr>
            <p:ph type="sldNum" sz="quarter" idx="12"/>
          </p:nvPr>
        </p:nvSpPr>
        <p:spPr/>
        <p:txBody>
          <a:bodyPr/>
          <a:lstStyle/>
          <a:p>
            <a:fld id="{CBD803B2-A378-42BD-B5EC-F7748F169FE0}" type="slidenum">
              <a:rPr lang="en-US" smtClean="0"/>
              <a:pPr/>
              <a:t>5</a:t>
            </a:fld>
            <a:endParaRPr lang="en-US" dirty="0"/>
          </a:p>
        </p:txBody>
      </p:sp>
      <p:sp>
        <p:nvSpPr>
          <p:cNvPr id="7" name="Title 6">
            <a:extLst>
              <a:ext uri="{FF2B5EF4-FFF2-40B4-BE49-F238E27FC236}">
                <a16:creationId xmlns:a16="http://schemas.microsoft.com/office/drawing/2014/main" id="{6CE2470A-41B7-67E3-97BD-7100BF8FA3E5}"/>
              </a:ext>
            </a:extLst>
          </p:cNvPr>
          <p:cNvSpPr>
            <a:spLocks noGrp="1"/>
          </p:cNvSpPr>
          <p:nvPr>
            <p:ph type="title"/>
          </p:nvPr>
        </p:nvSpPr>
        <p:spPr/>
        <p:txBody>
          <a:bodyPr/>
          <a:lstStyle/>
          <a:p>
            <a:r>
              <a:rPr lang="en-GB" dirty="0"/>
              <a:t>Samples and Sample Preparation</a:t>
            </a:r>
          </a:p>
        </p:txBody>
      </p:sp>
    </p:spTree>
    <p:extLst>
      <p:ext uri="{BB962C8B-B14F-4D97-AF65-F5344CB8AC3E}">
        <p14:creationId xmlns:p14="http://schemas.microsoft.com/office/powerpoint/2010/main" val="3229650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D4B9B55-D7E5-83F8-6684-B05827A9F71E}"/>
              </a:ext>
            </a:extLst>
          </p:cNvPr>
          <p:cNvSpPr>
            <a:spLocks noGrp="1"/>
          </p:cNvSpPr>
          <p:nvPr>
            <p:ph sz="half" idx="1"/>
          </p:nvPr>
        </p:nvSpPr>
        <p:spPr>
          <a:xfrm>
            <a:off x="503239" y="1429056"/>
            <a:ext cx="5923938" cy="4198878"/>
          </a:xfrm>
        </p:spPr>
        <p:txBody>
          <a:bodyPr>
            <a:normAutofit/>
          </a:bodyPr>
          <a:lstStyle/>
          <a:p>
            <a:pPr>
              <a:lnSpc>
                <a:spcPct val="100000"/>
              </a:lnSpc>
              <a:spcAft>
                <a:spcPts val="600"/>
              </a:spcAft>
            </a:pPr>
            <a:r>
              <a:rPr lang="en-US" sz="1800" dirty="0"/>
              <a:t>An Agilent 8900 ICP-QQQ (#200, Semiconductor configuration) and Agilent SPS 4 autosampler were used for all measurements. The samples were self-aspirated. </a:t>
            </a:r>
          </a:p>
          <a:p>
            <a:pPr>
              <a:lnSpc>
                <a:spcPct val="100000"/>
              </a:lnSpc>
              <a:spcAft>
                <a:spcPts val="600"/>
              </a:spcAft>
            </a:pPr>
            <a:r>
              <a:rPr lang="en-US" sz="1800" dirty="0"/>
              <a:t>Sample introduction system:</a:t>
            </a:r>
          </a:p>
          <a:p>
            <a:pPr marL="285750" indent="-285750">
              <a:lnSpc>
                <a:spcPct val="100000"/>
              </a:lnSpc>
              <a:spcAft>
                <a:spcPts val="600"/>
              </a:spcAft>
              <a:buFont typeface="Arial" panose="020B0604020202020204" pitchFamily="34" charset="0"/>
              <a:buChar char="•"/>
            </a:pPr>
            <a:r>
              <a:rPr lang="en-US" sz="1800" dirty="0"/>
              <a:t>Standard quartz torch (2.5 mm </a:t>
            </a:r>
            <a:r>
              <a:rPr lang="en-US" sz="1800" dirty="0" err="1"/>
              <a:t>i.d.</a:t>
            </a:r>
            <a:r>
              <a:rPr lang="en-US" sz="1800" dirty="0"/>
              <a:t> injector for acids, 1.5 mm </a:t>
            </a:r>
            <a:r>
              <a:rPr lang="en-US" sz="1800" dirty="0" err="1"/>
              <a:t>i.d.</a:t>
            </a:r>
            <a:r>
              <a:rPr lang="en-US" sz="1800" dirty="0"/>
              <a:t> injector for IPA).</a:t>
            </a:r>
          </a:p>
          <a:p>
            <a:pPr marL="285750" indent="-285750">
              <a:lnSpc>
                <a:spcPct val="100000"/>
              </a:lnSpc>
              <a:spcAft>
                <a:spcPts val="600"/>
              </a:spcAft>
              <a:buFont typeface="Arial" panose="020B0604020202020204" pitchFamily="34" charset="0"/>
              <a:buChar char="•"/>
            </a:pPr>
            <a:r>
              <a:rPr lang="en-US" sz="1800" dirty="0"/>
              <a:t>Agilent PFA nebulizer</a:t>
            </a:r>
          </a:p>
          <a:p>
            <a:pPr marL="285750" indent="-285750">
              <a:lnSpc>
                <a:spcPct val="100000"/>
              </a:lnSpc>
              <a:spcAft>
                <a:spcPts val="600"/>
              </a:spcAft>
              <a:buFont typeface="Arial" panose="020B0604020202020204" pitchFamily="34" charset="0"/>
              <a:buChar char="•"/>
            </a:pPr>
            <a:r>
              <a:rPr lang="en-US" sz="1800" dirty="0"/>
              <a:t>Quartz spray chamber</a:t>
            </a:r>
          </a:p>
          <a:p>
            <a:pPr marL="285750" indent="-285750">
              <a:lnSpc>
                <a:spcPct val="100000"/>
              </a:lnSpc>
              <a:spcAft>
                <a:spcPts val="600"/>
              </a:spcAft>
              <a:buFont typeface="Arial" panose="020B0604020202020204" pitchFamily="34" charset="0"/>
              <a:buChar char="•"/>
            </a:pPr>
            <a:r>
              <a:rPr lang="en-US" sz="1800" dirty="0"/>
              <a:t>Standard platinum-tipped interface cones</a:t>
            </a:r>
          </a:p>
          <a:p>
            <a:pPr>
              <a:lnSpc>
                <a:spcPct val="100000"/>
              </a:lnSpc>
              <a:spcAft>
                <a:spcPts val="600"/>
              </a:spcAft>
            </a:pPr>
            <a:endParaRPr lang="en-US" sz="1800" dirty="0"/>
          </a:p>
        </p:txBody>
      </p:sp>
      <p:sp>
        <p:nvSpPr>
          <p:cNvPr id="2" name="Date Placeholder 1">
            <a:extLst>
              <a:ext uri="{FF2B5EF4-FFF2-40B4-BE49-F238E27FC236}">
                <a16:creationId xmlns:a16="http://schemas.microsoft.com/office/drawing/2014/main" id="{04B7B8EB-39AB-674C-8C9A-F0778B0505CA}"/>
              </a:ext>
            </a:extLst>
          </p:cNvPr>
          <p:cNvSpPr>
            <a:spLocks noGrp="1"/>
          </p:cNvSpPr>
          <p:nvPr>
            <p:ph type="dt" sz="half" idx="10"/>
          </p:nvPr>
        </p:nvSpPr>
        <p:spPr/>
        <p:txBody>
          <a:bodyPr/>
          <a:lstStyle/>
          <a:p>
            <a:fld id="{9E4D6172-9119-43D8-859F-6D8285D60158}" type="datetime4">
              <a:rPr lang="en-US" smtClean="0"/>
              <a:t>August 8, 2023</a:t>
            </a:fld>
            <a:endParaRPr lang="en-US" dirty="0"/>
          </a:p>
        </p:txBody>
      </p:sp>
      <p:sp>
        <p:nvSpPr>
          <p:cNvPr id="3" name="Footer Placeholder 2">
            <a:extLst>
              <a:ext uri="{FF2B5EF4-FFF2-40B4-BE49-F238E27FC236}">
                <a16:creationId xmlns:a16="http://schemas.microsoft.com/office/drawing/2014/main" id="{1E6AFCFC-C310-4143-02C6-35F54FD3AF71}"/>
              </a:ext>
            </a:extLst>
          </p:cNvPr>
          <p:cNvSpPr>
            <a:spLocks noGrp="1"/>
          </p:cNvSpPr>
          <p:nvPr>
            <p:ph type="ftr" sz="quarter" idx="11"/>
          </p:nvPr>
        </p:nvSpPr>
        <p:spPr/>
        <p:txBody>
          <a:bodyPr/>
          <a:lstStyle/>
          <a:p>
            <a:r>
              <a:rPr lang="en-US"/>
              <a:t>Title                         Confidentiality label                           Regulatory statement (if applicable)        DE76821436</a:t>
            </a:r>
            <a:endParaRPr lang="en-US" dirty="0"/>
          </a:p>
        </p:txBody>
      </p:sp>
      <p:sp>
        <p:nvSpPr>
          <p:cNvPr id="4" name="Slide Number Placeholder 3">
            <a:extLst>
              <a:ext uri="{FF2B5EF4-FFF2-40B4-BE49-F238E27FC236}">
                <a16:creationId xmlns:a16="http://schemas.microsoft.com/office/drawing/2014/main" id="{9DEFC420-E57B-8E7A-66EB-FC118B9E42F4}"/>
              </a:ext>
            </a:extLst>
          </p:cNvPr>
          <p:cNvSpPr>
            <a:spLocks noGrp="1"/>
          </p:cNvSpPr>
          <p:nvPr>
            <p:ph type="sldNum" sz="quarter" idx="12"/>
          </p:nvPr>
        </p:nvSpPr>
        <p:spPr/>
        <p:txBody>
          <a:bodyPr/>
          <a:lstStyle/>
          <a:p>
            <a:fld id="{CBD803B2-A378-42BD-B5EC-F7748F169FE0}" type="slidenum">
              <a:rPr lang="en-US" smtClean="0"/>
              <a:pPr/>
              <a:t>6</a:t>
            </a:fld>
            <a:endParaRPr lang="en-US" dirty="0"/>
          </a:p>
        </p:txBody>
      </p:sp>
      <p:sp>
        <p:nvSpPr>
          <p:cNvPr id="7" name="Title 6">
            <a:extLst>
              <a:ext uri="{FF2B5EF4-FFF2-40B4-BE49-F238E27FC236}">
                <a16:creationId xmlns:a16="http://schemas.microsoft.com/office/drawing/2014/main" id="{E2D7F679-829E-C3F2-AE41-3B0490201C3C}"/>
              </a:ext>
            </a:extLst>
          </p:cNvPr>
          <p:cNvSpPr>
            <a:spLocks noGrp="1"/>
          </p:cNvSpPr>
          <p:nvPr>
            <p:ph type="title"/>
          </p:nvPr>
        </p:nvSpPr>
        <p:spPr/>
        <p:txBody>
          <a:bodyPr/>
          <a:lstStyle/>
          <a:p>
            <a:r>
              <a:rPr lang="en-GB" dirty="0"/>
              <a:t>Instrumentation</a:t>
            </a:r>
            <a:endParaRPr lang="en-US" dirty="0"/>
          </a:p>
        </p:txBody>
      </p:sp>
      <p:sp>
        <p:nvSpPr>
          <p:cNvPr id="10" name="Text Placeholder 9">
            <a:extLst>
              <a:ext uri="{FF2B5EF4-FFF2-40B4-BE49-F238E27FC236}">
                <a16:creationId xmlns:a16="http://schemas.microsoft.com/office/drawing/2014/main" id="{8BF2AFDC-DA9A-94BC-6EA5-0C7B44A74A9E}"/>
              </a:ext>
            </a:extLst>
          </p:cNvPr>
          <p:cNvSpPr>
            <a:spLocks noGrp="1"/>
          </p:cNvSpPr>
          <p:nvPr>
            <p:ph type="body" sz="quarter" idx="13"/>
          </p:nvPr>
        </p:nvSpPr>
        <p:spPr/>
        <p:txBody>
          <a:bodyPr/>
          <a:lstStyle/>
          <a:p>
            <a:r>
              <a:rPr lang="en-US" dirty="0"/>
              <a:t>Agilent 8900 ICP-QQQ </a:t>
            </a:r>
          </a:p>
          <a:p>
            <a:endParaRPr lang="en-US" dirty="0"/>
          </a:p>
        </p:txBody>
      </p:sp>
      <p:pic>
        <p:nvPicPr>
          <p:cNvPr id="11" name="Picture Placeholder 8">
            <a:extLst>
              <a:ext uri="{FF2B5EF4-FFF2-40B4-BE49-F238E27FC236}">
                <a16:creationId xmlns:a16="http://schemas.microsoft.com/office/drawing/2014/main" id="{A164B24E-593A-B9AA-E606-358CBE7C65B4}"/>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tretch/>
        </p:blipFill>
        <p:spPr bwMode="auto">
          <a:xfrm>
            <a:off x="6626855" y="440188"/>
            <a:ext cx="4776768" cy="43885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27375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41A938-521A-517B-3307-54E77DB8A0CF}"/>
              </a:ext>
            </a:extLst>
          </p:cNvPr>
          <p:cNvSpPr>
            <a:spLocks noGrp="1"/>
          </p:cNvSpPr>
          <p:nvPr>
            <p:ph type="dt" sz="half" idx="10"/>
          </p:nvPr>
        </p:nvSpPr>
        <p:spPr>
          <a:xfrm>
            <a:off x="2346960" y="6616700"/>
            <a:ext cx="978408" cy="118872"/>
          </a:xfrm>
        </p:spPr>
        <p:txBody>
          <a:bodyPr anchor="ctr">
            <a:normAutofit/>
          </a:bodyPr>
          <a:lstStyle/>
          <a:p>
            <a:pPr>
              <a:spcAft>
                <a:spcPts val="600"/>
              </a:spcAft>
            </a:pPr>
            <a:fld id="{F2863F2A-38AD-4049-937B-C94F45DF3B90}" type="datetime4">
              <a:rPr lang="en-US" smtClean="0"/>
              <a:t>August 8, 2023</a:t>
            </a:fld>
            <a:endParaRPr lang="en-US"/>
          </a:p>
        </p:txBody>
      </p:sp>
      <p:sp>
        <p:nvSpPr>
          <p:cNvPr id="3" name="Footer Placeholder 2">
            <a:extLst>
              <a:ext uri="{FF2B5EF4-FFF2-40B4-BE49-F238E27FC236}">
                <a16:creationId xmlns:a16="http://schemas.microsoft.com/office/drawing/2014/main" id="{3FDB44F6-26FC-7836-86C6-F0F29820542C}"/>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9FC64B0C-BEA4-8C0A-1E75-546458B852F9}"/>
              </a:ext>
            </a:extLst>
          </p:cNvPr>
          <p:cNvSpPr>
            <a:spLocks noGrp="1"/>
          </p:cNvSpPr>
          <p:nvPr>
            <p:ph type="sldNum" sz="quarter" idx="12"/>
          </p:nvPr>
        </p:nvSpPr>
        <p:spPr>
          <a:xfrm>
            <a:off x="1901190" y="6620256"/>
            <a:ext cx="397764" cy="118872"/>
          </a:xfrm>
        </p:spPr>
        <p:txBody>
          <a:bodyPr anchor="ctr">
            <a:normAutofit/>
          </a:bodyPr>
          <a:lstStyle/>
          <a:p>
            <a:pPr>
              <a:spcAft>
                <a:spcPts val="600"/>
              </a:spcAft>
            </a:pPr>
            <a:fld id="{CBD803B2-A378-42BD-B5EC-F7748F169FE0}" type="slidenum">
              <a:rPr lang="en-US" smtClean="0"/>
              <a:pPr>
                <a:spcAft>
                  <a:spcPts val="600"/>
                </a:spcAft>
              </a:pPr>
              <a:t>7</a:t>
            </a:fld>
            <a:endParaRPr lang="en-US"/>
          </a:p>
        </p:txBody>
      </p:sp>
      <p:sp>
        <p:nvSpPr>
          <p:cNvPr id="5" name="Title 4">
            <a:extLst>
              <a:ext uri="{FF2B5EF4-FFF2-40B4-BE49-F238E27FC236}">
                <a16:creationId xmlns:a16="http://schemas.microsoft.com/office/drawing/2014/main" id="{FB7DEA02-0E2C-6CA0-29DD-9E30802C733E}"/>
              </a:ext>
            </a:extLst>
          </p:cNvPr>
          <p:cNvSpPr>
            <a:spLocks noGrp="1"/>
          </p:cNvSpPr>
          <p:nvPr>
            <p:ph type="title"/>
          </p:nvPr>
        </p:nvSpPr>
        <p:spPr>
          <a:xfrm>
            <a:off x="242871" y="237708"/>
            <a:ext cx="8398948" cy="484632"/>
          </a:xfrm>
        </p:spPr>
        <p:txBody>
          <a:bodyPr anchor="t">
            <a:normAutofit/>
          </a:bodyPr>
          <a:lstStyle/>
          <a:p>
            <a:r>
              <a:rPr lang="en-US" dirty="0"/>
              <a:t>ICP-QQQ Operating Conditions</a:t>
            </a:r>
          </a:p>
        </p:txBody>
      </p:sp>
      <p:graphicFrame>
        <p:nvGraphicFramePr>
          <p:cNvPr id="6" name="Table 5">
            <a:extLst>
              <a:ext uri="{FF2B5EF4-FFF2-40B4-BE49-F238E27FC236}">
                <a16:creationId xmlns:a16="http://schemas.microsoft.com/office/drawing/2014/main" id="{209D80B9-FB1C-3E46-02C8-EE6D8E6E2AFB}"/>
              </a:ext>
            </a:extLst>
          </p:cNvPr>
          <p:cNvGraphicFramePr>
            <a:graphicFrameLocks noGrp="1"/>
          </p:cNvGraphicFramePr>
          <p:nvPr>
            <p:extLst>
              <p:ext uri="{D42A27DB-BD31-4B8C-83A1-F6EECF244321}">
                <p14:modId xmlns:p14="http://schemas.microsoft.com/office/powerpoint/2010/main" val="3322329555"/>
              </p:ext>
            </p:extLst>
          </p:nvPr>
        </p:nvGraphicFramePr>
        <p:xfrm>
          <a:off x="2507998" y="1289304"/>
          <a:ext cx="7185335" cy="4681346"/>
        </p:xfrm>
        <a:graphic>
          <a:graphicData uri="http://schemas.openxmlformats.org/drawingml/2006/table">
            <a:tbl>
              <a:tblPr firstRow="1" firstCol="1" bandRow="1"/>
              <a:tblGrid>
                <a:gridCol w="2868363">
                  <a:extLst>
                    <a:ext uri="{9D8B030D-6E8A-4147-A177-3AD203B41FA5}">
                      <a16:colId xmlns:a16="http://schemas.microsoft.com/office/drawing/2014/main" val="2151154065"/>
                    </a:ext>
                  </a:extLst>
                </a:gridCol>
                <a:gridCol w="1882637">
                  <a:extLst>
                    <a:ext uri="{9D8B030D-6E8A-4147-A177-3AD203B41FA5}">
                      <a16:colId xmlns:a16="http://schemas.microsoft.com/office/drawing/2014/main" val="3422123805"/>
                    </a:ext>
                  </a:extLst>
                </a:gridCol>
                <a:gridCol w="2434335">
                  <a:extLst>
                    <a:ext uri="{9D8B030D-6E8A-4147-A177-3AD203B41FA5}">
                      <a16:colId xmlns:a16="http://schemas.microsoft.com/office/drawing/2014/main" val="1395533345"/>
                    </a:ext>
                  </a:extLst>
                </a:gridCol>
              </a:tblGrid>
              <a:tr h="389082">
                <a:tc>
                  <a:txBody>
                    <a:bodyPr/>
                    <a:lstStyle/>
                    <a:p>
                      <a:pPr algn="just" fontAlgn="t">
                        <a:spcBef>
                          <a:spcPts val="0"/>
                        </a:spcBef>
                        <a:spcAft>
                          <a:spcPts val="0"/>
                        </a:spcAft>
                      </a:pPr>
                      <a:r>
                        <a:rPr lang="en-US" sz="1400" b="1" i="0" u="none" strike="noStrike" kern="100">
                          <a:solidFill>
                            <a:srgbClr val="000000"/>
                          </a:solidFill>
                          <a:effectLst/>
                          <a:latin typeface="Roboto Light" panose="02000000000000000000" pitchFamily="2" charset="0"/>
                          <a:ea typeface="Yu Mincho" panose="02020400000000000000" pitchFamily="18" charset="-128"/>
                          <a:cs typeface="Calibri" panose="020F0502020204030204" pitchFamily="34" charset="0"/>
                        </a:rPr>
                        <a:t>Parameter</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gridSpan="2">
                  <a:txBody>
                    <a:bodyPr/>
                    <a:lstStyle/>
                    <a:p>
                      <a:pPr algn="ctr" fontAlgn="t">
                        <a:spcBef>
                          <a:spcPts val="0"/>
                        </a:spcBef>
                        <a:spcAft>
                          <a:spcPts val="0"/>
                        </a:spcAft>
                      </a:pPr>
                      <a:r>
                        <a:rPr lang="en-US" sz="1400" b="1" i="0" u="none" strike="noStrike" kern="100">
                          <a:solidFill>
                            <a:srgbClr val="000000"/>
                          </a:solidFill>
                          <a:effectLst/>
                          <a:latin typeface="Roboto Light" panose="02000000000000000000" pitchFamily="2" charset="0"/>
                          <a:ea typeface="Yu Mincho" panose="02020400000000000000" pitchFamily="18" charset="-128"/>
                          <a:cs typeface="Calibri" panose="020F0502020204030204" pitchFamily="34" charset="0"/>
                        </a:rPr>
                        <a:t>Value</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600100449"/>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 </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1" i="0" u="none" strike="noStrike" kern="100" dirty="0">
                          <a:effectLst/>
                          <a:latin typeface="Roboto Light" panose="02000000000000000000" pitchFamily="2" charset="0"/>
                          <a:ea typeface="Yu Mincho" panose="02020400000000000000" pitchFamily="18" charset="-128"/>
                          <a:cs typeface="Calibri" panose="020F0502020204030204" pitchFamily="34" charset="0"/>
                        </a:rPr>
                        <a:t>HCl, </a:t>
                      </a:r>
                      <a:r>
                        <a:rPr lang="en-US" sz="1400" b="1" i="0" u="none" strike="noStrike" kern="100" baseline="0" dirty="0">
                          <a:effectLst/>
                          <a:latin typeface="Roboto Light" panose="02000000000000000000" pitchFamily="2" charset="0"/>
                          <a:ea typeface="Yu Mincho" panose="02020400000000000000" pitchFamily="18" charset="-128"/>
                          <a:cs typeface="Calibri" panose="020F0502020204030204" pitchFamily="34" charset="0"/>
                        </a:rPr>
                        <a:t>H</a:t>
                      </a:r>
                      <a:r>
                        <a:rPr lang="en-US" sz="1800" b="1" i="0" u="none" strike="noStrike" kern="100" baseline="-25000" dirty="0">
                          <a:effectLst/>
                          <a:latin typeface="Roboto Light" panose="02000000000000000000" pitchFamily="2" charset="0"/>
                          <a:ea typeface="Yu Mincho" panose="02020400000000000000" pitchFamily="18" charset="-128"/>
                          <a:cs typeface="Calibri" panose="020F0502020204030204" pitchFamily="34" charset="0"/>
                        </a:rPr>
                        <a:t>2</a:t>
                      </a:r>
                      <a:r>
                        <a:rPr lang="en-US" sz="1400" b="1" i="0" u="none" strike="noStrike" kern="100" baseline="0" dirty="0">
                          <a:effectLst/>
                          <a:latin typeface="Roboto Light" panose="02000000000000000000" pitchFamily="2" charset="0"/>
                          <a:ea typeface="Yu Mincho" panose="02020400000000000000" pitchFamily="18" charset="-128"/>
                          <a:cs typeface="Calibri" panose="020F0502020204030204" pitchFamily="34" charset="0"/>
                        </a:rPr>
                        <a:t>SO</a:t>
                      </a:r>
                      <a:r>
                        <a:rPr lang="en-US" sz="1800" b="1" i="0" u="none" strike="noStrike" kern="100" baseline="-25000" dirty="0">
                          <a:effectLst/>
                          <a:latin typeface="Roboto Light" panose="02000000000000000000" pitchFamily="2" charset="0"/>
                          <a:ea typeface="Yu Mincho" panose="02020400000000000000" pitchFamily="18" charset="-128"/>
                          <a:cs typeface="Calibri" panose="020F0502020204030204" pitchFamily="34" charset="0"/>
                        </a:rPr>
                        <a:t>2</a:t>
                      </a:r>
                      <a:endParaRPr lang="en-US" sz="1800" b="0" i="0" u="none" strike="noStrike" baseline="0"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1" i="0" u="none" strike="noStrike" kern="100">
                          <a:effectLst/>
                          <a:latin typeface="Roboto Light" panose="02000000000000000000" pitchFamily="2" charset="0"/>
                          <a:ea typeface="Yu Mincho" panose="02020400000000000000" pitchFamily="18" charset="-128"/>
                          <a:cs typeface="Calibri" panose="020F0502020204030204" pitchFamily="34" charset="0"/>
                        </a:rPr>
                        <a:t>IPA</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834227"/>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RF Power (W)</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1200</a:t>
                      </a:r>
                      <a:endParaRPr lang="en-US" sz="2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t">
                        <a:spcBef>
                          <a:spcPts val="0"/>
                        </a:spcBef>
                        <a:spcAft>
                          <a:spcPts val="0"/>
                        </a:spcAft>
                      </a:pPr>
                      <a:endParaRPr lang="en-US" sz="2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592557"/>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Sampling Depth (mm)</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9</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16</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5551463"/>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Nebulizer Gas Flow Rate (L/min)</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0.8</a:t>
                      </a:r>
                      <a:endParaRPr lang="en-US" sz="2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0.75</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84892"/>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Makeup Gas Flow Rate (L/min)</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0.41</a:t>
                      </a:r>
                      <a:endParaRPr lang="en-US" sz="2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0.48</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197670"/>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Option Gas (50% O</a:t>
                      </a:r>
                      <a:r>
                        <a:rPr lang="en-US" sz="1400" b="0" i="0" u="none" strike="noStrike" kern="100" baseline="-25000">
                          <a:effectLst/>
                          <a:latin typeface="Roboto Light" panose="02000000000000000000" pitchFamily="2" charset="0"/>
                          <a:ea typeface="Yu Mincho" panose="02020400000000000000" pitchFamily="18" charset="-128"/>
                          <a:cs typeface="Calibri" panose="020F0502020204030204" pitchFamily="34" charset="0"/>
                        </a:rPr>
                        <a:t>2</a:t>
                      </a: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/50% Ar)</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t">
                        <a:spcBef>
                          <a:spcPts val="0"/>
                        </a:spcBef>
                        <a:spcAft>
                          <a:spcPts val="0"/>
                        </a:spcAft>
                        <a:buClrTx/>
                        <a:buSzPts val="1050"/>
                        <a:buFont typeface="Yu Mincho" panose="02020400000000000000" pitchFamily="18" charset="-128"/>
                        <a:buNone/>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NA </a:t>
                      </a:r>
                      <a:endParaRPr lang="en-US" sz="1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12.0% (0.12 L/min)</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9045112"/>
                  </a:ext>
                </a:extLst>
              </a:tr>
              <a:tr h="278431">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Sample Uptake Rate (mL/min)</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0.22 </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0.27</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8806027"/>
                  </a:ext>
                </a:extLst>
              </a:tr>
              <a:tr h="389082">
                <a:tc>
                  <a:txBody>
                    <a:bodyPr/>
                    <a:lstStyle/>
                    <a:p>
                      <a:pPr algn="just" fontAlgn="t">
                        <a:spcBef>
                          <a:spcPts val="0"/>
                        </a:spcBef>
                        <a:spcAft>
                          <a:spcPts val="0"/>
                        </a:spcAft>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Dwell Time (</a:t>
                      </a:r>
                      <a:r>
                        <a:rPr lang="en-US" sz="1400" b="0" i="0" u="none" strike="noStrike" kern="100" dirty="0" err="1">
                          <a:effectLst/>
                          <a:latin typeface="Roboto Light" panose="02000000000000000000" pitchFamily="2" charset="0"/>
                          <a:ea typeface="Yu Mincho" panose="02020400000000000000" pitchFamily="18" charset="-128"/>
                          <a:cs typeface="Calibri" panose="020F0502020204030204" pitchFamily="34" charset="0"/>
                        </a:rPr>
                        <a:t>ms</a:t>
                      </a: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a:t>
                      </a:r>
                      <a:endParaRPr lang="en-US" sz="2400" b="0" i="0" u="none" strike="noStrike" dirty="0">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0.1</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717881504"/>
                  </a:ext>
                </a:extLst>
              </a:tr>
              <a:tr h="389082">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Axial Acceleration (V)</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2</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73279319"/>
                  </a:ext>
                </a:extLst>
              </a:tr>
              <a:tr h="389082">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Energy discrimination (V)</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–8.0</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156867746"/>
                  </a:ext>
                </a:extLst>
              </a:tr>
              <a:tr h="389082">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Acquired Mass Number</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28 for Q1 and Q2</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2932819"/>
                  </a:ext>
                </a:extLst>
              </a:tr>
              <a:tr h="389082">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Cell Gas</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Hydrogen</a:t>
                      </a:r>
                      <a:endParaRPr lang="en-US" sz="2400" b="0" i="0" u="none" strike="noStrike">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48400684"/>
                  </a:ext>
                </a:extLst>
              </a:tr>
              <a:tr h="389082">
                <a:tc>
                  <a:txBody>
                    <a:bodyPr/>
                    <a:lstStyle/>
                    <a:p>
                      <a:pPr algn="just" fontAlgn="t">
                        <a:spcBef>
                          <a:spcPts val="0"/>
                        </a:spcBef>
                        <a:spcAft>
                          <a:spcPts val="0"/>
                        </a:spcAft>
                      </a:pPr>
                      <a:r>
                        <a:rPr lang="en-US" sz="1400" b="0" i="0" u="none" strike="noStrike" kern="100">
                          <a:effectLst/>
                          <a:latin typeface="Roboto Light" panose="02000000000000000000" pitchFamily="2" charset="0"/>
                          <a:ea typeface="Yu Mincho" panose="02020400000000000000" pitchFamily="18" charset="-128"/>
                          <a:cs typeface="Calibri" panose="020F0502020204030204" pitchFamily="34" charset="0"/>
                        </a:rPr>
                        <a:t>Cell Gas Flow Rate (mL/min)</a:t>
                      </a:r>
                      <a:endParaRPr lang="en-US" sz="2400" b="0" i="0" u="none" strike="noStrike">
                        <a:effectLst/>
                        <a:latin typeface="Arial" panose="020B0604020202020204" pitchFamily="34" charset="0"/>
                      </a:endParaRPr>
                    </a:p>
                  </a:txBody>
                  <a:tcPr marL="92639" marR="92639" marT="1286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spcBef>
                          <a:spcPts val="0"/>
                        </a:spcBef>
                        <a:spcAft>
                          <a:spcPts val="0"/>
                        </a:spcAft>
                      </a:pPr>
                      <a:r>
                        <a:rPr lang="en-US" sz="1400" b="0" i="0" u="none" strike="noStrike" kern="100" dirty="0">
                          <a:effectLst/>
                          <a:latin typeface="Roboto Light" panose="02000000000000000000" pitchFamily="2" charset="0"/>
                          <a:ea typeface="Yu Mincho" panose="02020400000000000000" pitchFamily="18" charset="-128"/>
                          <a:cs typeface="Calibri" panose="020F0502020204030204" pitchFamily="34" charset="0"/>
                        </a:rPr>
                        <a:t>5.0</a:t>
                      </a:r>
                      <a:endParaRPr lang="en-US" sz="2400" b="0" i="0" u="none" strike="noStrike" dirty="0">
                        <a:effectLst/>
                        <a:latin typeface="Arial" panose="020B0604020202020204" pitchFamily="34" charset="0"/>
                      </a:endParaRPr>
                    </a:p>
                  </a:txBody>
                  <a:tcPr marL="123518" marR="123518" marT="61759" marB="6175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13520425"/>
                  </a:ext>
                </a:extLst>
              </a:tr>
            </a:tbl>
          </a:graphicData>
        </a:graphic>
      </p:graphicFrame>
    </p:spTree>
    <p:extLst>
      <p:ext uri="{BB962C8B-B14F-4D97-AF65-F5344CB8AC3E}">
        <p14:creationId xmlns:p14="http://schemas.microsoft.com/office/powerpoint/2010/main" val="3434545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3B6504F1-AB0D-623A-16E3-7E59B3ED6155}"/>
              </a:ext>
            </a:extLst>
          </p:cNvPr>
          <p:cNvSpPr>
            <a:spLocks noGrp="1"/>
          </p:cNvSpPr>
          <p:nvPr>
            <p:ph idx="1"/>
          </p:nvPr>
        </p:nvSpPr>
        <p:spPr>
          <a:xfrm>
            <a:off x="1902198" y="5241390"/>
            <a:ext cx="8360520" cy="1159410"/>
          </a:xfrm>
        </p:spPr>
        <p:txBody>
          <a:bodyPr/>
          <a:lstStyle/>
          <a:p>
            <a:r>
              <a:rPr lang="en-US" dirty="0"/>
              <a:t>50 and 100 nm SiO</a:t>
            </a:r>
            <a:r>
              <a:rPr lang="en-US" baseline="-25000" dirty="0"/>
              <a:t>2</a:t>
            </a:r>
            <a:r>
              <a:rPr lang="en-US" dirty="0"/>
              <a:t> signal NP events acquired in fast TRA mode using the Agilent 8900 ICP-QQQ.</a:t>
            </a:r>
          </a:p>
        </p:txBody>
      </p:sp>
      <p:sp>
        <p:nvSpPr>
          <p:cNvPr id="2" name="Date Placeholder 1">
            <a:extLst>
              <a:ext uri="{FF2B5EF4-FFF2-40B4-BE49-F238E27FC236}">
                <a16:creationId xmlns:a16="http://schemas.microsoft.com/office/drawing/2014/main" id="{5F793941-819B-78B0-1028-5BEAB1B5E241}"/>
              </a:ext>
            </a:extLst>
          </p:cNvPr>
          <p:cNvSpPr>
            <a:spLocks noGrp="1"/>
          </p:cNvSpPr>
          <p:nvPr>
            <p:ph type="dt" sz="half" idx="10"/>
          </p:nvPr>
        </p:nvSpPr>
        <p:spPr>
          <a:xfrm>
            <a:off x="2346960" y="6616700"/>
            <a:ext cx="978408" cy="118872"/>
          </a:xfrm>
        </p:spPr>
        <p:txBody>
          <a:bodyPr anchor="ctr">
            <a:normAutofit/>
          </a:bodyPr>
          <a:lstStyle/>
          <a:p>
            <a:pPr>
              <a:spcAft>
                <a:spcPts val="600"/>
              </a:spcAft>
            </a:pPr>
            <a:fld id="{B82997C0-519D-49B6-A634-791FD217C52E}" type="datetime4">
              <a:rPr lang="en-US" smtClean="0"/>
              <a:t>August 8, 2023</a:t>
            </a:fld>
            <a:endParaRPr lang="en-US"/>
          </a:p>
        </p:txBody>
      </p:sp>
      <p:sp>
        <p:nvSpPr>
          <p:cNvPr id="3" name="Footer Placeholder 2">
            <a:extLst>
              <a:ext uri="{FF2B5EF4-FFF2-40B4-BE49-F238E27FC236}">
                <a16:creationId xmlns:a16="http://schemas.microsoft.com/office/drawing/2014/main" id="{FB3E718F-8279-D951-5452-6F01721596D4}"/>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A98BC597-7528-07D5-A4A9-97A8A872207E}"/>
              </a:ext>
            </a:extLst>
          </p:cNvPr>
          <p:cNvSpPr>
            <a:spLocks noGrp="1"/>
          </p:cNvSpPr>
          <p:nvPr>
            <p:ph type="sldNum" sz="quarter" idx="12"/>
          </p:nvPr>
        </p:nvSpPr>
        <p:spPr>
          <a:xfrm>
            <a:off x="1901190" y="6620256"/>
            <a:ext cx="402336" cy="118872"/>
          </a:xfrm>
        </p:spPr>
        <p:txBody>
          <a:bodyPr anchor="ctr">
            <a:normAutofit/>
          </a:bodyPr>
          <a:lstStyle/>
          <a:p>
            <a:pPr>
              <a:spcAft>
                <a:spcPts val="600"/>
              </a:spcAft>
            </a:pPr>
            <a:fld id="{CBD803B2-A378-42BD-B5EC-F7748F169FE0}" type="slidenum">
              <a:rPr lang="en-US" smtClean="0"/>
              <a:pPr>
                <a:spcAft>
                  <a:spcPts val="600"/>
                </a:spcAft>
              </a:pPr>
              <a:t>8</a:t>
            </a:fld>
            <a:endParaRPr lang="en-US"/>
          </a:p>
        </p:txBody>
      </p:sp>
      <p:pic>
        <p:nvPicPr>
          <p:cNvPr id="7" name="図 3" descr="A graph with black lines&#10;&#10;Description automatically generated">
            <a:extLst>
              <a:ext uri="{FF2B5EF4-FFF2-40B4-BE49-F238E27FC236}">
                <a16:creationId xmlns:a16="http://schemas.microsoft.com/office/drawing/2014/main" id="{CA8E0E67-2BC2-4C4F-A6A2-42E8AA1D426C}"/>
              </a:ext>
            </a:extLst>
          </p:cNvPr>
          <p:cNvPicPr>
            <a:picLocks noChangeAspect="1"/>
          </p:cNvPicPr>
          <p:nvPr/>
        </p:nvPicPr>
        <p:blipFill>
          <a:blip r:embed="rId3"/>
          <a:stretch>
            <a:fillRect/>
          </a:stretch>
        </p:blipFill>
        <p:spPr>
          <a:xfrm>
            <a:off x="2884243" y="1322552"/>
            <a:ext cx="6434943" cy="3824542"/>
          </a:xfrm>
          <a:prstGeom prst="rect">
            <a:avLst/>
          </a:prstGeom>
          <a:noFill/>
        </p:spPr>
      </p:pic>
      <p:sp>
        <p:nvSpPr>
          <p:cNvPr id="5" name="Text Placeholder 4">
            <a:extLst>
              <a:ext uri="{FF2B5EF4-FFF2-40B4-BE49-F238E27FC236}">
                <a16:creationId xmlns:a16="http://schemas.microsoft.com/office/drawing/2014/main" id="{DBBA89E2-3F3A-9D4C-7D71-35197DE26D78}"/>
              </a:ext>
            </a:extLst>
          </p:cNvPr>
          <p:cNvSpPr>
            <a:spLocks noGrp="1"/>
          </p:cNvSpPr>
          <p:nvPr>
            <p:ph type="body" sz="quarter" idx="13"/>
          </p:nvPr>
        </p:nvSpPr>
        <p:spPr>
          <a:xfrm>
            <a:off x="289367" y="753684"/>
            <a:ext cx="8398713" cy="390099"/>
          </a:xfrm>
        </p:spPr>
        <p:txBody>
          <a:bodyPr>
            <a:normAutofit/>
          </a:bodyPr>
          <a:lstStyle/>
          <a:p>
            <a:r>
              <a:rPr lang="en-US" sz="2000" dirty="0"/>
              <a:t>Typical signals from the mixed-sized SiO</a:t>
            </a:r>
            <a:r>
              <a:rPr lang="en-US" sz="2000" baseline="-25000" dirty="0"/>
              <a:t>2</a:t>
            </a:r>
            <a:r>
              <a:rPr lang="en-US" sz="2000" dirty="0"/>
              <a:t> NPs in UPW</a:t>
            </a:r>
          </a:p>
        </p:txBody>
      </p:sp>
      <p:sp>
        <p:nvSpPr>
          <p:cNvPr id="6" name="Title 5">
            <a:extLst>
              <a:ext uri="{FF2B5EF4-FFF2-40B4-BE49-F238E27FC236}">
                <a16:creationId xmlns:a16="http://schemas.microsoft.com/office/drawing/2014/main" id="{34ACB78F-4AE8-D451-6DC7-153427D67553}"/>
              </a:ext>
            </a:extLst>
          </p:cNvPr>
          <p:cNvSpPr>
            <a:spLocks noGrp="1"/>
          </p:cNvSpPr>
          <p:nvPr>
            <p:ph type="title"/>
          </p:nvPr>
        </p:nvSpPr>
        <p:spPr>
          <a:xfrm>
            <a:off x="289367" y="174756"/>
            <a:ext cx="8398948" cy="484632"/>
          </a:xfrm>
        </p:spPr>
        <p:txBody>
          <a:bodyPr anchor="t">
            <a:normAutofit/>
          </a:bodyPr>
          <a:lstStyle/>
          <a:p>
            <a:r>
              <a:rPr lang="en-US" dirty="0"/>
              <a:t>SiO</a:t>
            </a:r>
            <a:r>
              <a:rPr lang="en-US" baseline="-25000" dirty="0"/>
              <a:t>2</a:t>
            </a:r>
            <a:r>
              <a:rPr lang="en-US" dirty="0"/>
              <a:t> NP Analysis in Ultrapure Water</a:t>
            </a:r>
          </a:p>
        </p:txBody>
      </p:sp>
    </p:spTree>
    <p:extLst>
      <p:ext uri="{BB962C8B-B14F-4D97-AF65-F5344CB8AC3E}">
        <p14:creationId xmlns:p14="http://schemas.microsoft.com/office/powerpoint/2010/main" val="108485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ABD8E621-8727-5C20-1DC9-15A5C3C57304}"/>
              </a:ext>
            </a:extLst>
          </p:cNvPr>
          <p:cNvSpPr>
            <a:spLocks noGrp="1"/>
          </p:cNvSpPr>
          <p:nvPr>
            <p:ph idx="1"/>
          </p:nvPr>
        </p:nvSpPr>
        <p:spPr>
          <a:xfrm>
            <a:off x="1902198" y="5241390"/>
            <a:ext cx="8360520" cy="1159410"/>
          </a:xfrm>
        </p:spPr>
        <p:txBody>
          <a:bodyPr/>
          <a:lstStyle/>
          <a:p>
            <a:r>
              <a:rPr lang="en-US" dirty="0"/>
              <a:t>Signal distribution (left) and size distribution (right) of 50 and 100 nm SiO</a:t>
            </a:r>
            <a:r>
              <a:rPr lang="en-US" baseline="-25000" dirty="0"/>
              <a:t>2</a:t>
            </a:r>
            <a:r>
              <a:rPr lang="en-US" dirty="0"/>
              <a:t> NPs in UPW.</a:t>
            </a:r>
          </a:p>
        </p:txBody>
      </p:sp>
      <p:sp>
        <p:nvSpPr>
          <p:cNvPr id="2" name="Date Placeholder 1">
            <a:extLst>
              <a:ext uri="{FF2B5EF4-FFF2-40B4-BE49-F238E27FC236}">
                <a16:creationId xmlns:a16="http://schemas.microsoft.com/office/drawing/2014/main" id="{CC03F1E1-5D35-B543-72C3-0BD74BAC7AF6}"/>
              </a:ext>
            </a:extLst>
          </p:cNvPr>
          <p:cNvSpPr>
            <a:spLocks noGrp="1"/>
          </p:cNvSpPr>
          <p:nvPr>
            <p:ph type="dt" sz="half" idx="10"/>
          </p:nvPr>
        </p:nvSpPr>
        <p:spPr>
          <a:xfrm>
            <a:off x="2346960" y="6616700"/>
            <a:ext cx="978408" cy="118872"/>
          </a:xfrm>
        </p:spPr>
        <p:txBody>
          <a:bodyPr anchor="ctr">
            <a:normAutofit/>
          </a:bodyPr>
          <a:lstStyle/>
          <a:p>
            <a:pPr>
              <a:spcAft>
                <a:spcPts val="600"/>
              </a:spcAft>
            </a:pPr>
            <a:fld id="{0A8F9ADA-9BB9-4070-96F8-37499AB496C8}" type="datetime4">
              <a:rPr lang="en-US" smtClean="0"/>
              <a:t>August 8, 2023</a:t>
            </a:fld>
            <a:endParaRPr lang="en-US"/>
          </a:p>
        </p:txBody>
      </p:sp>
      <p:sp>
        <p:nvSpPr>
          <p:cNvPr id="3" name="Footer Placeholder 2">
            <a:extLst>
              <a:ext uri="{FF2B5EF4-FFF2-40B4-BE49-F238E27FC236}">
                <a16:creationId xmlns:a16="http://schemas.microsoft.com/office/drawing/2014/main" id="{B70F70F5-7E20-7652-8E0A-76E7B644925E}"/>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B3683BE3-FC73-AC63-3BD3-3D1FE365140B}"/>
              </a:ext>
            </a:extLst>
          </p:cNvPr>
          <p:cNvSpPr>
            <a:spLocks noGrp="1"/>
          </p:cNvSpPr>
          <p:nvPr>
            <p:ph type="sldNum" sz="quarter" idx="12"/>
          </p:nvPr>
        </p:nvSpPr>
        <p:spPr>
          <a:xfrm>
            <a:off x="1901190" y="6620256"/>
            <a:ext cx="402336" cy="118872"/>
          </a:xfrm>
        </p:spPr>
        <p:txBody>
          <a:bodyPr anchor="ctr">
            <a:normAutofit/>
          </a:bodyPr>
          <a:lstStyle/>
          <a:p>
            <a:pPr>
              <a:spcAft>
                <a:spcPts val="600"/>
              </a:spcAft>
            </a:pPr>
            <a:fld id="{CBD803B2-A378-42BD-B5EC-F7748F169FE0}" type="slidenum">
              <a:rPr lang="en-US" smtClean="0"/>
              <a:pPr>
                <a:spcAft>
                  <a:spcPts val="600"/>
                </a:spcAft>
              </a:pPr>
              <a:t>9</a:t>
            </a:fld>
            <a:endParaRPr lang="en-US"/>
          </a:p>
        </p:txBody>
      </p:sp>
      <p:sp>
        <p:nvSpPr>
          <p:cNvPr id="5" name="Text Placeholder 4">
            <a:extLst>
              <a:ext uri="{FF2B5EF4-FFF2-40B4-BE49-F238E27FC236}">
                <a16:creationId xmlns:a16="http://schemas.microsoft.com/office/drawing/2014/main" id="{0B1A3FFB-5E27-6667-7896-B0F50384E01E}"/>
              </a:ext>
            </a:extLst>
          </p:cNvPr>
          <p:cNvSpPr>
            <a:spLocks noGrp="1"/>
          </p:cNvSpPr>
          <p:nvPr>
            <p:ph type="body" sz="quarter" idx="13"/>
          </p:nvPr>
        </p:nvSpPr>
        <p:spPr>
          <a:xfrm>
            <a:off x="278690" y="717084"/>
            <a:ext cx="8398713" cy="390099"/>
          </a:xfrm>
        </p:spPr>
        <p:txBody>
          <a:bodyPr>
            <a:normAutofit/>
          </a:bodyPr>
          <a:lstStyle/>
          <a:p>
            <a:r>
              <a:rPr lang="en-US" sz="2000" dirty="0"/>
              <a:t>50 and 100 nm SiO</a:t>
            </a:r>
            <a:r>
              <a:rPr lang="en-US" sz="2000" baseline="-25000" dirty="0"/>
              <a:t>2</a:t>
            </a:r>
            <a:r>
              <a:rPr lang="en-US" sz="2000" dirty="0"/>
              <a:t> NPs</a:t>
            </a:r>
          </a:p>
        </p:txBody>
      </p:sp>
      <p:sp>
        <p:nvSpPr>
          <p:cNvPr id="6" name="Title 5">
            <a:extLst>
              <a:ext uri="{FF2B5EF4-FFF2-40B4-BE49-F238E27FC236}">
                <a16:creationId xmlns:a16="http://schemas.microsoft.com/office/drawing/2014/main" id="{1537E548-D3CC-06E0-01E7-23742EC5D6F6}"/>
              </a:ext>
            </a:extLst>
          </p:cNvPr>
          <p:cNvSpPr>
            <a:spLocks noGrp="1"/>
          </p:cNvSpPr>
          <p:nvPr>
            <p:ph type="title"/>
          </p:nvPr>
        </p:nvSpPr>
        <p:spPr>
          <a:xfrm>
            <a:off x="258370" y="183473"/>
            <a:ext cx="8398948" cy="484632"/>
          </a:xfrm>
        </p:spPr>
        <p:txBody>
          <a:bodyPr anchor="t">
            <a:normAutofit/>
          </a:bodyPr>
          <a:lstStyle/>
          <a:p>
            <a:r>
              <a:rPr lang="en-US" dirty="0"/>
              <a:t>Signal and Size Distribution Results</a:t>
            </a:r>
          </a:p>
        </p:txBody>
      </p:sp>
      <p:pic>
        <p:nvPicPr>
          <p:cNvPr id="8" name="図 7">
            <a:extLst>
              <a:ext uri="{FF2B5EF4-FFF2-40B4-BE49-F238E27FC236}">
                <a16:creationId xmlns:a16="http://schemas.microsoft.com/office/drawing/2014/main" id="{EC135BC9-EB4F-3BF7-0DD9-19A81EA76090}"/>
              </a:ext>
            </a:extLst>
          </p:cNvPr>
          <p:cNvPicPr>
            <a:picLocks noChangeAspect="1"/>
          </p:cNvPicPr>
          <p:nvPr/>
        </p:nvPicPr>
        <p:blipFill>
          <a:blip r:embed="rId3"/>
          <a:stretch>
            <a:fillRect/>
          </a:stretch>
        </p:blipFill>
        <p:spPr>
          <a:xfrm>
            <a:off x="6026949" y="1402434"/>
            <a:ext cx="3924300" cy="3619500"/>
          </a:xfrm>
          <a:prstGeom prst="rect">
            <a:avLst/>
          </a:prstGeom>
        </p:spPr>
      </p:pic>
      <p:grpSp>
        <p:nvGrpSpPr>
          <p:cNvPr id="9" name="グループ化 8">
            <a:extLst>
              <a:ext uri="{FF2B5EF4-FFF2-40B4-BE49-F238E27FC236}">
                <a16:creationId xmlns:a16="http://schemas.microsoft.com/office/drawing/2014/main" id="{E58F39CB-86F3-006D-6AD7-56557A70546E}"/>
              </a:ext>
            </a:extLst>
          </p:cNvPr>
          <p:cNvGrpSpPr/>
          <p:nvPr/>
        </p:nvGrpSpPr>
        <p:grpSpPr>
          <a:xfrm>
            <a:off x="1696488" y="1402434"/>
            <a:ext cx="3952875" cy="3638550"/>
            <a:chOff x="5727468" y="1757951"/>
            <a:chExt cx="3952875" cy="3638550"/>
          </a:xfrm>
        </p:grpSpPr>
        <p:pic>
          <p:nvPicPr>
            <p:cNvPr id="10" name="図 9">
              <a:extLst>
                <a:ext uri="{FF2B5EF4-FFF2-40B4-BE49-F238E27FC236}">
                  <a16:creationId xmlns:a16="http://schemas.microsoft.com/office/drawing/2014/main" id="{5744BCD7-AFFC-89EE-9F30-DF38B4CDF1C0}"/>
                </a:ext>
              </a:extLst>
            </p:cNvPr>
            <p:cNvPicPr>
              <a:picLocks noChangeAspect="1"/>
            </p:cNvPicPr>
            <p:nvPr/>
          </p:nvPicPr>
          <p:blipFill>
            <a:blip r:embed="rId4"/>
            <a:stretch>
              <a:fillRect/>
            </a:stretch>
          </p:blipFill>
          <p:spPr>
            <a:xfrm>
              <a:off x="5727468" y="1757951"/>
              <a:ext cx="3952875" cy="3638550"/>
            </a:xfrm>
            <a:prstGeom prst="rect">
              <a:avLst/>
            </a:prstGeom>
          </p:spPr>
        </p:pic>
        <p:sp>
          <p:nvSpPr>
            <p:cNvPr id="11" name="テキスト ボックス 10">
              <a:extLst>
                <a:ext uri="{FF2B5EF4-FFF2-40B4-BE49-F238E27FC236}">
                  <a16:creationId xmlns:a16="http://schemas.microsoft.com/office/drawing/2014/main" id="{ED7B15A9-C451-765C-6901-23C2ACA56B38}"/>
                </a:ext>
              </a:extLst>
            </p:cNvPr>
            <p:cNvSpPr txBox="1"/>
            <p:nvPr/>
          </p:nvSpPr>
          <p:spPr>
            <a:xfrm>
              <a:off x="7414260" y="2743200"/>
              <a:ext cx="685800" cy="307777"/>
            </a:xfrm>
            <a:prstGeom prst="rect">
              <a:avLst/>
            </a:prstGeom>
            <a:noFill/>
          </p:spPr>
          <p:txBody>
            <a:bodyPr wrap="square" rtlCol="0">
              <a:spAutoFit/>
            </a:bodyPr>
            <a:lstStyle/>
            <a:p>
              <a:r>
                <a:rPr kumimoji="1" lang="en-US" altLang="ja-JP" sz="1400" dirty="0">
                  <a:latin typeface="Calibri" panose="020F0502020204030204" pitchFamily="34" charset="0"/>
                  <a:cs typeface="Calibri" panose="020F0502020204030204" pitchFamily="34" charset="0"/>
                </a:rPr>
                <a:t>50nm</a:t>
              </a:r>
              <a:endParaRPr kumimoji="1" lang="ja-JP" altLang="en-US" sz="1400" dirty="0">
                <a:latin typeface="Calibri" panose="020F0502020204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0C9674AB-AB99-D796-13D9-B5B5329A7145}"/>
                </a:ext>
              </a:extLst>
            </p:cNvPr>
            <p:cNvSpPr txBox="1"/>
            <p:nvPr/>
          </p:nvSpPr>
          <p:spPr>
            <a:xfrm>
              <a:off x="8336280" y="2270760"/>
              <a:ext cx="777240" cy="307777"/>
            </a:xfrm>
            <a:prstGeom prst="rect">
              <a:avLst/>
            </a:prstGeom>
            <a:noFill/>
          </p:spPr>
          <p:txBody>
            <a:bodyPr wrap="square" rtlCol="0">
              <a:spAutoFit/>
            </a:bodyPr>
            <a:lstStyle/>
            <a:p>
              <a:r>
                <a:rPr lang="en-US" altLang="ja-JP" sz="1400" dirty="0">
                  <a:latin typeface="Calibri" panose="020F0502020204030204" pitchFamily="34" charset="0"/>
                  <a:cs typeface="Calibri" panose="020F0502020204030204" pitchFamily="34" charset="0"/>
                </a:rPr>
                <a:t>10</a:t>
              </a:r>
              <a:r>
                <a:rPr kumimoji="1" lang="en-US" altLang="ja-JP" sz="1400" dirty="0">
                  <a:latin typeface="Calibri" panose="020F0502020204030204" pitchFamily="34" charset="0"/>
                  <a:cs typeface="Calibri" panose="020F0502020204030204" pitchFamily="34" charset="0"/>
                </a:rPr>
                <a:t>0nm</a:t>
              </a:r>
              <a:endParaRPr kumimoji="1" lang="ja-JP" altLang="en-US" sz="140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803047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
            <a:extLst>
              <a:ext uri="{FF2B5EF4-FFF2-40B4-BE49-F238E27FC236}">
                <a16:creationId xmlns:a16="http://schemas.microsoft.com/office/drawing/2014/main" id="{DBB4A2DC-364D-FB96-A861-48D1B888F755}"/>
              </a:ext>
            </a:extLst>
          </p:cNvPr>
          <p:cNvSpPr>
            <a:spLocks noGrp="1"/>
          </p:cNvSpPr>
          <p:nvPr>
            <p:ph idx="1"/>
          </p:nvPr>
        </p:nvSpPr>
        <p:spPr>
          <a:xfrm>
            <a:off x="659899" y="5547715"/>
            <a:ext cx="11046770" cy="859942"/>
          </a:xfrm>
        </p:spPr>
        <p:txBody>
          <a:bodyPr>
            <a:normAutofit/>
          </a:bodyPr>
          <a:lstStyle/>
          <a:p>
            <a:r>
              <a:rPr lang="en-US" dirty="0"/>
              <a:t>Distribution profiles of 50 nm SiO</a:t>
            </a:r>
            <a:r>
              <a:rPr lang="en-US" baseline="-25000" dirty="0"/>
              <a:t>2</a:t>
            </a:r>
            <a:r>
              <a:rPr lang="en-US" dirty="0"/>
              <a:t> in 7.2% HCl. Top left: signal distribution of HCl blank. Bottom left: signal distribution of 50 nm SiO</a:t>
            </a:r>
            <a:r>
              <a:rPr lang="en-US" baseline="-25000" dirty="0"/>
              <a:t>2</a:t>
            </a:r>
            <a:r>
              <a:rPr lang="en-US" dirty="0"/>
              <a:t> NPs added to HCl. Bottom right: particle size distribution of 50 nm SiO</a:t>
            </a:r>
            <a:r>
              <a:rPr lang="en-US" baseline="-25000" dirty="0"/>
              <a:t>2</a:t>
            </a:r>
            <a:r>
              <a:rPr lang="en-US" dirty="0"/>
              <a:t> NPs in HCl.</a:t>
            </a:r>
          </a:p>
          <a:p>
            <a:r>
              <a:rPr lang="en-US" dirty="0">
                <a:solidFill>
                  <a:schemeClr val="accent2"/>
                </a:solidFill>
              </a:rPr>
              <a:t>The excellent recovery confirms that 50 nm SiO</a:t>
            </a:r>
            <a:r>
              <a:rPr lang="en-US" baseline="-25000" dirty="0">
                <a:solidFill>
                  <a:schemeClr val="accent2"/>
                </a:solidFill>
              </a:rPr>
              <a:t>2</a:t>
            </a:r>
            <a:r>
              <a:rPr lang="en-US" dirty="0">
                <a:solidFill>
                  <a:schemeClr val="accent2"/>
                </a:solidFill>
              </a:rPr>
              <a:t> particles can be measured with good accuracy of NP size and concentration in HCl.</a:t>
            </a:r>
          </a:p>
        </p:txBody>
      </p:sp>
      <p:sp>
        <p:nvSpPr>
          <p:cNvPr id="2" name="Date Placeholder 1">
            <a:extLst>
              <a:ext uri="{FF2B5EF4-FFF2-40B4-BE49-F238E27FC236}">
                <a16:creationId xmlns:a16="http://schemas.microsoft.com/office/drawing/2014/main" id="{503A4513-3E17-181D-A1D1-46B934C159D5}"/>
              </a:ext>
            </a:extLst>
          </p:cNvPr>
          <p:cNvSpPr>
            <a:spLocks noGrp="1"/>
          </p:cNvSpPr>
          <p:nvPr>
            <p:ph type="dt" sz="half" idx="10"/>
          </p:nvPr>
        </p:nvSpPr>
        <p:spPr>
          <a:xfrm>
            <a:off x="2346960" y="6616700"/>
            <a:ext cx="978408" cy="118872"/>
          </a:xfrm>
        </p:spPr>
        <p:txBody>
          <a:bodyPr anchor="ctr">
            <a:normAutofit/>
          </a:bodyPr>
          <a:lstStyle/>
          <a:p>
            <a:pPr>
              <a:spcAft>
                <a:spcPts val="600"/>
              </a:spcAft>
            </a:pPr>
            <a:fld id="{597CFA57-80D7-42D8-9943-F63A5A5C4CB8}" type="datetime4">
              <a:rPr lang="en-US" smtClean="0"/>
              <a:t>August 8, 2023</a:t>
            </a:fld>
            <a:endParaRPr lang="en-US"/>
          </a:p>
        </p:txBody>
      </p:sp>
      <p:sp>
        <p:nvSpPr>
          <p:cNvPr id="3" name="Footer Placeholder 2">
            <a:extLst>
              <a:ext uri="{FF2B5EF4-FFF2-40B4-BE49-F238E27FC236}">
                <a16:creationId xmlns:a16="http://schemas.microsoft.com/office/drawing/2014/main" id="{8F339D04-893E-30B6-1FAE-1C9EDCB6D263}"/>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DBEB5BF5-E3BD-5BB4-9F35-5DA455A6C19D}"/>
              </a:ext>
            </a:extLst>
          </p:cNvPr>
          <p:cNvSpPr>
            <a:spLocks noGrp="1"/>
          </p:cNvSpPr>
          <p:nvPr>
            <p:ph type="sldNum" sz="quarter" idx="12"/>
          </p:nvPr>
        </p:nvSpPr>
        <p:spPr>
          <a:xfrm>
            <a:off x="1901190" y="6620256"/>
            <a:ext cx="402336" cy="118872"/>
          </a:xfrm>
        </p:spPr>
        <p:txBody>
          <a:bodyPr anchor="ctr">
            <a:normAutofit/>
          </a:bodyPr>
          <a:lstStyle/>
          <a:p>
            <a:pPr>
              <a:spcAft>
                <a:spcPts val="600"/>
              </a:spcAft>
            </a:pPr>
            <a:fld id="{CBD803B2-A378-42BD-B5EC-F7748F169FE0}" type="slidenum">
              <a:rPr lang="en-US" smtClean="0"/>
              <a:pPr>
                <a:spcAft>
                  <a:spcPts val="600"/>
                </a:spcAft>
              </a:pPr>
              <a:t>10</a:t>
            </a:fld>
            <a:endParaRPr lang="en-US"/>
          </a:p>
        </p:txBody>
      </p:sp>
      <p:sp>
        <p:nvSpPr>
          <p:cNvPr id="19" name="Text Placeholder 6">
            <a:extLst>
              <a:ext uri="{FF2B5EF4-FFF2-40B4-BE49-F238E27FC236}">
                <a16:creationId xmlns:a16="http://schemas.microsoft.com/office/drawing/2014/main" id="{2938265C-4909-806B-C375-F5D887EA5A11}"/>
              </a:ext>
            </a:extLst>
          </p:cNvPr>
          <p:cNvSpPr>
            <a:spLocks noGrp="1"/>
          </p:cNvSpPr>
          <p:nvPr>
            <p:ph type="body" sz="quarter" idx="13"/>
          </p:nvPr>
        </p:nvSpPr>
        <p:spPr>
          <a:xfrm>
            <a:off x="333587" y="659010"/>
            <a:ext cx="5484108" cy="390099"/>
          </a:xfrm>
        </p:spPr>
        <p:txBody>
          <a:bodyPr>
            <a:normAutofit/>
          </a:bodyPr>
          <a:lstStyle/>
          <a:p>
            <a:r>
              <a:rPr lang="en-GB" sz="2000" dirty="0"/>
              <a:t>Spike recovery test of 50 nm SiO</a:t>
            </a:r>
            <a:r>
              <a:rPr lang="en-GB" sz="2000" baseline="-25000" dirty="0"/>
              <a:t>2</a:t>
            </a:r>
            <a:r>
              <a:rPr lang="en-GB" sz="2000" dirty="0"/>
              <a:t> NPs in HCl</a:t>
            </a:r>
            <a:endParaRPr lang="en-US" sz="2000" dirty="0"/>
          </a:p>
        </p:txBody>
      </p:sp>
      <p:sp>
        <p:nvSpPr>
          <p:cNvPr id="6" name="Title 5">
            <a:extLst>
              <a:ext uri="{FF2B5EF4-FFF2-40B4-BE49-F238E27FC236}">
                <a16:creationId xmlns:a16="http://schemas.microsoft.com/office/drawing/2014/main" id="{DCE2DFC2-975E-BF33-52BB-B1DB6726CDE8}"/>
              </a:ext>
            </a:extLst>
          </p:cNvPr>
          <p:cNvSpPr>
            <a:spLocks noGrp="1"/>
          </p:cNvSpPr>
          <p:nvPr>
            <p:ph type="title"/>
          </p:nvPr>
        </p:nvSpPr>
        <p:spPr>
          <a:xfrm>
            <a:off x="328112" y="152593"/>
            <a:ext cx="8398948" cy="484632"/>
          </a:xfrm>
        </p:spPr>
        <p:txBody>
          <a:bodyPr anchor="t">
            <a:normAutofit/>
          </a:bodyPr>
          <a:lstStyle/>
          <a:p>
            <a:r>
              <a:rPr lang="en-US" dirty="0"/>
              <a:t>SiO</a:t>
            </a:r>
            <a:r>
              <a:rPr lang="en-US" baseline="-25000" dirty="0"/>
              <a:t>2 </a:t>
            </a:r>
            <a:r>
              <a:rPr lang="en-US" dirty="0"/>
              <a:t>NP analysis in diluted HCl</a:t>
            </a:r>
            <a:endParaRPr lang="en-US" baseline="-25000" dirty="0"/>
          </a:p>
        </p:txBody>
      </p:sp>
      <p:sp>
        <p:nvSpPr>
          <p:cNvPr id="5" name="テキスト ボックス 4">
            <a:extLst>
              <a:ext uri="{FF2B5EF4-FFF2-40B4-BE49-F238E27FC236}">
                <a16:creationId xmlns:a16="http://schemas.microsoft.com/office/drawing/2014/main" id="{DDFE3F9D-6A75-39F8-143F-F2E3E90E8D8D}"/>
              </a:ext>
            </a:extLst>
          </p:cNvPr>
          <p:cNvSpPr txBox="1"/>
          <p:nvPr/>
        </p:nvSpPr>
        <p:spPr>
          <a:xfrm>
            <a:off x="504472" y="4299064"/>
            <a:ext cx="2820896" cy="338554"/>
          </a:xfrm>
          <a:prstGeom prst="rect">
            <a:avLst/>
          </a:prstGeom>
          <a:noFill/>
        </p:spPr>
        <p:txBody>
          <a:bodyPr wrap="square" rtlCol="0">
            <a:spAutoFit/>
          </a:bodyPr>
          <a:lstStyle/>
          <a:p>
            <a:r>
              <a:rPr kumimoji="1" lang="en-US" altLang="ja-JP" sz="1600" dirty="0"/>
              <a:t>50nm SiO2 in 7.2% (x5) HCl</a:t>
            </a:r>
            <a:endParaRPr kumimoji="1" lang="ja-JP" altLang="en-US" sz="1600" dirty="0"/>
          </a:p>
        </p:txBody>
      </p:sp>
      <p:pic>
        <p:nvPicPr>
          <p:cNvPr id="7" name="図 6">
            <a:extLst>
              <a:ext uri="{FF2B5EF4-FFF2-40B4-BE49-F238E27FC236}">
                <a16:creationId xmlns:a16="http://schemas.microsoft.com/office/drawing/2014/main" id="{2D6E3741-4FB0-9DA9-F3A5-F0DACAB86B0B}"/>
              </a:ext>
            </a:extLst>
          </p:cNvPr>
          <p:cNvPicPr>
            <a:picLocks noChangeAspect="1"/>
          </p:cNvPicPr>
          <p:nvPr/>
        </p:nvPicPr>
        <p:blipFill>
          <a:blip r:embed="rId3"/>
          <a:stretch>
            <a:fillRect/>
          </a:stretch>
        </p:blipFill>
        <p:spPr>
          <a:xfrm>
            <a:off x="7106066" y="2714462"/>
            <a:ext cx="2652802" cy="2732314"/>
          </a:xfrm>
          <a:prstGeom prst="rect">
            <a:avLst/>
          </a:prstGeom>
        </p:spPr>
      </p:pic>
      <p:pic>
        <p:nvPicPr>
          <p:cNvPr id="8" name="図 7">
            <a:extLst>
              <a:ext uri="{FF2B5EF4-FFF2-40B4-BE49-F238E27FC236}">
                <a16:creationId xmlns:a16="http://schemas.microsoft.com/office/drawing/2014/main" id="{57364457-0424-5390-D53F-6F6A877C461E}"/>
              </a:ext>
            </a:extLst>
          </p:cNvPr>
          <p:cNvPicPr>
            <a:picLocks noChangeAspect="1"/>
          </p:cNvPicPr>
          <p:nvPr/>
        </p:nvPicPr>
        <p:blipFill>
          <a:blip r:embed="rId4"/>
          <a:stretch>
            <a:fillRect/>
          </a:stretch>
        </p:blipFill>
        <p:spPr>
          <a:xfrm>
            <a:off x="3263066" y="3292409"/>
            <a:ext cx="2108651" cy="2154367"/>
          </a:xfrm>
          <a:prstGeom prst="rect">
            <a:avLst/>
          </a:prstGeom>
        </p:spPr>
      </p:pic>
      <p:pic>
        <p:nvPicPr>
          <p:cNvPr id="9" name="図 8">
            <a:extLst>
              <a:ext uri="{FF2B5EF4-FFF2-40B4-BE49-F238E27FC236}">
                <a16:creationId xmlns:a16="http://schemas.microsoft.com/office/drawing/2014/main" id="{1137F1D6-82F9-2613-2B62-712B67F894D4}"/>
              </a:ext>
            </a:extLst>
          </p:cNvPr>
          <p:cNvPicPr>
            <a:picLocks noChangeAspect="1"/>
          </p:cNvPicPr>
          <p:nvPr/>
        </p:nvPicPr>
        <p:blipFill>
          <a:blip r:embed="rId5"/>
          <a:stretch>
            <a:fillRect/>
          </a:stretch>
        </p:blipFill>
        <p:spPr>
          <a:xfrm>
            <a:off x="3254300" y="1099248"/>
            <a:ext cx="2108651" cy="2148653"/>
          </a:xfrm>
          <a:prstGeom prst="rect">
            <a:avLst/>
          </a:prstGeom>
        </p:spPr>
      </p:pic>
      <p:sp>
        <p:nvSpPr>
          <p:cNvPr id="10" name="テキスト ボックス 9">
            <a:extLst>
              <a:ext uri="{FF2B5EF4-FFF2-40B4-BE49-F238E27FC236}">
                <a16:creationId xmlns:a16="http://schemas.microsoft.com/office/drawing/2014/main" id="{6E11A568-E4A7-5C06-0F93-B9A319657256}"/>
              </a:ext>
            </a:extLst>
          </p:cNvPr>
          <p:cNvSpPr txBox="1"/>
          <p:nvPr/>
        </p:nvSpPr>
        <p:spPr>
          <a:xfrm>
            <a:off x="883921" y="2026298"/>
            <a:ext cx="2592701" cy="338554"/>
          </a:xfrm>
          <a:prstGeom prst="rect">
            <a:avLst/>
          </a:prstGeom>
          <a:noFill/>
        </p:spPr>
        <p:txBody>
          <a:bodyPr wrap="square" rtlCol="0">
            <a:spAutoFit/>
          </a:bodyPr>
          <a:lstStyle/>
          <a:p>
            <a:r>
              <a:rPr kumimoji="1" lang="en-US" altLang="ja-JP" sz="1600" dirty="0"/>
              <a:t>7.2% (x5) HCl blank</a:t>
            </a:r>
            <a:endParaRPr kumimoji="1" lang="ja-JP" altLang="en-US" sz="1600" dirty="0"/>
          </a:p>
        </p:txBody>
      </p:sp>
      <p:sp>
        <p:nvSpPr>
          <p:cNvPr id="11" name="矢印: ストライプ 10">
            <a:extLst>
              <a:ext uri="{FF2B5EF4-FFF2-40B4-BE49-F238E27FC236}">
                <a16:creationId xmlns:a16="http://schemas.microsoft.com/office/drawing/2014/main" id="{AB7D230A-92EE-6DA1-3A84-85B339C23622}"/>
              </a:ext>
            </a:extLst>
          </p:cNvPr>
          <p:cNvSpPr/>
          <p:nvPr/>
        </p:nvSpPr>
        <p:spPr>
          <a:xfrm>
            <a:off x="5858335" y="4018076"/>
            <a:ext cx="790575" cy="56197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41386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C0FB55-DE6B-4776-52BF-E16077F6321A}"/>
              </a:ext>
            </a:extLst>
          </p:cNvPr>
          <p:cNvSpPr>
            <a:spLocks noGrp="1"/>
          </p:cNvSpPr>
          <p:nvPr>
            <p:ph type="dt" sz="half" idx="10"/>
          </p:nvPr>
        </p:nvSpPr>
        <p:spPr>
          <a:xfrm>
            <a:off x="2346960" y="6616700"/>
            <a:ext cx="978408" cy="118872"/>
          </a:xfrm>
        </p:spPr>
        <p:txBody>
          <a:bodyPr anchor="ctr">
            <a:normAutofit/>
          </a:bodyPr>
          <a:lstStyle/>
          <a:p>
            <a:pPr>
              <a:spcAft>
                <a:spcPts val="600"/>
              </a:spcAft>
            </a:pPr>
            <a:fld id="{21F50A09-91AE-4513-B72D-2946FE8C45EC}" type="datetime4">
              <a:rPr lang="en-US" smtClean="0"/>
              <a:t>August 8, 2023</a:t>
            </a:fld>
            <a:endParaRPr lang="en-US"/>
          </a:p>
        </p:txBody>
      </p:sp>
      <p:sp>
        <p:nvSpPr>
          <p:cNvPr id="3" name="Footer Placeholder 2">
            <a:extLst>
              <a:ext uri="{FF2B5EF4-FFF2-40B4-BE49-F238E27FC236}">
                <a16:creationId xmlns:a16="http://schemas.microsoft.com/office/drawing/2014/main" id="{FDAB0207-C1FD-6AF5-75B1-098B09C6904F}"/>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7FE5582A-B914-35C7-4CE6-ED494B44C725}"/>
              </a:ext>
            </a:extLst>
          </p:cNvPr>
          <p:cNvSpPr>
            <a:spLocks noGrp="1"/>
          </p:cNvSpPr>
          <p:nvPr>
            <p:ph type="sldNum" sz="quarter" idx="12"/>
          </p:nvPr>
        </p:nvSpPr>
        <p:spPr>
          <a:xfrm>
            <a:off x="1901190" y="6620256"/>
            <a:ext cx="397764" cy="118872"/>
          </a:xfrm>
        </p:spPr>
        <p:txBody>
          <a:bodyPr anchor="ctr">
            <a:normAutofit/>
          </a:bodyPr>
          <a:lstStyle/>
          <a:p>
            <a:pPr>
              <a:spcAft>
                <a:spcPts val="600"/>
              </a:spcAft>
            </a:pPr>
            <a:fld id="{CBD803B2-A378-42BD-B5EC-F7748F169FE0}" type="slidenum">
              <a:rPr lang="en-US" smtClean="0"/>
              <a:pPr>
                <a:spcAft>
                  <a:spcPts val="600"/>
                </a:spcAft>
              </a:pPr>
              <a:t>11</a:t>
            </a:fld>
            <a:endParaRPr lang="en-US"/>
          </a:p>
        </p:txBody>
      </p:sp>
      <p:sp>
        <p:nvSpPr>
          <p:cNvPr id="5" name="Text Placeholder 4">
            <a:extLst>
              <a:ext uri="{FF2B5EF4-FFF2-40B4-BE49-F238E27FC236}">
                <a16:creationId xmlns:a16="http://schemas.microsoft.com/office/drawing/2014/main" id="{42E3933B-E0F2-F707-6161-0EE3C9A90E57}"/>
              </a:ext>
            </a:extLst>
          </p:cNvPr>
          <p:cNvSpPr>
            <a:spLocks noGrp="1"/>
          </p:cNvSpPr>
          <p:nvPr>
            <p:ph type="body" sz="quarter" idx="13"/>
          </p:nvPr>
        </p:nvSpPr>
        <p:spPr>
          <a:xfrm>
            <a:off x="204360" y="660402"/>
            <a:ext cx="8398713" cy="390099"/>
          </a:xfrm>
        </p:spPr>
        <p:txBody>
          <a:bodyPr>
            <a:normAutofit/>
          </a:bodyPr>
          <a:lstStyle/>
          <a:p>
            <a:r>
              <a:rPr lang="en-GB" sz="2000" dirty="0"/>
              <a:t>Spike recovery test of 50 nm SiO</a:t>
            </a:r>
            <a:r>
              <a:rPr lang="en-GB" sz="2000" baseline="-25000" dirty="0"/>
              <a:t>2</a:t>
            </a:r>
            <a:r>
              <a:rPr lang="en-GB" sz="2000" dirty="0"/>
              <a:t> NPs in H</a:t>
            </a:r>
            <a:r>
              <a:rPr lang="en-GB" sz="2000" baseline="-25000" dirty="0"/>
              <a:t>2</a:t>
            </a:r>
            <a:r>
              <a:rPr lang="en-GB" sz="2000" dirty="0"/>
              <a:t>SO</a:t>
            </a:r>
            <a:r>
              <a:rPr lang="en-GB" sz="2000" baseline="-25000" dirty="0"/>
              <a:t>4</a:t>
            </a:r>
            <a:endParaRPr lang="en-US" sz="2000" baseline="-25000" dirty="0"/>
          </a:p>
          <a:p>
            <a:endParaRPr lang="en-US" sz="2000" dirty="0"/>
          </a:p>
        </p:txBody>
      </p:sp>
      <p:sp>
        <p:nvSpPr>
          <p:cNvPr id="6" name="Title 5">
            <a:extLst>
              <a:ext uri="{FF2B5EF4-FFF2-40B4-BE49-F238E27FC236}">
                <a16:creationId xmlns:a16="http://schemas.microsoft.com/office/drawing/2014/main" id="{C2CCF4A7-FEA5-15C9-B017-75E9204E9373}"/>
              </a:ext>
            </a:extLst>
          </p:cNvPr>
          <p:cNvSpPr>
            <a:spLocks noGrp="1"/>
          </p:cNvSpPr>
          <p:nvPr>
            <p:ph type="title"/>
          </p:nvPr>
        </p:nvSpPr>
        <p:spPr>
          <a:xfrm>
            <a:off x="204125" y="137161"/>
            <a:ext cx="8398948" cy="484632"/>
          </a:xfrm>
        </p:spPr>
        <p:txBody>
          <a:bodyPr anchor="t">
            <a:normAutofit/>
          </a:bodyPr>
          <a:lstStyle/>
          <a:p>
            <a:r>
              <a:rPr lang="en-US" dirty="0"/>
              <a:t>SiO</a:t>
            </a:r>
            <a:r>
              <a:rPr lang="en-US" baseline="-25000" dirty="0"/>
              <a:t>2 </a:t>
            </a:r>
            <a:r>
              <a:rPr lang="en-US" dirty="0"/>
              <a:t>NP Analysis in Diluted H</a:t>
            </a:r>
            <a:r>
              <a:rPr lang="en-US" baseline="-25000" dirty="0"/>
              <a:t>2</a:t>
            </a:r>
            <a:r>
              <a:rPr lang="en-US" dirty="0"/>
              <a:t>SO</a:t>
            </a:r>
            <a:r>
              <a:rPr lang="en-US" baseline="-25000" dirty="0"/>
              <a:t>4</a:t>
            </a:r>
            <a:endParaRPr lang="en-US" dirty="0"/>
          </a:p>
        </p:txBody>
      </p:sp>
      <p:sp>
        <p:nvSpPr>
          <p:cNvPr id="8" name="Content Placeholder 1">
            <a:extLst>
              <a:ext uri="{FF2B5EF4-FFF2-40B4-BE49-F238E27FC236}">
                <a16:creationId xmlns:a16="http://schemas.microsoft.com/office/drawing/2014/main" id="{1EC9A7C5-D541-EB65-365B-3690E950A576}"/>
              </a:ext>
            </a:extLst>
          </p:cNvPr>
          <p:cNvSpPr>
            <a:spLocks noGrp="1"/>
          </p:cNvSpPr>
          <p:nvPr>
            <p:ph idx="1"/>
          </p:nvPr>
        </p:nvSpPr>
        <p:spPr>
          <a:xfrm>
            <a:off x="1902198" y="5241390"/>
            <a:ext cx="8360520" cy="1159410"/>
          </a:xfrm>
        </p:spPr>
        <p:txBody>
          <a:bodyPr>
            <a:normAutofit fontScale="92500" lnSpcReduction="10000"/>
          </a:bodyPr>
          <a:lstStyle/>
          <a:p>
            <a:r>
              <a:rPr lang="en-US" dirty="0"/>
              <a:t>Signal distribution (left) and particle distribution (right) for 50 nm SiO</a:t>
            </a:r>
            <a:r>
              <a:rPr lang="en-US" baseline="-25000" dirty="0"/>
              <a:t>2</a:t>
            </a:r>
            <a:r>
              <a:rPr lang="en-US" dirty="0"/>
              <a:t> NPs in 1% H</a:t>
            </a:r>
            <a:r>
              <a:rPr lang="en-US" baseline="-25000" dirty="0"/>
              <a:t>2</a:t>
            </a:r>
            <a:r>
              <a:rPr lang="en-US" dirty="0"/>
              <a:t>SO</a:t>
            </a:r>
            <a:r>
              <a:rPr lang="en-US" baseline="-25000" dirty="0"/>
              <a:t>4</a:t>
            </a:r>
            <a:r>
              <a:rPr lang="en-US" dirty="0"/>
              <a:t>.</a:t>
            </a:r>
          </a:p>
          <a:p>
            <a:r>
              <a:rPr lang="en-US" dirty="0">
                <a:solidFill>
                  <a:schemeClr val="accent2"/>
                </a:solidFill>
              </a:rPr>
              <a:t>Despite the matrix, the signals from the 50 nm SiO</a:t>
            </a:r>
            <a:r>
              <a:rPr lang="en-US" baseline="-25000" dirty="0">
                <a:solidFill>
                  <a:schemeClr val="accent2"/>
                </a:solidFill>
              </a:rPr>
              <a:t>2</a:t>
            </a:r>
            <a:r>
              <a:rPr lang="en-US" dirty="0">
                <a:solidFill>
                  <a:schemeClr val="accent2"/>
                </a:solidFill>
              </a:rPr>
              <a:t> were clearly separated from the background signals. </a:t>
            </a:r>
          </a:p>
        </p:txBody>
      </p:sp>
      <p:pic>
        <p:nvPicPr>
          <p:cNvPr id="9" name="図 8">
            <a:extLst>
              <a:ext uri="{FF2B5EF4-FFF2-40B4-BE49-F238E27FC236}">
                <a16:creationId xmlns:a16="http://schemas.microsoft.com/office/drawing/2014/main" id="{F0DAD7BD-601E-5D06-1C6E-EA03A90900B7}"/>
              </a:ext>
            </a:extLst>
          </p:cNvPr>
          <p:cNvPicPr>
            <a:picLocks noChangeAspect="1"/>
          </p:cNvPicPr>
          <p:nvPr/>
        </p:nvPicPr>
        <p:blipFill>
          <a:blip r:embed="rId3"/>
          <a:stretch>
            <a:fillRect/>
          </a:stretch>
        </p:blipFill>
        <p:spPr>
          <a:xfrm>
            <a:off x="6006521" y="1337520"/>
            <a:ext cx="3486150" cy="3524250"/>
          </a:xfrm>
          <a:prstGeom prst="rect">
            <a:avLst/>
          </a:prstGeom>
        </p:spPr>
      </p:pic>
      <p:pic>
        <p:nvPicPr>
          <p:cNvPr id="10" name="図 9">
            <a:extLst>
              <a:ext uri="{FF2B5EF4-FFF2-40B4-BE49-F238E27FC236}">
                <a16:creationId xmlns:a16="http://schemas.microsoft.com/office/drawing/2014/main" id="{5BFAF746-163A-4F3D-149F-A6AA523086C2}"/>
              </a:ext>
            </a:extLst>
          </p:cNvPr>
          <p:cNvPicPr>
            <a:picLocks noChangeAspect="1"/>
          </p:cNvPicPr>
          <p:nvPr/>
        </p:nvPicPr>
        <p:blipFill>
          <a:blip r:embed="rId4"/>
          <a:stretch>
            <a:fillRect/>
          </a:stretch>
        </p:blipFill>
        <p:spPr>
          <a:xfrm>
            <a:off x="1902198" y="1337520"/>
            <a:ext cx="3705225" cy="3524250"/>
          </a:xfrm>
          <a:prstGeom prst="rect">
            <a:avLst/>
          </a:prstGeom>
        </p:spPr>
      </p:pic>
    </p:spTree>
    <p:extLst>
      <p:ext uri="{BB962C8B-B14F-4D97-AF65-F5344CB8AC3E}">
        <p14:creationId xmlns:p14="http://schemas.microsoft.com/office/powerpoint/2010/main" val="1850796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796DA196-269C-B71E-91C7-F634FBF3E179}"/>
              </a:ext>
            </a:extLst>
          </p:cNvPr>
          <p:cNvSpPr>
            <a:spLocks noGrp="1"/>
          </p:cNvSpPr>
          <p:nvPr>
            <p:ph idx="1"/>
          </p:nvPr>
        </p:nvSpPr>
        <p:spPr>
          <a:xfrm>
            <a:off x="1318846" y="5338105"/>
            <a:ext cx="10172700" cy="1159410"/>
          </a:xfrm>
        </p:spPr>
        <p:txBody>
          <a:bodyPr>
            <a:normAutofit fontScale="92500"/>
          </a:bodyPr>
          <a:lstStyle/>
          <a:p>
            <a:r>
              <a:rPr lang="en-US" dirty="0"/>
              <a:t>Long-term stability of particle concentration and particle mean size for 100 nm SiO</a:t>
            </a:r>
            <a:r>
              <a:rPr lang="en-US" baseline="-25000" dirty="0"/>
              <a:t>2</a:t>
            </a:r>
            <a:r>
              <a:rPr lang="en-US" dirty="0"/>
              <a:t> NPs in 200x diluted H</a:t>
            </a:r>
            <a:r>
              <a:rPr lang="en-US" baseline="-25000" dirty="0"/>
              <a:t>2</a:t>
            </a:r>
            <a:r>
              <a:rPr lang="en-US" dirty="0"/>
              <a:t>SO</a:t>
            </a:r>
            <a:r>
              <a:rPr lang="en-US" baseline="-25000" dirty="0"/>
              <a:t>4</a:t>
            </a:r>
            <a:r>
              <a:rPr lang="en-US" dirty="0"/>
              <a:t>.</a:t>
            </a:r>
          </a:p>
          <a:p>
            <a:r>
              <a:rPr lang="en-US" dirty="0">
                <a:solidFill>
                  <a:schemeClr val="accent2"/>
                </a:solidFill>
              </a:rPr>
              <a:t>Both the particle concentration and size were constant over the long run, demonstrating the stability of the spICP-QQQ method.</a:t>
            </a:r>
          </a:p>
          <a:p>
            <a:r>
              <a:rPr lang="en-US" dirty="0">
                <a:solidFill>
                  <a:schemeClr val="accent2"/>
                </a:solidFill>
              </a:rPr>
              <a:t>The stability test also confirms the insolubility of SiO</a:t>
            </a:r>
            <a:r>
              <a:rPr lang="en-US" baseline="-25000" dirty="0">
                <a:solidFill>
                  <a:schemeClr val="accent2"/>
                </a:solidFill>
              </a:rPr>
              <a:t>2</a:t>
            </a:r>
            <a:r>
              <a:rPr lang="en-US" dirty="0">
                <a:solidFill>
                  <a:schemeClr val="accent2"/>
                </a:solidFill>
              </a:rPr>
              <a:t> NPs even in 98% H</a:t>
            </a:r>
            <a:r>
              <a:rPr lang="en-US" baseline="-25000" dirty="0">
                <a:solidFill>
                  <a:schemeClr val="accent2"/>
                </a:solidFill>
              </a:rPr>
              <a:t>2</a:t>
            </a:r>
            <a:r>
              <a:rPr lang="en-US" dirty="0">
                <a:solidFill>
                  <a:schemeClr val="accent2"/>
                </a:solidFill>
              </a:rPr>
              <a:t>SO</a:t>
            </a:r>
            <a:r>
              <a:rPr lang="en-US" baseline="-25000" dirty="0">
                <a:solidFill>
                  <a:schemeClr val="accent2"/>
                </a:solidFill>
              </a:rPr>
              <a:t>4</a:t>
            </a:r>
            <a:r>
              <a:rPr lang="en-US" dirty="0">
                <a:solidFill>
                  <a:schemeClr val="accent2"/>
                </a:solidFill>
              </a:rPr>
              <a:t>. Any SiO</a:t>
            </a:r>
            <a:r>
              <a:rPr lang="en-US" baseline="-25000" dirty="0">
                <a:solidFill>
                  <a:schemeClr val="accent2"/>
                </a:solidFill>
              </a:rPr>
              <a:t>2</a:t>
            </a:r>
            <a:r>
              <a:rPr lang="en-US" dirty="0">
                <a:solidFill>
                  <a:schemeClr val="accent2"/>
                </a:solidFill>
              </a:rPr>
              <a:t> NPs present in reagents such as H</a:t>
            </a:r>
            <a:r>
              <a:rPr lang="en-US" baseline="-25000" dirty="0">
                <a:solidFill>
                  <a:schemeClr val="accent2"/>
                </a:solidFill>
              </a:rPr>
              <a:t>2</a:t>
            </a:r>
            <a:r>
              <a:rPr lang="en-US" dirty="0">
                <a:solidFill>
                  <a:schemeClr val="accent2"/>
                </a:solidFill>
              </a:rPr>
              <a:t>SO</a:t>
            </a:r>
            <a:r>
              <a:rPr lang="en-US" baseline="-25000" dirty="0">
                <a:solidFill>
                  <a:schemeClr val="accent2"/>
                </a:solidFill>
              </a:rPr>
              <a:t>4</a:t>
            </a:r>
            <a:r>
              <a:rPr lang="en-US" dirty="0">
                <a:solidFill>
                  <a:schemeClr val="accent2"/>
                </a:solidFill>
              </a:rPr>
              <a:t> could affect the production yield and/or performance of semiconductor devices.</a:t>
            </a:r>
          </a:p>
          <a:p>
            <a:endParaRPr lang="en-US" dirty="0"/>
          </a:p>
        </p:txBody>
      </p:sp>
      <p:sp>
        <p:nvSpPr>
          <p:cNvPr id="2" name="Date Placeholder 1">
            <a:extLst>
              <a:ext uri="{FF2B5EF4-FFF2-40B4-BE49-F238E27FC236}">
                <a16:creationId xmlns:a16="http://schemas.microsoft.com/office/drawing/2014/main" id="{ECA0BF15-A0C4-DFB8-5B6C-F707C3B1366D}"/>
              </a:ext>
            </a:extLst>
          </p:cNvPr>
          <p:cNvSpPr>
            <a:spLocks noGrp="1"/>
          </p:cNvSpPr>
          <p:nvPr>
            <p:ph type="dt" sz="half" idx="10"/>
          </p:nvPr>
        </p:nvSpPr>
        <p:spPr>
          <a:xfrm>
            <a:off x="2346960" y="6616700"/>
            <a:ext cx="978408" cy="118872"/>
          </a:xfrm>
        </p:spPr>
        <p:txBody>
          <a:bodyPr anchor="ctr">
            <a:normAutofit/>
          </a:bodyPr>
          <a:lstStyle/>
          <a:p>
            <a:pPr>
              <a:spcAft>
                <a:spcPts val="600"/>
              </a:spcAft>
            </a:pPr>
            <a:fld id="{579372E4-D74C-41A5-A656-874CFBBF76D6}" type="datetime4">
              <a:rPr lang="en-US" smtClean="0"/>
              <a:t>August 8, 2023</a:t>
            </a:fld>
            <a:endParaRPr lang="en-US"/>
          </a:p>
        </p:txBody>
      </p:sp>
      <p:sp>
        <p:nvSpPr>
          <p:cNvPr id="3" name="Footer Placeholder 2">
            <a:extLst>
              <a:ext uri="{FF2B5EF4-FFF2-40B4-BE49-F238E27FC236}">
                <a16:creationId xmlns:a16="http://schemas.microsoft.com/office/drawing/2014/main" id="{22F37930-A9EC-BF9E-27AD-5E42E6488E96}"/>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22003950-F29B-6A31-5106-6E4B71D059DF}"/>
              </a:ext>
            </a:extLst>
          </p:cNvPr>
          <p:cNvSpPr>
            <a:spLocks noGrp="1"/>
          </p:cNvSpPr>
          <p:nvPr>
            <p:ph type="sldNum" sz="quarter" idx="12"/>
          </p:nvPr>
        </p:nvSpPr>
        <p:spPr>
          <a:xfrm>
            <a:off x="1901190" y="6620256"/>
            <a:ext cx="402336" cy="118872"/>
          </a:xfrm>
        </p:spPr>
        <p:txBody>
          <a:bodyPr anchor="ctr">
            <a:normAutofit/>
          </a:bodyPr>
          <a:lstStyle/>
          <a:p>
            <a:pPr>
              <a:spcAft>
                <a:spcPts val="600"/>
              </a:spcAft>
            </a:pPr>
            <a:fld id="{CBD803B2-A378-42BD-B5EC-F7748F169FE0}" type="slidenum">
              <a:rPr lang="en-US" smtClean="0"/>
              <a:pPr>
                <a:spcAft>
                  <a:spcPts val="600"/>
                </a:spcAft>
              </a:pPr>
              <a:t>12</a:t>
            </a:fld>
            <a:endParaRPr lang="en-US"/>
          </a:p>
        </p:txBody>
      </p:sp>
      <p:sp>
        <p:nvSpPr>
          <p:cNvPr id="14" name="Text Placeholder 6">
            <a:extLst>
              <a:ext uri="{FF2B5EF4-FFF2-40B4-BE49-F238E27FC236}">
                <a16:creationId xmlns:a16="http://schemas.microsoft.com/office/drawing/2014/main" id="{E05FF936-3C36-A1CA-5641-03EAE4B948CD}"/>
              </a:ext>
            </a:extLst>
          </p:cNvPr>
          <p:cNvSpPr>
            <a:spLocks noGrp="1"/>
          </p:cNvSpPr>
          <p:nvPr>
            <p:ph type="body" sz="quarter" idx="13"/>
          </p:nvPr>
        </p:nvSpPr>
        <p:spPr>
          <a:xfrm>
            <a:off x="235122" y="680720"/>
            <a:ext cx="4666424" cy="390099"/>
          </a:xfrm>
        </p:spPr>
        <p:txBody>
          <a:bodyPr>
            <a:normAutofit/>
          </a:bodyPr>
          <a:lstStyle/>
          <a:p>
            <a:r>
              <a:rPr lang="en-GB" sz="2000" dirty="0"/>
              <a:t>Stability of </a:t>
            </a:r>
            <a:r>
              <a:rPr lang="en-US" sz="2000" dirty="0"/>
              <a:t>100 nm NPs over 10 hours</a:t>
            </a:r>
          </a:p>
        </p:txBody>
      </p:sp>
      <p:sp>
        <p:nvSpPr>
          <p:cNvPr id="6" name="Title 5">
            <a:extLst>
              <a:ext uri="{FF2B5EF4-FFF2-40B4-BE49-F238E27FC236}">
                <a16:creationId xmlns:a16="http://schemas.microsoft.com/office/drawing/2014/main" id="{1E5FAF77-CAB4-64B5-A2EA-713D3847F811}"/>
              </a:ext>
            </a:extLst>
          </p:cNvPr>
          <p:cNvSpPr>
            <a:spLocks noGrp="1"/>
          </p:cNvSpPr>
          <p:nvPr>
            <p:ph type="title"/>
          </p:nvPr>
        </p:nvSpPr>
        <p:spPr>
          <a:xfrm>
            <a:off x="235122" y="214884"/>
            <a:ext cx="8398948" cy="484632"/>
          </a:xfrm>
        </p:spPr>
        <p:txBody>
          <a:bodyPr anchor="t">
            <a:normAutofit/>
          </a:bodyPr>
          <a:lstStyle/>
          <a:p>
            <a:r>
              <a:rPr lang="en-US" dirty="0"/>
              <a:t>Long-Term Stability of SiO</a:t>
            </a:r>
            <a:r>
              <a:rPr lang="en-US" baseline="-25000" dirty="0"/>
              <a:t>2</a:t>
            </a:r>
            <a:r>
              <a:rPr lang="en-US" dirty="0"/>
              <a:t> NPs in H</a:t>
            </a:r>
            <a:r>
              <a:rPr lang="en-US" baseline="-25000" dirty="0"/>
              <a:t>2</a:t>
            </a:r>
            <a:r>
              <a:rPr lang="en-US" dirty="0"/>
              <a:t>SO</a:t>
            </a:r>
            <a:r>
              <a:rPr lang="en-US" baseline="-25000" dirty="0"/>
              <a:t>4</a:t>
            </a:r>
          </a:p>
        </p:txBody>
      </p:sp>
      <p:graphicFrame>
        <p:nvGraphicFramePr>
          <p:cNvPr id="8" name="グラフ 7">
            <a:extLst>
              <a:ext uri="{FF2B5EF4-FFF2-40B4-BE49-F238E27FC236}">
                <a16:creationId xmlns:a16="http://schemas.microsoft.com/office/drawing/2014/main" id="{1E109054-99F8-4439-ECE5-B2983A1DC15D}"/>
              </a:ext>
            </a:extLst>
          </p:cNvPr>
          <p:cNvGraphicFramePr>
            <a:graphicFrameLocks/>
          </p:cNvGraphicFramePr>
          <p:nvPr>
            <p:extLst>
              <p:ext uri="{D42A27DB-BD31-4B8C-83A1-F6EECF244321}">
                <p14:modId xmlns:p14="http://schemas.microsoft.com/office/powerpoint/2010/main" val="777079328"/>
              </p:ext>
            </p:extLst>
          </p:nvPr>
        </p:nvGraphicFramePr>
        <p:xfrm>
          <a:off x="2303526" y="1183364"/>
          <a:ext cx="5943659" cy="43823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855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58EFE6-736E-C537-D170-62AEFF900CF4}"/>
              </a:ext>
            </a:extLst>
          </p:cNvPr>
          <p:cNvSpPr>
            <a:spLocks noGrp="1"/>
          </p:cNvSpPr>
          <p:nvPr>
            <p:ph type="dt" sz="half" idx="10"/>
          </p:nvPr>
        </p:nvSpPr>
        <p:spPr>
          <a:xfrm>
            <a:off x="2346960" y="6618854"/>
            <a:ext cx="978408" cy="118872"/>
          </a:xfrm>
        </p:spPr>
        <p:txBody>
          <a:bodyPr anchor="ctr">
            <a:normAutofit/>
          </a:bodyPr>
          <a:lstStyle/>
          <a:p>
            <a:pPr>
              <a:spcAft>
                <a:spcPts val="600"/>
              </a:spcAft>
            </a:pPr>
            <a:fld id="{ADF3DEE3-636D-4AD6-8917-1973453DCAFA}" type="datetime4">
              <a:rPr lang="en-US" smtClean="0"/>
              <a:t>August 8, 2023</a:t>
            </a:fld>
            <a:endParaRPr lang="en-US"/>
          </a:p>
        </p:txBody>
      </p:sp>
      <p:sp>
        <p:nvSpPr>
          <p:cNvPr id="3" name="Footer Placeholder 2">
            <a:extLst>
              <a:ext uri="{FF2B5EF4-FFF2-40B4-BE49-F238E27FC236}">
                <a16:creationId xmlns:a16="http://schemas.microsoft.com/office/drawing/2014/main" id="{96D52AB6-7E4F-59FF-3FDC-DF0F8EE39699}"/>
              </a:ext>
            </a:extLst>
          </p:cNvPr>
          <p:cNvSpPr>
            <a:spLocks noGrp="1"/>
          </p:cNvSpPr>
          <p:nvPr>
            <p:ph type="ftr" sz="quarter" idx="11"/>
          </p:nvPr>
        </p:nvSpPr>
        <p:spPr>
          <a:xfrm>
            <a:off x="3485388" y="6619947"/>
            <a:ext cx="4046220" cy="118872"/>
          </a:xfrm>
        </p:spPr>
        <p:txBody>
          <a:bodyPr anchor="ctr">
            <a:normAutofit fontScale="92500"/>
          </a:bodyPr>
          <a:lstStyle/>
          <a:p>
            <a:pPr>
              <a:spcAft>
                <a:spcPts val="600"/>
              </a:spcAft>
            </a:pPr>
            <a:r>
              <a:rPr lang="en-US"/>
              <a:t>Title                         Confidentiality label                           Regulatory statement (if applicable)        DE76821436</a:t>
            </a:r>
          </a:p>
        </p:txBody>
      </p:sp>
      <p:sp>
        <p:nvSpPr>
          <p:cNvPr id="4" name="Slide Number Placeholder 3">
            <a:extLst>
              <a:ext uri="{FF2B5EF4-FFF2-40B4-BE49-F238E27FC236}">
                <a16:creationId xmlns:a16="http://schemas.microsoft.com/office/drawing/2014/main" id="{339E440D-B262-3BA6-A44F-E7F52610A9B9}"/>
              </a:ext>
            </a:extLst>
          </p:cNvPr>
          <p:cNvSpPr>
            <a:spLocks noGrp="1"/>
          </p:cNvSpPr>
          <p:nvPr>
            <p:ph type="sldNum" sz="quarter" idx="12"/>
          </p:nvPr>
        </p:nvSpPr>
        <p:spPr>
          <a:xfrm>
            <a:off x="1901190" y="6620256"/>
            <a:ext cx="402336" cy="118872"/>
          </a:xfrm>
        </p:spPr>
        <p:txBody>
          <a:bodyPr anchor="ctr">
            <a:normAutofit/>
          </a:bodyPr>
          <a:lstStyle/>
          <a:p>
            <a:pPr>
              <a:spcAft>
                <a:spcPts val="600"/>
              </a:spcAft>
            </a:pPr>
            <a:fld id="{CBD803B2-A378-42BD-B5EC-F7748F169FE0}" type="slidenum">
              <a:rPr lang="en-US" smtClean="0"/>
              <a:pPr>
                <a:spcAft>
                  <a:spcPts val="600"/>
                </a:spcAft>
              </a:pPr>
              <a:t>13</a:t>
            </a:fld>
            <a:endParaRPr lang="en-US"/>
          </a:p>
        </p:txBody>
      </p:sp>
      <p:sp>
        <p:nvSpPr>
          <p:cNvPr id="5" name="Text Placeholder 4">
            <a:extLst>
              <a:ext uri="{FF2B5EF4-FFF2-40B4-BE49-F238E27FC236}">
                <a16:creationId xmlns:a16="http://schemas.microsoft.com/office/drawing/2014/main" id="{95F3074B-A0C8-9A6F-DD1D-760EA8D51299}"/>
              </a:ext>
            </a:extLst>
          </p:cNvPr>
          <p:cNvSpPr>
            <a:spLocks noGrp="1"/>
          </p:cNvSpPr>
          <p:nvPr>
            <p:ph type="body" sz="quarter" idx="13"/>
          </p:nvPr>
        </p:nvSpPr>
        <p:spPr>
          <a:xfrm>
            <a:off x="208455" y="708565"/>
            <a:ext cx="8398713" cy="390099"/>
          </a:xfrm>
        </p:spPr>
        <p:txBody>
          <a:bodyPr>
            <a:normAutofit/>
          </a:bodyPr>
          <a:lstStyle/>
          <a:p>
            <a:r>
              <a:rPr lang="en-GB" sz="2000" dirty="0"/>
              <a:t>Spike recovery of </a:t>
            </a:r>
            <a:r>
              <a:rPr lang="en-US" sz="2000" dirty="0"/>
              <a:t>50 ppt of 60 nm SiO</a:t>
            </a:r>
            <a:r>
              <a:rPr lang="en-US" sz="2000" baseline="-25000" dirty="0"/>
              <a:t>2</a:t>
            </a:r>
            <a:r>
              <a:rPr lang="en-US" sz="2000" dirty="0"/>
              <a:t> NPs</a:t>
            </a:r>
          </a:p>
        </p:txBody>
      </p:sp>
      <p:sp>
        <p:nvSpPr>
          <p:cNvPr id="6" name="Title 5">
            <a:extLst>
              <a:ext uri="{FF2B5EF4-FFF2-40B4-BE49-F238E27FC236}">
                <a16:creationId xmlns:a16="http://schemas.microsoft.com/office/drawing/2014/main" id="{90F69497-776C-043D-399B-6C11B469ABC6}"/>
              </a:ext>
            </a:extLst>
          </p:cNvPr>
          <p:cNvSpPr>
            <a:spLocks noGrp="1"/>
          </p:cNvSpPr>
          <p:nvPr>
            <p:ph type="title"/>
          </p:nvPr>
        </p:nvSpPr>
        <p:spPr>
          <a:xfrm>
            <a:off x="208220" y="147409"/>
            <a:ext cx="8398948" cy="484632"/>
          </a:xfrm>
        </p:spPr>
        <p:txBody>
          <a:bodyPr anchor="t">
            <a:normAutofit/>
          </a:bodyPr>
          <a:lstStyle/>
          <a:p>
            <a:r>
              <a:rPr lang="en-US" dirty="0"/>
              <a:t>SiO</a:t>
            </a:r>
            <a:r>
              <a:rPr lang="en-US" baseline="-25000" dirty="0"/>
              <a:t>2</a:t>
            </a:r>
            <a:r>
              <a:rPr lang="en-US" dirty="0"/>
              <a:t> NP analysis in IPA</a:t>
            </a:r>
          </a:p>
        </p:txBody>
      </p:sp>
      <p:sp>
        <p:nvSpPr>
          <p:cNvPr id="12" name="Content Placeholder 7">
            <a:extLst>
              <a:ext uri="{FF2B5EF4-FFF2-40B4-BE49-F238E27FC236}">
                <a16:creationId xmlns:a16="http://schemas.microsoft.com/office/drawing/2014/main" id="{22BC2564-FDC6-8D2B-CB55-2BF7D03A07A7}"/>
              </a:ext>
            </a:extLst>
          </p:cNvPr>
          <p:cNvSpPr>
            <a:spLocks noGrp="1"/>
          </p:cNvSpPr>
          <p:nvPr>
            <p:ph sz="half" idx="1"/>
          </p:nvPr>
        </p:nvSpPr>
        <p:spPr>
          <a:xfrm>
            <a:off x="336842" y="1552666"/>
            <a:ext cx="4020236" cy="2817936"/>
          </a:xfrm>
        </p:spPr>
        <p:txBody>
          <a:bodyPr>
            <a:normAutofit/>
          </a:bodyPr>
          <a:lstStyle/>
          <a:p>
            <a:r>
              <a:rPr lang="en-US" dirty="0"/>
              <a:t>The measurement of SiO</a:t>
            </a:r>
            <a:r>
              <a:rPr lang="en-US" baseline="-25000" dirty="0"/>
              <a:t>2</a:t>
            </a:r>
            <a:r>
              <a:rPr lang="en-US" dirty="0"/>
              <a:t> NPs in organic solvents by spICP-MS is challenging due to the formation of a </a:t>
            </a:r>
            <a:r>
              <a:rPr lang="en-US" baseline="30000" dirty="0"/>
              <a:t>12</a:t>
            </a:r>
            <a:r>
              <a:rPr lang="en-US" dirty="0"/>
              <a:t>C</a:t>
            </a:r>
            <a:r>
              <a:rPr lang="en-US" baseline="30000" dirty="0"/>
              <a:t>16</a:t>
            </a:r>
            <a:r>
              <a:rPr lang="en-US" dirty="0"/>
              <a:t>O ion interference on </a:t>
            </a:r>
            <a:r>
              <a:rPr lang="en-US" baseline="30000" dirty="0"/>
              <a:t>28</a:t>
            </a:r>
            <a:r>
              <a:rPr lang="en-US" dirty="0"/>
              <a:t>Si arising from the carbon matrix. </a:t>
            </a:r>
          </a:p>
          <a:p>
            <a:r>
              <a:rPr lang="en-US" dirty="0"/>
              <a:t>The effectiveness of the spICP-QQQ method using MS/MS mode and H</a:t>
            </a:r>
            <a:r>
              <a:rPr lang="en-US" baseline="-25000" dirty="0"/>
              <a:t>2</a:t>
            </a:r>
            <a:r>
              <a:rPr lang="en-US" dirty="0"/>
              <a:t> cell gas to eliminate the CO interference on Si was tested by spiking undiluted IPA with 50 ppt of 60 nm SiO</a:t>
            </a:r>
            <a:r>
              <a:rPr lang="en-US" baseline="-25000" dirty="0"/>
              <a:t>2</a:t>
            </a:r>
            <a:r>
              <a:rPr lang="en-US" dirty="0"/>
              <a:t> NPs.</a:t>
            </a:r>
          </a:p>
        </p:txBody>
      </p:sp>
      <p:sp>
        <p:nvSpPr>
          <p:cNvPr id="9" name="TextBox 8">
            <a:extLst>
              <a:ext uri="{FF2B5EF4-FFF2-40B4-BE49-F238E27FC236}">
                <a16:creationId xmlns:a16="http://schemas.microsoft.com/office/drawing/2014/main" id="{61B3625E-ED7F-62A4-31DB-E8B5A4D2ACD4}"/>
              </a:ext>
            </a:extLst>
          </p:cNvPr>
          <p:cNvSpPr txBox="1"/>
          <p:nvPr/>
        </p:nvSpPr>
        <p:spPr>
          <a:xfrm>
            <a:off x="4516132" y="4652420"/>
            <a:ext cx="5681088" cy="584775"/>
          </a:xfrm>
          <a:prstGeom prst="rect">
            <a:avLst/>
          </a:prstGeom>
          <a:noFill/>
        </p:spPr>
        <p:txBody>
          <a:bodyPr wrap="square">
            <a:spAutoFit/>
          </a:bodyPr>
          <a:lstStyle/>
          <a:p>
            <a:r>
              <a:rPr lang="en-US" sz="1600" dirty="0"/>
              <a:t>Signal distribution (left) and particle size distribution (right) of the 60 nm SiO</a:t>
            </a:r>
            <a:r>
              <a:rPr lang="en-US" sz="1600" baseline="-25000" dirty="0"/>
              <a:t>2</a:t>
            </a:r>
            <a:r>
              <a:rPr lang="en-US" sz="1600" dirty="0"/>
              <a:t> NPs in IPA. </a:t>
            </a:r>
          </a:p>
        </p:txBody>
      </p:sp>
      <p:sp>
        <p:nvSpPr>
          <p:cNvPr id="11" name="TextBox 10">
            <a:extLst>
              <a:ext uri="{FF2B5EF4-FFF2-40B4-BE49-F238E27FC236}">
                <a16:creationId xmlns:a16="http://schemas.microsoft.com/office/drawing/2014/main" id="{EAEA3BD0-56A3-3CB8-D863-E20B8E985672}"/>
              </a:ext>
            </a:extLst>
          </p:cNvPr>
          <p:cNvSpPr txBox="1"/>
          <p:nvPr/>
        </p:nvSpPr>
        <p:spPr>
          <a:xfrm>
            <a:off x="1857755" y="5273171"/>
            <a:ext cx="8592962" cy="923330"/>
          </a:xfrm>
          <a:prstGeom prst="rect">
            <a:avLst/>
          </a:prstGeom>
          <a:noFill/>
        </p:spPr>
        <p:txBody>
          <a:bodyPr wrap="square">
            <a:spAutoFit/>
          </a:bodyPr>
          <a:lstStyle/>
          <a:p>
            <a:r>
              <a:rPr lang="en-US" dirty="0">
                <a:solidFill>
                  <a:schemeClr val="accent2"/>
                </a:solidFill>
              </a:rPr>
              <a:t>The 60 nm SiO</a:t>
            </a:r>
            <a:r>
              <a:rPr lang="en-US" baseline="-25000" dirty="0">
                <a:solidFill>
                  <a:schemeClr val="accent2"/>
                </a:solidFill>
              </a:rPr>
              <a:t>2</a:t>
            </a:r>
            <a:r>
              <a:rPr lang="en-US" dirty="0">
                <a:solidFill>
                  <a:schemeClr val="accent2"/>
                </a:solidFill>
              </a:rPr>
              <a:t> NPs were detectable in undiluted IPA using the spICP-QQQ method due to the high sensitivity and effective interference removal performance of the 8900 ICP-QQQ.</a:t>
            </a:r>
          </a:p>
        </p:txBody>
      </p:sp>
      <p:pic>
        <p:nvPicPr>
          <p:cNvPr id="8" name="図 7">
            <a:extLst>
              <a:ext uri="{FF2B5EF4-FFF2-40B4-BE49-F238E27FC236}">
                <a16:creationId xmlns:a16="http://schemas.microsoft.com/office/drawing/2014/main" id="{54B1C0F6-F033-8FBF-BD56-B5353D527064}"/>
              </a:ext>
            </a:extLst>
          </p:cNvPr>
          <p:cNvPicPr>
            <a:picLocks noChangeAspect="1"/>
          </p:cNvPicPr>
          <p:nvPr/>
        </p:nvPicPr>
        <p:blipFill>
          <a:blip r:embed="rId2"/>
          <a:stretch>
            <a:fillRect/>
          </a:stretch>
        </p:blipFill>
        <p:spPr>
          <a:xfrm>
            <a:off x="7833810" y="1289962"/>
            <a:ext cx="2726667" cy="3264453"/>
          </a:xfrm>
          <a:prstGeom prst="rect">
            <a:avLst/>
          </a:prstGeom>
        </p:spPr>
      </p:pic>
      <p:pic>
        <p:nvPicPr>
          <p:cNvPr id="10" name="図 9">
            <a:extLst>
              <a:ext uri="{FF2B5EF4-FFF2-40B4-BE49-F238E27FC236}">
                <a16:creationId xmlns:a16="http://schemas.microsoft.com/office/drawing/2014/main" id="{F9022EC0-75AE-6B08-5A5C-9D795F461D0A}"/>
              </a:ext>
            </a:extLst>
          </p:cNvPr>
          <p:cNvPicPr>
            <a:picLocks noChangeAspect="1"/>
          </p:cNvPicPr>
          <p:nvPr/>
        </p:nvPicPr>
        <p:blipFill>
          <a:blip r:embed="rId3"/>
          <a:stretch>
            <a:fillRect/>
          </a:stretch>
        </p:blipFill>
        <p:spPr>
          <a:xfrm>
            <a:off x="4516132" y="1256469"/>
            <a:ext cx="3260681" cy="3297946"/>
          </a:xfrm>
          <a:prstGeom prst="rect">
            <a:avLst/>
          </a:prstGeom>
        </p:spPr>
      </p:pic>
    </p:spTree>
    <p:extLst>
      <p:ext uri="{BB962C8B-B14F-4D97-AF65-F5344CB8AC3E}">
        <p14:creationId xmlns:p14="http://schemas.microsoft.com/office/powerpoint/2010/main" val="2222989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8788F3A-7446-E614-0E29-633DFE2BDA6E}"/>
              </a:ext>
            </a:extLst>
          </p:cNvPr>
          <p:cNvSpPr>
            <a:spLocks noGrp="1"/>
          </p:cNvSpPr>
          <p:nvPr>
            <p:ph type="body" idx="1"/>
          </p:nvPr>
        </p:nvSpPr>
        <p:spPr>
          <a:xfrm>
            <a:off x="382356" y="1236265"/>
            <a:ext cx="4372524" cy="357695"/>
          </a:xfrm>
        </p:spPr>
        <p:txBody>
          <a:bodyPr anchor="ctr">
            <a:noAutofit/>
          </a:bodyPr>
          <a:lstStyle/>
          <a:p>
            <a:r>
              <a:rPr lang="en-US" sz="1600" dirty="0"/>
              <a:t>Keys to success of determination of SiO</a:t>
            </a:r>
            <a:r>
              <a:rPr lang="en-US" sz="1600" baseline="-25000" dirty="0"/>
              <a:t>2</a:t>
            </a:r>
            <a:r>
              <a:rPr lang="en-US" sz="1600" dirty="0"/>
              <a:t> NPs</a:t>
            </a:r>
          </a:p>
        </p:txBody>
      </p:sp>
      <p:sp>
        <p:nvSpPr>
          <p:cNvPr id="15" name="Text Placeholder 2">
            <a:extLst>
              <a:ext uri="{FF2B5EF4-FFF2-40B4-BE49-F238E27FC236}">
                <a16:creationId xmlns:a16="http://schemas.microsoft.com/office/drawing/2014/main" id="{99F5B66E-B93B-20DC-B85E-478FC4CF1813}"/>
              </a:ext>
            </a:extLst>
          </p:cNvPr>
          <p:cNvSpPr>
            <a:spLocks noGrp="1"/>
          </p:cNvSpPr>
          <p:nvPr>
            <p:ph type="body" sz="quarter" idx="3"/>
          </p:nvPr>
        </p:nvSpPr>
        <p:spPr>
          <a:xfrm>
            <a:off x="6364278" y="1131911"/>
            <a:ext cx="4893002" cy="926767"/>
          </a:xfrm>
        </p:spPr>
        <p:txBody>
          <a:bodyPr/>
          <a:lstStyle/>
          <a:p>
            <a:r>
              <a:rPr lang="en-US" sz="1600" dirty="0"/>
              <a:t>The application is expected to become an increasingly important QC procedure for reagents used in the fabrication of high-performance devices.</a:t>
            </a:r>
          </a:p>
        </p:txBody>
      </p:sp>
      <p:sp>
        <p:nvSpPr>
          <p:cNvPr id="4" name="Date Placeholder 3">
            <a:extLst>
              <a:ext uri="{FF2B5EF4-FFF2-40B4-BE49-F238E27FC236}">
                <a16:creationId xmlns:a16="http://schemas.microsoft.com/office/drawing/2014/main" id="{6336EA2C-AF77-4E1E-7F5F-0E0AF9DAC229}"/>
              </a:ext>
            </a:extLst>
          </p:cNvPr>
          <p:cNvSpPr>
            <a:spLocks noGrp="1"/>
          </p:cNvSpPr>
          <p:nvPr>
            <p:ph type="dt" sz="half" idx="10"/>
          </p:nvPr>
        </p:nvSpPr>
        <p:spPr>
          <a:xfrm>
            <a:off x="2343737" y="6620256"/>
            <a:ext cx="978408" cy="118872"/>
          </a:xfrm>
        </p:spPr>
        <p:txBody>
          <a:bodyPr anchor="ctr">
            <a:normAutofit/>
          </a:bodyPr>
          <a:lstStyle/>
          <a:p>
            <a:pPr>
              <a:spcAft>
                <a:spcPts val="600"/>
              </a:spcAft>
            </a:pPr>
            <a:fld id="{AF996ED7-1732-4930-9D4A-3315CC582388}" type="datetime4">
              <a:rPr lang="en-US" smtClean="0"/>
              <a:t>August 8, 2023</a:t>
            </a:fld>
            <a:endParaRPr lang="en-US"/>
          </a:p>
        </p:txBody>
      </p:sp>
      <p:sp>
        <p:nvSpPr>
          <p:cNvPr id="5" name="Footer Placeholder 4">
            <a:extLst>
              <a:ext uri="{FF2B5EF4-FFF2-40B4-BE49-F238E27FC236}">
                <a16:creationId xmlns:a16="http://schemas.microsoft.com/office/drawing/2014/main" id="{92A07463-9F7F-7F0C-0A56-90F9D345B761}"/>
              </a:ext>
            </a:extLst>
          </p:cNvPr>
          <p:cNvSpPr>
            <a:spLocks noGrp="1"/>
          </p:cNvSpPr>
          <p:nvPr>
            <p:ph type="ftr" sz="quarter" idx="11"/>
          </p:nvPr>
        </p:nvSpPr>
        <p:spPr>
          <a:xfrm>
            <a:off x="3484724" y="6620256"/>
            <a:ext cx="3977640" cy="118872"/>
          </a:xfrm>
        </p:spPr>
        <p:txBody>
          <a:bodyPr anchor="ctr">
            <a:normAutofit fontScale="92500"/>
          </a:bodyPr>
          <a:lstStyle/>
          <a:p>
            <a:pPr>
              <a:spcAft>
                <a:spcPts val="600"/>
              </a:spcAft>
            </a:pPr>
            <a:r>
              <a:rPr lang="en-US"/>
              <a:t>Title                         Confidentiality label                           Regulatory statement (if applicable)        DE76821436</a:t>
            </a:r>
          </a:p>
        </p:txBody>
      </p:sp>
      <p:sp>
        <p:nvSpPr>
          <p:cNvPr id="6" name="Slide Number Placeholder 5">
            <a:extLst>
              <a:ext uri="{FF2B5EF4-FFF2-40B4-BE49-F238E27FC236}">
                <a16:creationId xmlns:a16="http://schemas.microsoft.com/office/drawing/2014/main" id="{808E89F5-4F2A-D745-6516-B8DBEB3F0665}"/>
              </a:ext>
            </a:extLst>
          </p:cNvPr>
          <p:cNvSpPr>
            <a:spLocks noGrp="1"/>
          </p:cNvSpPr>
          <p:nvPr>
            <p:ph type="sldNum" sz="quarter" idx="12"/>
          </p:nvPr>
        </p:nvSpPr>
        <p:spPr>
          <a:xfrm>
            <a:off x="1901191" y="6620256"/>
            <a:ext cx="402336" cy="118872"/>
          </a:xfrm>
        </p:spPr>
        <p:txBody>
          <a:bodyPr anchor="ctr">
            <a:normAutofit/>
          </a:bodyPr>
          <a:lstStyle/>
          <a:p>
            <a:pPr>
              <a:spcAft>
                <a:spcPts val="600"/>
              </a:spcAft>
            </a:pPr>
            <a:fld id="{CBD803B2-A378-42BD-B5EC-F7748F169FE0}" type="slidenum">
              <a:rPr lang="en-US" smtClean="0"/>
              <a:pPr>
                <a:spcAft>
                  <a:spcPts val="600"/>
                </a:spcAft>
              </a:pPr>
              <a:t>14</a:t>
            </a:fld>
            <a:endParaRPr lang="en-US"/>
          </a:p>
        </p:txBody>
      </p:sp>
      <p:sp>
        <p:nvSpPr>
          <p:cNvPr id="2" name="Content Placeholder 1">
            <a:extLst>
              <a:ext uri="{FF2B5EF4-FFF2-40B4-BE49-F238E27FC236}">
                <a16:creationId xmlns:a16="http://schemas.microsoft.com/office/drawing/2014/main" id="{B1EEB57C-C5A2-7C49-EA3A-A9E3ED9AA89A}"/>
              </a:ext>
            </a:extLst>
          </p:cNvPr>
          <p:cNvSpPr>
            <a:spLocks noGrp="1"/>
          </p:cNvSpPr>
          <p:nvPr>
            <p:ph sz="half" idx="13"/>
          </p:nvPr>
        </p:nvSpPr>
        <p:spPr>
          <a:xfrm>
            <a:off x="382356" y="1751728"/>
            <a:ext cx="5638876" cy="4423103"/>
          </a:xfrm>
        </p:spPr>
        <p:txBody>
          <a:bodyPr>
            <a:normAutofit/>
          </a:bodyPr>
          <a:lstStyle/>
          <a:p>
            <a:r>
              <a:rPr lang="en-US" b="0" i="0" u="none" strike="noStrike" baseline="0" dirty="0"/>
              <a:t>The Agilent 8900 ICP-QQQ operating in spICP-MS mode provides:</a:t>
            </a:r>
          </a:p>
          <a:p>
            <a:pPr marL="285750" indent="-285750"/>
            <a:r>
              <a:rPr lang="en-US" dirty="0">
                <a:solidFill>
                  <a:schemeClr val="accent2"/>
                </a:solidFill>
              </a:rPr>
              <a:t>E</a:t>
            </a:r>
            <a:r>
              <a:rPr lang="en-US" b="0" i="0" u="none" strike="noStrike" baseline="0" dirty="0">
                <a:solidFill>
                  <a:schemeClr val="accent2"/>
                </a:solidFill>
              </a:rPr>
              <a:t>ffective interference removal performance: </a:t>
            </a:r>
            <a:r>
              <a:rPr lang="en-US" b="0" i="0" u="none" strike="noStrike" baseline="0" dirty="0"/>
              <a:t>Using H</a:t>
            </a:r>
            <a:r>
              <a:rPr lang="en-US" b="0" i="0" u="none" strike="noStrike" baseline="-25000" dirty="0"/>
              <a:t>2</a:t>
            </a:r>
            <a:r>
              <a:rPr lang="en-US" b="0" i="0" u="none" strike="noStrike" baseline="0" dirty="0"/>
              <a:t> in the ORS</a:t>
            </a:r>
            <a:r>
              <a:rPr lang="en-US" b="0" i="0" u="none" strike="noStrike" baseline="30000" dirty="0"/>
              <a:t>4</a:t>
            </a:r>
            <a:r>
              <a:rPr lang="en-US" b="0" i="0" u="none" strike="noStrike" baseline="0" dirty="0"/>
              <a:t> cell, MS/MS eliminated N</a:t>
            </a:r>
            <a:r>
              <a:rPr lang="en-US" b="0" i="0" u="none" strike="noStrike" baseline="-25000" dirty="0"/>
              <a:t>2</a:t>
            </a:r>
            <a:r>
              <a:rPr lang="en-US" b="0" i="0" u="none" strike="noStrike" baseline="30000" dirty="0"/>
              <a:t>+</a:t>
            </a:r>
            <a:r>
              <a:rPr lang="en-US" b="0" i="0" u="none" strike="noStrike" baseline="0" dirty="0"/>
              <a:t> and CO</a:t>
            </a:r>
            <a:r>
              <a:rPr lang="en-US" b="0" i="0" u="none" strike="noStrike" baseline="30000" dirty="0"/>
              <a:t>+</a:t>
            </a:r>
            <a:r>
              <a:rPr lang="en-US" b="0" i="0" u="none" strike="noStrike" baseline="0" dirty="0"/>
              <a:t> interferences on Si at </a:t>
            </a:r>
            <a:r>
              <a:rPr lang="en-US" b="0" i="1" u="none" strike="noStrike" baseline="0" dirty="0"/>
              <a:t>m/z </a:t>
            </a:r>
            <a:r>
              <a:rPr lang="en-US" b="0" i="0" u="none" strike="noStrike" baseline="0" dirty="0"/>
              <a:t>28. </a:t>
            </a:r>
          </a:p>
          <a:p>
            <a:pPr marL="285750" indent="-285750"/>
            <a:r>
              <a:rPr lang="en-US" dirty="0">
                <a:solidFill>
                  <a:schemeClr val="accent2"/>
                </a:solidFill>
              </a:rPr>
              <a:t>H</a:t>
            </a:r>
            <a:r>
              <a:rPr lang="en-US" b="0" i="0" u="none" strike="noStrike" baseline="0" dirty="0">
                <a:solidFill>
                  <a:schemeClr val="accent2"/>
                </a:solidFill>
              </a:rPr>
              <a:t>igh sensitivity</a:t>
            </a:r>
            <a:r>
              <a:rPr lang="en-US" dirty="0">
                <a:solidFill>
                  <a:schemeClr val="accent2"/>
                </a:solidFill>
              </a:rPr>
              <a:t>: </a:t>
            </a:r>
            <a:r>
              <a:rPr lang="en-US" dirty="0"/>
              <a:t>E</a:t>
            </a:r>
            <a:r>
              <a:rPr lang="en-US" b="0" i="0" u="none" strike="noStrike" baseline="0" dirty="0"/>
              <a:t>nabled the detection of peaks from 50 or 60 nm particles above the background in all three ultrapure grade reagents. </a:t>
            </a:r>
          </a:p>
          <a:p>
            <a:pPr marL="285750" indent="-285750"/>
            <a:r>
              <a:rPr lang="en-US" dirty="0">
                <a:solidFill>
                  <a:schemeClr val="accent2"/>
                </a:solidFill>
              </a:rPr>
              <a:t>Dedicated </a:t>
            </a:r>
            <a:r>
              <a:rPr lang="en-US" b="0" i="0" u="none" strike="noStrike" baseline="0" dirty="0">
                <a:solidFill>
                  <a:schemeClr val="accent2"/>
                </a:solidFill>
              </a:rPr>
              <a:t>Single Nanoparticle Application Module for ICP-MS MassHunter software: </a:t>
            </a:r>
            <a:r>
              <a:rPr lang="en-US" b="0" i="0" u="none" strike="noStrike" baseline="0" dirty="0"/>
              <a:t>Used to calculate the particle sizes and concentration.</a:t>
            </a:r>
          </a:p>
          <a:p>
            <a:r>
              <a:rPr lang="en-US" dirty="0"/>
              <a:t>The method p</a:t>
            </a:r>
            <a:r>
              <a:rPr lang="en-US" b="0" i="0" u="none" strike="noStrike" baseline="0" dirty="0"/>
              <a:t>rovided good recoveries for the measurement of spiked NP samples during different tests. </a:t>
            </a:r>
            <a:endParaRPr lang="en-US" dirty="0"/>
          </a:p>
        </p:txBody>
      </p:sp>
      <p:pic>
        <p:nvPicPr>
          <p:cNvPr id="10" name="Content Placeholder 9">
            <a:extLst>
              <a:ext uri="{FF2B5EF4-FFF2-40B4-BE49-F238E27FC236}">
                <a16:creationId xmlns:a16="http://schemas.microsoft.com/office/drawing/2014/main" id="{7410D9F1-2943-A407-241F-76C69FD68AEF}"/>
              </a:ext>
            </a:extLst>
          </p:cNvPr>
          <p:cNvPicPr>
            <a:picLocks noGrp="1" noChangeAspect="1"/>
          </p:cNvPicPr>
          <p:nvPr>
            <p:ph sz="half" idx="14"/>
          </p:nvPr>
        </p:nvPicPr>
        <p:blipFill>
          <a:blip r:embed="rId2"/>
          <a:stretch>
            <a:fillRect/>
          </a:stretch>
        </p:blipFill>
        <p:spPr>
          <a:xfrm>
            <a:off x="6721933" y="2749747"/>
            <a:ext cx="4118741" cy="1757360"/>
          </a:xfrm>
          <a:noFill/>
        </p:spPr>
      </p:pic>
      <p:sp>
        <p:nvSpPr>
          <p:cNvPr id="7" name="Title 6">
            <a:extLst>
              <a:ext uri="{FF2B5EF4-FFF2-40B4-BE49-F238E27FC236}">
                <a16:creationId xmlns:a16="http://schemas.microsoft.com/office/drawing/2014/main" id="{15302C95-7040-EE00-0F3F-A03C52422761}"/>
              </a:ext>
            </a:extLst>
          </p:cNvPr>
          <p:cNvSpPr>
            <a:spLocks noGrp="1"/>
          </p:cNvSpPr>
          <p:nvPr>
            <p:ph type="title"/>
          </p:nvPr>
        </p:nvSpPr>
        <p:spPr>
          <a:xfrm>
            <a:off x="382356" y="276374"/>
            <a:ext cx="8398948" cy="926767"/>
          </a:xfrm>
        </p:spPr>
        <p:txBody>
          <a:bodyPr anchor="t">
            <a:normAutofit/>
          </a:bodyPr>
          <a:lstStyle/>
          <a:p>
            <a:r>
              <a:rPr lang="en-GB" dirty="0"/>
              <a:t>Successful Analysis of NPs in Semicon Reagents</a:t>
            </a:r>
            <a:endParaRPr lang="en-US" dirty="0"/>
          </a:p>
        </p:txBody>
      </p:sp>
    </p:spTree>
    <p:extLst>
      <p:ext uri="{BB962C8B-B14F-4D97-AF65-F5344CB8AC3E}">
        <p14:creationId xmlns:p14="http://schemas.microsoft.com/office/powerpoint/2010/main" val="68557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
            <a:extLst>
              <a:ext uri="{FF2B5EF4-FFF2-40B4-BE49-F238E27FC236}">
                <a16:creationId xmlns:a16="http://schemas.microsoft.com/office/drawing/2014/main" id="{6A6C87E5-B658-3F5B-827F-60FCB4F7865C}"/>
              </a:ext>
            </a:extLst>
          </p:cNvPr>
          <p:cNvSpPr>
            <a:spLocks noGrp="1"/>
          </p:cNvSpPr>
          <p:nvPr>
            <p:ph sz="half" idx="1"/>
          </p:nvPr>
        </p:nvSpPr>
        <p:spPr>
          <a:xfrm>
            <a:off x="583833" y="1288069"/>
            <a:ext cx="6537637" cy="4082094"/>
          </a:xfrm>
        </p:spPr>
        <p:txBody>
          <a:bodyPr/>
          <a:lstStyle/>
          <a:p>
            <a:r>
              <a:rPr lang="en-GB" b="1" dirty="0"/>
              <a:t>Authors</a:t>
            </a:r>
          </a:p>
          <a:p>
            <a:r>
              <a:rPr lang="en-US" sz="1800" dirty="0">
                <a:solidFill>
                  <a:srgbClr val="000000"/>
                </a:solidFill>
                <a:latin typeface="Roboto Light" panose="02000000000000000000" pitchFamily="2" charset="0"/>
              </a:rPr>
              <a:t>D</a:t>
            </a:r>
            <a:r>
              <a:rPr lang="en-US" sz="1800" dirty="0">
                <a:solidFill>
                  <a:srgbClr val="221E1F"/>
                </a:solidFill>
                <a:latin typeface="Roboto Light" panose="02000000000000000000" pitchFamily="2" charset="0"/>
              </a:rPr>
              <a:t>onna Hsu, Brian Liao, </a:t>
            </a:r>
            <a:r>
              <a:rPr lang="en-US" sz="1800" dirty="0" err="1">
                <a:solidFill>
                  <a:srgbClr val="221E1F"/>
                </a:solidFill>
                <a:latin typeface="Roboto Light" panose="02000000000000000000" pitchFamily="2" charset="0"/>
              </a:rPr>
              <a:t>Katsuo</a:t>
            </a:r>
            <a:r>
              <a:rPr lang="en-US" sz="1800" dirty="0">
                <a:solidFill>
                  <a:srgbClr val="221E1F"/>
                </a:solidFill>
                <a:latin typeface="Roboto Light" panose="02000000000000000000" pitchFamily="2" charset="0"/>
              </a:rPr>
              <a:t> </a:t>
            </a:r>
            <a:r>
              <a:rPr lang="en-US" sz="1800" dirty="0" err="1">
                <a:solidFill>
                  <a:srgbClr val="221E1F"/>
                </a:solidFill>
                <a:latin typeface="Roboto Light" panose="02000000000000000000" pitchFamily="2" charset="0"/>
              </a:rPr>
              <a:t>Mizobuchi</a:t>
            </a:r>
            <a:r>
              <a:rPr lang="en-US" sz="1800" dirty="0">
                <a:solidFill>
                  <a:srgbClr val="221E1F"/>
                </a:solidFill>
                <a:latin typeface="Roboto Light" panose="02000000000000000000" pitchFamily="2" charset="0"/>
              </a:rPr>
              <a:t>, Michiko Yamanaka, Agilent Technologies, Inc. </a:t>
            </a:r>
          </a:p>
          <a:p>
            <a:r>
              <a:rPr lang="en-US" sz="1800" dirty="0">
                <a:solidFill>
                  <a:srgbClr val="221E1F"/>
                </a:solidFill>
                <a:latin typeface="Roboto Light" panose="02000000000000000000" pitchFamily="2" charset="0"/>
              </a:rPr>
              <a:t>Ping-</a:t>
            </a:r>
            <a:r>
              <a:rPr lang="en-US" sz="1800" dirty="0" err="1">
                <a:solidFill>
                  <a:srgbClr val="221E1F"/>
                </a:solidFill>
                <a:latin typeface="Roboto Light" panose="02000000000000000000" pitchFamily="2" charset="0"/>
              </a:rPr>
              <a:t>Kuei</a:t>
            </a:r>
            <a:r>
              <a:rPr lang="en-US" sz="1800" dirty="0">
                <a:solidFill>
                  <a:srgbClr val="221E1F"/>
                </a:solidFill>
                <a:latin typeface="Roboto Light" panose="02000000000000000000" pitchFamily="2" charset="0"/>
              </a:rPr>
              <a:t> Liao, KANTO-PPC Inc., Taiwan </a:t>
            </a:r>
          </a:p>
          <a:p>
            <a:r>
              <a:rPr lang="en-US" sz="1800" dirty="0">
                <a:solidFill>
                  <a:srgbClr val="221E1F"/>
                </a:solidFill>
                <a:latin typeface="Roboto Light" panose="02000000000000000000" pitchFamily="2" charset="0"/>
              </a:rPr>
              <a:t>Kuo-Lin Wang, Shiny Chemical Industrial, Taiwan </a:t>
            </a:r>
          </a:p>
          <a:p>
            <a:r>
              <a:rPr lang="en-US" sz="1800" dirty="0">
                <a:solidFill>
                  <a:srgbClr val="221E1F"/>
                </a:solidFill>
                <a:latin typeface="Roboto Light" panose="02000000000000000000" pitchFamily="2" charset="0"/>
              </a:rPr>
              <a:t>Ching Heng Hsu, BASF Taiwan Ltd., Taiwan </a:t>
            </a:r>
            <a:endParaRPr lang="en-GB" dirty="0"/>
          </a:p>
          <a:p>
            <a:r>
              <a:rPr lang="en-GB" b="1" dirty="0"/>
              <a:t>Publication number: </a:t>
            </a:r>
            <a:r>
              <a:rPr lang="en-US" dirty="0"/>
              <a:t>5994-5866EN</a:t>
            </a:r>
          </a:p>
          <a:p>
            <a:endParaRPr lang="en-US" dirty="0"/>
          </a:p>
          <a:p>
            <a:r>
              <a:rPr lang="en-US" b="1" dirty="0"/>
              <a:t>Link: </a:t>
            </a:r>
            <a:r>
              <a:rPr lang="en-US" dirty="0">
                <a:hlinkClick r:id="rId2"/>
              </a:rPr>
              <a:t>Analysis of Small-Sized SiO2 Nanoparticles in Chemicals used in Semiconductor Manufacturing by spICP-MS (agilent.com)</a:t>
            </a:r>
            <a:endParaRPr lang="en-US" dirty="0"/>
          </a:p>
        </p:txBody>
      </p:sp>
      <p:sp>
        <p:nvSpPr>
          <p:cNvPr id="3" name="Date Placeholder 2">
            <a:extLst>
              <a:ext uri="{FF2B5EF4-FFF2-40B4-BE49-F238E27FC236}">
                <a16:creationId xmlns:a16="http://schemas.microsoft.com/office/drawing/2014/main" id="{0BE83D8C-4B60-C2F4-F6FB-82E852AB1788}"/>
              </a:ext>
            </a:extLst>
          </p:cNvPr>
          <p:cNvSpPr>
            <a:spLocks noGrp="1"/>
          </p:cNvSpPr>
          <p:nvPr>
            <p:ph type="dt" sz="half" idx="10"/>
          </p:nvPr>
        </p:nvSpPr>
        <p:spPr>
          <a:xfrm>
            <a:off x="2343737" y="6620256"/>
            <a:ext cx="978408" cy="118872"/>
          </a:xfrm>
        </p:spPr>
        <p:txBody>
          <a:bodyPr vert="horz" lIns="0" tIns="0" rIns="0" bIns="0" rtlCol="0" anchor="ctr">
            <a:normAutofit/>
          </a:bodyPr>
          <a:lstStyle/>
          <a:p>
            <a:pPr>
              <a:spcAft>
                <a:spcPts val="600"/>
              </a:spcAft>
            </a:pPr>
            <a:fld id="{D630F066-168A-4C1C-A45D-D41F3CB8B3F0}" type="datetime4">
              <a:rPr lang="en-US" smtClean="0"/>
              <a:t>August 8, 2023</a:t>
            </a:fld>
            <a:endParaRPr lang="en-US"/>
          </a:p>
        </p:txBody>
      </p:sp>
      <p:sp>
        <p:nvSpPr>
          <p:cNvPr id="4" name="Footer Placeholder 3">
            <a:extLst>
              <a:ext uri="{FF2B5EF4-FFF2-40B4-BE49-F238E27FC236}">
                <a16:creationId xmlns:a16="http://schemas.microsoft.com/office/drawing/2014/main" id="{9F79C231-FCB7-9ADC-A987-38901798C08C}"/>
              </a:ext>
            </a:extLst>
          </p:cNvPr>
          <p:cNvSpPr>
            <a:spLocks noGrp="1"/>
          </p:cNvSpPr>
          <p:nvPr>
            <p:ph type="ftr" sz="quarter" idx="11"/>
          </p:nvPr>
        </p:nvSpPr>
        <p:spPr>
          <a:xfrm>
            <a:off x="3484724" y="6620256"/>
            <a:ext cx="3977640" cy="118872"/>
          </a:xfrm>
        </p:spPr>
        <p:txBody>
          <a:bodyPr vert="horz" lIns="0" tIns="0" rIns="0" bIns="0" rtlCol="0" anchor="ctr">
            <a:normAutofit fontScale="92500"/>
          </a:bodyPr>
          <a:lstStyle/>
          <a:p>
            <a:pPr>
              <a:spcAft>
                <a:spcPts val="600"/>
              </a:spcAft>
            </a:pPr>
            <a:r>
              <a:rPr lang="en-US" kern="1200"/>
              <a:t>Title                         Confidentiality label                           Regulatory statement (if applicable)        DE76821436</a:t>
            </a:r>
          </a:p>
        </p:txBody>
      </p:sp>
      <p:sp>
        <p:nvSpPr>
          <p:cNvPr id="5" name="Slide Number Placeholder 4">
            <a:extLst>
              <a:ext uri="{FF2B5EF4-FFF2-40B4-BE49-F238E27FC236}">
                <a16:creationId xmlns:a16="http://schemas.microsoft.com/office/drawing/2014/main" id="{6FA24D79-F315-AC94-934C-AE60C7A2A157}"/>
              </a:ext>
            </a:extLst>
          </p:cNvPr>
          <p:cNvSpPr>
            <a:spLocks noGrp="1"/>
          </p:cNvSpPr>
          <p:nvPr>
            <p:ph type="sldNum" sz="quarter" idx="12"/>
          </p:nvPr>
        </p:nvSpPr>
        <p:spPr>
          <a:xfrm>
            <a:off x="1901191" y="6620256"/>
            <a:ext cx="402336" cy="118872"/>
          </a:xfrm>
        </p:spPr>
        <p:txBody>
          <a:bodyPr vert="horz" lIns="0" tIns="0" rIns="0" bIns="0" rtlCol="0" anchor="ctr">
            <a:normAutofit/>
          </a:bodyPr>
          <a:lstStyle/>
          <a:p>
            <a:pPr>
              <a:spcAft>
                <a:spcPts val="600"/>
              </a:spcAft>
            </a:pPr>
            <a:fld id="{CBD803B2-A378-42BD-B5EC-F7748F169FE0}" type="slidenum">
              <a:rPr lang="en-US" smtClean="0"/>
              <a:pPr>
                <a:spcAft>
                  <a:spcPts val="600"/>
                </a:spcAft>
              </a:pPr>
              <a:t>15</a:t>
            </a:fld>
            <a:endParaRPr lang="en-US"/>
          </a:p>
        </p:txBody>
      </p:sp>
      <p:sp>
        <p:nvSpPr>
          <p:cNvPr id="7" name="Title 6">
            <a:extLst>
              <a:ext uri="{FF2B5EF4-FFF2-40B4-BE49-F238E27FC236}">
                <a16:creationId xmlns:a16="http://schemas.microsoft.com/office/drawing/2014/main" id="{625C0D55-E196-DD87-B110-F4FD050DC0F1}"/>
              </a:ext>
            </a:extLst>
          </p:cNvPr>
          <p:cNvSpPr>
            <a:spLocks noGrp="1"/>
          </p:cNvSpPr>
          <p:nvPr>
            <p:ph type="title"/>
          </p:nvPr>
        </p:nvSpPr>
        <p:spPr>
          <a:xfrm>
            <a:off x="328112" y="197993"/>
            <a:ext cx="8398948" cy="484632"/>
          </a:xfrm>
        </p:spPr>
        <p:txBody>
          <a:bodyPr vert="horz" lIns="0" tIns="45720" rIns="91440" bIns="45720" rtlCol="0" anchor="t" anchorCtr="0">
            <a:normAutofit/>
          </a:bodyPr>
          <a:lstStyle/>
          <a:p>
            <a:r>
              <a:rPr lang="en-US" b="0" i="0" kern="1200" dirty="0"/>
              <a:t>ICP-MS Application Note</a:t>
            </a:r>
          </a:p>
        </p:txBody>
      </p:sp>
      <p:sp>
        <p:nvSpPr>
          <p:cNvPr id="6" name="Text Placeholder 5">
            <a:extLst>
              <a:ext uri="{FF2B5EF4-FFF2-40B4-BE49-F238E27FC236}">
                <a16:creationId xmlns:a16="http://schemas.microsoft.com/office/drawing/2014/main" id="{E625365D-6D76-8064-58C2-95D1A93C212F}"/>
              </a:ext>
            </a:extLst>
          </p:cNvPr>
          <p:cNvSpPr>
            <a:spLocks noGrp="1"/>
          </p:cNvSpPr>
          <p:nvPr>
            <p:ph type="body" sz="quarter" idx="13"/>
          </p:nvPr>
        </p:nvSpPr>
        <p:spPr>
          <a:xfrm>
            <a:off x="328112" y="740173"/>
            <a:ext cx="2021912" cy="390099"/>
          </a:xfrm>
        </p:spPr>
        <p:txBody>
          <a:bodyPr vert="horz" lIns="0" tIns="45720" rIns="91440" bIns="45720" rtlCol="0">
            <a:normAutofit/>
          </a:bodyPr>
          <a:lstStyle/>
          <a:p>
            <a:r>
              <a:rPr lang="en-US" sz="1800" dirty="0">
                <a:solidFill>
                  <a:srgbClr val="221E1F"/>
                </a:solidFill>
                <a:latin typeface="Roboto" panose="02000000000000000000" pitchFamily="2" charset="0"/>
              </a:rPr>
              <a:t>5994-5866EN</a:t>
            </a:r>
            <a:endParaRPr lang="en-US" sz="2000" dirty="0"/>
          </a:p>
        </p:txBody>
      </p:sp>
      <p:sp>
        <p:nvSpPr>
          <p:cNvPr id="11" name="TextBox 10">
            <a:extLst>
              <a:ext uri="{FF2B5EF4-FFF2-40B4-BE49-F238E27FC236}">
                <a16:creationId xmlns:a16="http://schemas.microsoft.com/office/drawing/2014/main" id="{2E3A5E7A-8C1D-E107-8C81-C88300B8CA76}"/>
              </a:ext>
            </a:extLst>
          </p:cNvPr>
          <p:cNvSpPr txBox="1"/>
          <p:nvPr/>
        </p:nvSpPr>
        <p:spPr>
          <a:xfrm>
            <a:off x="1901190" y="1287522"/>
            <a:ext cx="4120042" cy="4887306"/>
          </a:xfrm>
          <a:prstGeom prst="rect">
            <a:avLst/>
          </a:prstGeom>
        </p:spPr>
        <p:txBody>
          <a:bodyPr vert="horz" lIns="0" tIns="45720" rIns="91440" bIns="45720" rtlCol="0">
            <a:normAutofit/>
          </a:bodyPr>
          <a:lstStyle/>
          <a:p>
            <a:pPr defTabSz="514350">
              <a:lnSpc>
                <a:spcPct val="90000"/>
              </a:lnSpc>
              <a:spcAft>
                <a:spcPts val="600"/>
              </a:spcAft>
            </a:pPr>
            <a:endParaRPr lang="en-US" sz="1575" dirty="0">
              <a:latin typeface="Arial" panose="020B0604020202020204" pitchFamily="34" charset="0"/>
              <a:ea typeface="Roboto" panose="02000000000000000000" pitchFamily="2" charset="0"/>
              <a:cs typeface="Arial" panose="020B0604020202020204" pitchFamily="34" charset="0"/>
            </a:endParaRPr>
          </a:p>
        </p:txBody>
      </p:sp>
      <p:pic>
        <p:nvPicPr>
          <p:cNvPr id="15" name="Content Placeholder 14">
            <a:extLst>
              <a:ext uri="{FF2B5EF4-FFF2-40B4-BE49-F238E27FC236}">
                <a16:creationId xmlns:a16="http://schemas.microsoft.com/office/drawing/2014/main" id="{F4B0F7E3-1A8F-CCC0-7163-D5EC2E1667F3}"/>
              </a:ext>
            </a:extLst>
          </p:cNvPr>
          <p:cNvPicPr>
            <a:picLocks noGrp="1" noChangeAspect="1"/>
          </p:cNvPicPr>
          <p:nvPr>
            <p:ph sz="half" idx="2"/>
          </p:nvPr>
        </p:nvPicPr>
        <p:blipFill>
          <a:blip r:embed="rId3"/>
          <a:stretch>
            <a:fillRect/>
          </a:stretch>
        </p:blipFill>
        <p:spPr>
          <a:xfrm>
            <a:off x="7700758" y="1266094"/>
            <a:ext cx="3652626" cy="4887912"/>
          </a:xfrm>
          <a:prstGeom prst="rect">
            <a:avLst/>
          </a:prstGeom>
          <a:ln>
            <a:solidFill>
              <a:schemeClr val="accent1"/>
            </a:solidFill>
          </a:ln>
        </p:spPr>
      </p:pic>
    </p:spTree>
    <p:extLst>
      <p:ext uri="{BB962C8B-B14F-4D97-AF65-F5344CB8AC3E}">
        <p14:creationId xmlns:p14="http://schemas.microsoft.com/office/powerpoint/2010/main" val="2107415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D8B0115-673B-3189-F306-1CB995BB0EEB}"/>
              </a:ext>
            </a:extLst>
          </p:cNvPr>
          <p:cNvSpPr>
            <a:spLocks noGrp="1"/>
          </p:cNvSpPr>
          <p:nvPr>
            <p:ph type="dt" sz="half" idx="10"/>
          </p:nvPr>
        </p:nvSpPr>
        <p:spPr>
          <a:xfrm>
            <a:off x="2343737" y="6620256"/>
            <a:ext cx="978408" cy="118872"/>
          </a:xfrm>
        </p:spPr>
        <p:txBody>
          <a:bodyPr vert="horz" lIns="0" tIns="0" rIns="0" bIns="0" rtlCol="0" anchor="ctr">
            <a:normAutofit lnSpcReduction="10000"/>
          </a:bodyPr>
          <a:lstStyle/>
          <a:p>
            <a:pPr>
              <a:spcAft>
                <a:spcPts val="600"/>
              </a:spcAft>
            </a:pPr>
            <a:fld id="{6DCB5B26-8701-47EA-AB21-9925188D4557}" type="datetime4">
              <a:rPr lang="en-US" smtClean="0"/>
              <a:t>August 8, 2023</a:t>
            </a:fld>
            <a:endParaRPr lang="en-US"/>
          </a:p>
        </p:txBody>
      </p:sp>
      <p:sp>
        <p:nvSpPr>
          <p:cNvPr id="3" name="Footer Placeholder 3">
            <a:extLst>
              <a:ext uri="{FF2B5EF4-FFF2-40B4-BE49-F238E27FC236}">
                <a16:creationId xmlns:a16="http://schemas.microsoft.com/office/drawing/2014/main" id="{7613E99B-0BB1-1A17-54C3-549C9A0C2BBA}"/>
              </a:ext>
            </a:extLst>
          </p:cNvPr>
          <p:cNvSpPr>
            <a:spLocks noGrp="1"/>
          </p:cNvSpPr>
          <p:nvPr>
            <p:ph type="ftr" sz="quarter" idx="11"/>
          </p:nvPr>
        </p:nvSpPr>
        <p:spPr>
          <a:xfrm>
            <a:off x="3484724" y="6620256"/>
            <a:ext cx="3977640" cy="118872"/>
          </a:xfrm>
        </p:spPr>
        <p:txBody>
          <a:bodyPr vert="horz" lIns="0" tIns="0" rIns="0" bIns="0" rtlCol="0" anchor="ctr">
            <a:normAutofit fontScale="77500" lnSpcReduction="20000"/>
          </a:bodyPr>
          <a:lstStyle/>
          <a:p>
            <a:pPr>
              <a:spcAft>
                <a:spcPts val="600"/>
              </a:spcAft>
            </a:pPr>
            <a:r>
              <a:rPr lang="en-US" kern="1200"/>
              <a:t>Title                         Confidentiality label                           Regulatory statement (if applicable)        DE76821436</a:t>
            </a:r>
          </a:p>
        </p:txBody>
      </p:sp>
      <p:sp>
        <p:nvSpPr>
          <p:cNvPr id="4" name="Slide Number Placeholder 4">
            <a:extLst>
              <a:ext uri="{FF2B5EF4-FFF2-40B4-BE49-F238E27FC236}">
                <a16:creationId xmlns:a16="http://schemas.microsoft.com/office/drawing/2014/main" id="{DF412BA9-4FB3-5332-EE9C-156BA55AC4E9}"/>
              </a:ext>
            </a:extLst>
          </p:cNvPr>
          <p:cNvSpPr>
            <a:spLocks noGrp="1"/>
          </p:cNvSpPr>
          <p:nvPr>
            <p:ph type="sldNum" sz="quarter" idx="12"/>
          </p:nvPr>
        </p:nvSpPr>
        <p:spPr>
          <a:xfrm>
            <a:off x="1901191" y="6620256"/>
            <a:ext cx="402336" cy="118872"/>
          </a:xfrm>
        </p:spPr>
        <p:txBody>
          <a:bodyPr vert="horz" lIns="0" tIns="0" rIns="0" bIns="0" rtlCol="0" anchor="ctr">
            <a:normAutofit lnSpcReduction="10000"/>
          </a:bodyPr>
          <a:lstStyle/>
          <a:p>
            <a:pPr>
              <a:spcAft>
                <a:spcPts val="600"/>
              </a:spcAft>
            </a:pPr>
            <a:fld id="{CBD803B2-A378-42BD-B5EC-F7748F169FE0}" type="slidenum">
              <a:rPr lang="en-US" smtClean="0"/>
              <a:pPr>
                <a:spcAft>
                  <a:spcPts val="600"/>
                </a:spcAft>
              </a:pPr>
              <a:t>16</a:t>
            </a:fld>
            <a:endParaRPr lang="en-US"/>
          </a:p>
        </p:txBody>
      </p:sp>
    </p:spTree>
    <p:extLst>
      <p:ext uri="{BB962C8B-B14F-4D97-AF65-F5344CB8AC3E}">
        <p14:creationId xmlns:p14="http://schemas.microsoft.com/office/powerpoint/2010/main" val="951730139"/>
      </p:ext>
    </p:extLst>
  </p:cSld>
  <p:clrMapOvr>
    <a:masterClrMapping/>
  </p:clrMapOvr>
</p:sld>
</file>

<file path=ppt/theme/theme1.xml><?xml version="1.0" encoding="utf-8"?>
<a:theme xmlns:a="http://schemas.openxmlformats.org/drawingml/2006/main" name="AGILENT 4-3">
  <a:themeElements>
    <a:clrScheme name="Agilent 2017">
      <a:dk1>
        <a:srgbClr val="53565A"/>
      </a:dk1>
      <a:lt1>
        <a:srgbClr val="FFFFFF"/>
      </a:lt1>
      <a:dk2>
        <a:srgbClr val="000000"/>
      </a:dk2>
      <a:lt2>
        <a:srgbClr val="FFFFFF"/>
      </a:lt2>
      <a:accent1>
        <a:srgbClr val="0085D5"/>
      </a:accent1>
      <a:accent2>
        <a:srgbClr val="F2A900"/>
      </a:accent2>
      <a:accent3>
        <a:srgbClr val="84BD00"/>
      </a:accent3>
      <a:accent4>
        <a:srgbClr val="00A9E0"/>
      </a:accent4>
      <a:accent5>
        <a:srgbClr val="00426A"/>
      </a:accent5>
      <a:accent6>
        <a:srgbClr val="D6001C"/>
      </a:accent6>
      <a:hlink>
        <a:srgbClr val="0085D5"/>
      </a:hlink>
      <a:folHlink>
        <a:srgbClr val="80276C"/>
      </a:folHlink>
    </a:clrScheme>
    <a:fontScheme name="AGILENT PPT &amp; OUTLOO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Agilent 4-3" id="{7A8FA44B-195E-4045-BE85-67FB0AAFDC86}" vid="{B8A1E6DE-2A75-48DA-A0EA-494F3C67AB0D}"/>
    </a:ext>
  </a:extLst>
</a:theme>
</file>

<file path=ppt/theme/theme2.xml><?xml version="1.0" encoding="utf-8"?>
<a:theme xmlns:a="http://schemas.openxmlformats.org/drawingml/2006/main" name="Office Theme">
  <a:themeElements>
    <a:clrScheme name="AGILENT COLORS">
      <a:dk1>
        <a:srgbClr val="000000"/>
      </a:dk1>
      <a:lt1>
        <a:srgbClr val="FFFFFF"/>
      </a:lt1>
      <a:dk2>
        <a:srgbClr val="292929"/>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GILENT COLORS">
      <a:dk1>
        <a:srgbClr val="000000"/>
      </a:dk1>
      <a:lt1>
        <a:srgbClr val="FFFFFF"/>
      </a:lt1>
      <a:dk2>
        <a:srgbClr val="292929"/>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8A01CD70CF3B49B9535223BE61C689" ma:contentTypeVersion="7" ma:contentTypeDescription="Create a new document." ma:contentTypeScope="" ma:versionID="86390b717f76120ea379abaf6ffa0fea">
  <xsd:schema xmlns:xsd="http://www.w3.org/2001/XMLSchema" xmlns:xs="http://www.w3.org/2001/XMLSchema" xmlns:p="http://schemas.microsoft.com/office/2006/metadata/properties" xmlns:ns2="643e5055-7ec9-4028-9eb2-8dc12e52e535" xmlns:ns3="4caaad40-75f1-49aa-88b7-df3657bc9e3b" targetNamespace="http://schemas.microsoft.com/office/2006/metadata/properties" ma:root="true" ma:fieldsID="5692a05e481057942cff62be0abec607" ns2:_="" ns3:_="">
    <xsd:import namespace="643e5055-7ec9-4028-9eb2-8dc12e52e535"/>
    <xsd:import namespace="4caaad40-75f1-49aa-88b7-df3657bc9e3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3e5055-7ec9-4028-9eb2-8dc12e52e53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aaad40-75f1-49aa-88b7-df3657bc9e3b"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2618B2-8A01-4C0D-A3DA-9295B0F9B9AF}">
  <ds:schemaRefs>
    <ds:schemaRef ds:uri="http://schemas.microsoft.com/sharepoint/v3/contenttype/forms"/>
  </ds:schemaRefs>
</ds:datastoreItem>
</file>

<file path=customXml/itemProps2.xml><?xml version="1.0" encoding="utf-8"?>
<ds:datastoreItem xmlns:ds="http://schemas.openxmlformats.org/officeDocument/2006/customXml" ds:itemID="{06575A2F-9959-4772-8C14-F5E2DAF866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3e5055-7ec9-4028-9eb2-8dc12e52e535"/>
    <ds:schemaRef ds:uri="4caaad40-75f1-49aa-88b7-df3657bc9e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C3A524-5720-4A6A-A367-C386DF881AA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43e5055-7ec9-4028-9eb2-8dc12e52e535"/>
    <ds:schemaRef ds:uri="4caaad40-75f1-49aa-88b7-df3657bc9e3b"/>
    <ds:schemaRef ds:uri="http://www.w3.org/XML/1998/namespace"/>
    <ds:schemaRef ds:uri="http://purl.org/dc/dcmitype/"/>
  </ds:schemaRefs>
</ds:datastoreItem>
</file>

<file path=docMetadata/LabelInfo.xml><?xml version="1.0" encoding="utf-8"?>
<clbl:labelList xmlns:clbl="http://schemas.microsoft.com/office/2020/mipLabelMetadata">
  <clbl:label id="{8fcaca1c-04b8-40d7-944e-e72f4105afe1}" enabled="1" method="Standard" siteId="{a9c0bc09-8b46-4206-9351-2ba12fb4a5c0}" removed="0"/>
</clbl:labelList>
</file>

<file path=docProps/app.xml><?xml version="1.0" encoding="utf-8"?>
<Properties xmlns="http://schemas.openxmlformats.org/officeDocument/2006/extended-properties" xmlns:vt="http://schemas.openxmlformats.org/officeDocument/2006/docPropsVTypes">
  <Template>Agilent 4-3</Template>
  <TotalTime>4</TotalTime>
  <Words>2332</Words>
  <Application>Microsoft Office PowerPoint</Application>
  <PresentationFormat>ワイド画面</PresentationFormat>
  <Paragraphs>235</Paragraphs>
  <Slides>16</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16</vt:i4>
      </vt:variant>
    </vt:vector>
  </HeadingPairs>
  <TitlesOfParts>
    <vt:vector size="22" baseType="lpstr">
      <vt:lpstr>Yu Mincho</vt:lpstr>
      <vt:lpstr>Arial</vt:lpstr>
      <vt:lpstr>Calibri</vt:lpstr>
      <vt:lpstr>Roboto</vt:lpstr>
      <vt:lpstr>Roboto Light</vt:lpstr>
      <vt:lpstr>AGILENT 4-3</vt:lpstr>
      <vt:lpstr>Analysis of 50 nm Silica Nanoparticles in Semiconductor Process Chemicals by spICP-MS/MS</vt:lpstr>
      <vt:lpstr>Role of ICP-MS in Minimizing Cross-Elemental Contamination from Reagents to Integrated Circuits (ICs)</vt:lpstr>
      <vt:lpstr>Challenges of Analysis of SiO2 NPs using spICP-MS</vt:lpstr>
      <vt:lpstr>Automated Single Particle (sp)ICP-MS</vt:lpstr>
      <vt:lpstr>Samples and Sample Preparation</vt:lpstr>
      <vt:lpstr>Instrumentation</vt:lpstr>
      <vt:lpstr>ICP-QQQ Operating Conditions</vt:lpstr>
      <vt:lpstr>SiO2 NP Analysis in Ultrapure Water</vt:lpstr>
      <vt:lpstr>Signal and Size Distribution Results</vt:lpstr>
      <vt:lpstr>SiO2 NP analysis in diluted HCl</vt:lpstr>
      <vt:lpstr>SiO2 NP Analysis in Diluted H2SO4</vt:lpstr>
      <vt:lpstr>Long-Term Stability of SiO2 NPs in H2SO4</vt:lpstr>
      <vt:lpstr>SiO2 NP analysis in IPA</vt:lpstr>
      <vt:lpstr>Successful Analysis of NPs in Semicon Reagents</vt:lpstr>
      <vt:lpstr>ICP-MS Application Note</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  Arial: 28 pt Title Case</dc:title>
  <dc:creator>Karen Morton</dc:creator>
  <cp:lastModifiedBy>YAMANAKA,MICHIKO (Agilent JPN)</cp:lastModifiedBy>
  <cp:revision>4</cp:revision>
  <dcterms:created xsi:type="dcterms:W3CDTF">2023-02-14T14:52:10Z</dcterms:created>
  <dcterms:modified xsi:type="dcterms:W3CDTF">2023-08-08T07:16:45Z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0x010100B38A01CD70CF3B49B9535223BE61C689</vt:lpwstr>
  </property>
</Properties>
</file>